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0"/>
  </p:notesMasterIdLst>
  <p:handoutMasterIdLst>
    <p:handoutMasterId r:id="rId91"/>
  </p:handoutMasterIdLst>
  <p:sldIdLst>
    <p:sldId id="296" r:id="rId2"/>
    <p:sldId id="369" r:id="rId3"/>
    <p:sldId id="332" r:id="rId4"/>
    <p:sldId id="429" r:id="rId5"/>
    <p:sldId id="299" r:id="rId6"/>
    <p:sldId id="380" r:id="rId7"/>
    <p:sldId id="347" r:id="rId8"/>
    <p:sldId id="348" r:id="rId9"/>
    <p:sldId id="349" r:id="rId10"/>
    <p:sldId id="370" r:id="rId11"/>
    <p:sldId id="381" r:id="rId12"/>
    <p:sldId id="382" r:id="rId13"/>
    <p:sldId id="351" r:id="rId14"/>
    <p:sldId id="352" r:id="rId15"/>
    <p:sldId id="350" r:id="rId16"/>
    <p:sldId id="387" r:id="rId17"/>
    <p:sldId id="342" r:id="rId18"/>
    <p:sldId id="362" r:id="rId19"/>
    <p:sldId id="357" r:id="rId20"/>
    <p:sldId id="343" r:id="rId21"/>
    <p:sldId id="393" r:id="rId22"/>
    <p:sldId id="394" r:id="rId23"/>
    <p:sldId id="346" r:id="rId24"/>
    <p:sldId id="354" r:id="rId25"/>
    <p:sldId id="353" r:id="rId26"/>
    <p:sldId id="355" r:id="rId27"/>
    <p:sldId id="356" r:id="rId28"/>
    <p:sldId id="321" r:id="rId29"/>
    <p:sldId id="358" r:id="rId30"/>
    <p:sldId id="359" r:id="rId31"/>
    <p:sldId id="371" r:id="rId32"/>
    <p:sldId id="385" r:id="rId33"/>
    <p:sldId id="383" r:id="rId34"/>
    <p:sldId id="368" r:id="rId35"/>
    <p:sldId id="344" r:id="rId36"/>
    <p:sldId id="413" r:id="rId37"/>
    <p:sldId id="425" r:id="rId38"/>
    <p:sldId id="426" r:id="rId39"/>
    <p:sldId id="364" r:id="rId40"/>
    <p:sldId id="365" r:id="rId41"/>
    <p:sldId id="411" r:id="rId42"/>
    <p:sldId id="424" r:id="rId43"/>
    <p:sldId id="412" r:id="rId44"/>
    <p:sldId id="414" r:id="rId45"/>
    <p:sldId id="367" r:id="rId46"/>
    <p:sldId id="415" r:id="rId47"/>
    <p:sldId id="417" r:id="rId48"/>
    <p:sldId id="374" r:id="rId49"/>
    <p:sldId id="384" r:id="rId50"/>
    <p:sldId id="427" r:id="rId51"/>
    <p:sldId id="305" r:id="rId52"/>
    <p:sldId id="301" r:id="rId53"/>
    <p:sldId id="338" r:id="rId54"/>
    <p:sldId id="392" r:id="rId55"/>
    <p:sldId id="395" r:id="rId56"/>
    <p:sldId id="396" r:id="rId57"/>
    <p:sldId id="397" r:id="rId58"/>
    <p:sldId id="398" r:id="rId59"/>
    <p:sldId id="360" r:id="rId60"/>
    <p:sldId id="375" r:id="rId61"/>
    <p:sldId id="388" r:id="rId62"/>
    <p:sldId id="418" r:id="rId63"/>
    <p:sldId id="419" r:id="rId64"/>
    <p:sldId id="420" r:id="rId65"/>
    <p:sldId id="421" r:id="rId66"/>
    <p:sldId id="376" r:id="rId67"/>
    <p:sldId id="409" r:id="rId68"/>
    <p:sldId id="377" r:id="rId69"/>
    <p:sldId id="428" r:id="rId70"/>
    <p:sldId id="422" r:id="rId71"/>
    <p:sldId id="401" r:id="rId72"/>
    <p:sldId id="402" r:id="rId73"/>
    <p:sldId id="403" r:id="rId74"/>
    <p:sldId id="404" r:id="rId75"/>
    <p:sldId id="405" r:id="rId76"/>
    <p:sldId id="406" r:id="rId77"/>
    <p:sldId id="407" r:id="rId78"/>
    <p:sldId id="408" r:id="rId79"/>
    <p:sldId id="423" r:id="rId80"/>
    <p:sldId id="378" r:id="rId81"/>
    <p:sldId id="391" r:id="rId82"/>
    <p:sldId id="390" r:id="rId83"/>
    <p:sldId id="379" r:id="rId84"/>
    <p:sldId id="430" r:id="rId85"/>
    <p:sldId id="309" r:id="rId86"/>
    <p:sldId id="320" r:id="rId87"/>
    <p:sldId id="399" r:id="rId88"/>
    <p:sldId id="400" r:id="rId8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98" autoAdjust="0"/>
    <p:restoredTop sz="80639" autoAdjust="0"/>
  </p:normalViewPr>
  <p:slideViewPr>
    <p:cSldViewPr>
      <p:cViewPr varScale="1">
        <p:scale>
          <a:sx n="71" d="100"/>
          <a:sy n="71" d="100"/>
        </p:scale>
        <p:origin x="-2141" y="-77"/>
      </p:cViewPr>
      <p:guideLst>
        <p:guide orient="horz" pos="2160"/>
        <p:guide pos="2880"/>
      </p:guideLst>
    </p:cSldViewPr>
  </p:slideViewPr>
  <p:notesTextViewPr>
    <p:cViewPr>
      <p:scale>
        <a:sx n="1" d="1"/>
        <a:sy n="1" d="1"/>
      </p:scale>
      <p:origin x="0" y="0"/>
    </p:cViewPr>
  </p:notesTextViewPr>
  <p:sorterViewPr>
    <p:cViewPr>
      <p:scale>
        <a:sx n="100" d="100"/>
        <a:sy n="100" d="100"/>
      </p:scale>
      <p:origin x="0" y="9078"/>
    </p:cViewPr>
  </p:sorter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BC803-FBB7-4172-A8F4-1B28674CF304}"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AU"/>
        </a:p>
      </dgm:t>
    </dgm:pt>
    <dgm:pt modelId="{EC5CBF9B-70E9-4F3C-B05E-096D65A18823}">
      <dgm:prSet phldrT="[Text]" custT="1"/>
      <dgm:spPr>
        <a:solidFill>
          <a:schemeClr val="accent2"/>
        </a:solidFill>
        <a:ln>
          <a:solidFill>
            <a:schemeClr val="accent2"/>
          </a:solidFill>
        </a:ln>
      </dgm:spPr>
      <dgm:t>
        <a:bodyPr/>
        <a:lstStyle/>
        <a:p>
          <a:r>
            <a:rPr lang="en-AU" sz="3200" b="1" dirty="0" smtClean="0"/>
            <a:t>Research Generation</a:t>
          </a:r>
          <a:endParaRPr lang="en-AU" sz="3200" b="1" dirty="0"/>
        </a:p>
      </dgm:t>
    </dgm:pt>
    <dgm:pt modelId="{EC0685B6-EC87-4700-AB39-D91F5916CBD4}" type="parTrans" cxnId="{55F84028-5DF2-4C9C-B29B-DAF6BD38E21A}">
      <dgm:prSet/>
      <dgm:spPr/>
      <dgm:t>
        <a:bodyPr/>
        <a:lstStyle/>
        <a:p>
          <a:endParaRPr lang="en-AU"/>
        </a:p>
      </dgm:t>
    </dgm:pt>
    <dgm:pt modelId="{94121D4F-8E52-4AD4-9E4A-3A8FDB7EB2C3}" type="sibTrans" cxnId="{55F84028-5DF2-4C9C-B29B-DAF6BD38E21A}">
      <dgm:prSet/>
      <dgm:spPr/>
      <dgm:t>
        <a:bodyPr/>
        <a:lstStyle/>
        <a:p>
          <a:endParaRPr lang="en-AU"/>
        </a:p>
      </dgm:t>
    </dgm:pt>
    <dgm:pt modelId="{1ACB9283-DF23-4C06-9EC8-71D30BDB67E5}">
      <dgm:prSet phldrT="[Text]" custT="1"/>
      <dgm:spPr>
        <a:solidFill>
          <a:schemeClr val="accent5">
            <a:lumMod val="75000"/>
          </a:schemeClr>
        </a:solidFill>
      </dgm:spPr>
      <dgm:t>
        <a:bodyPr/>
        <a:lstStyle/>
        <a:p>
          <a:r>
            <a:rPr lang="en-AU" sz="3200" b="1" dirty="0" smtClean="0"/>
            <a:t>Research synthesis</a:t>
          </a:r>
          <a:endParaRPr lang="en-AU" sz="3200" b="1" dirty="0"/>
        </a:p>
      </dgm:t>
    </dgm:pt>
    <dgm:pt modelId="{BF498E9B-96E5-409D-8F31-FDA7C7B90B06}" type="parTrans" cxnId="{2290471A-1B13-4382-8882-13097E56A555}">
      <dgm:prSet/>
      <dgm:spPr/>
      <dgm:t>
        <a:bodyPr/>
        <a:lstStyle/>
        <a:p>
          <a:endParaRPr lang="en-AU"/>
        </a:p>
      </dgm:t>
    </dgm:pt>
    <dgm:pt modelId="{2D8DE856-70A4-4D44-B35F-D6AE79DE7E2E}" type="sibTrans" cxnId="{2290471A-1B13-4382-8882-13097E56A555}">
      <dgm:prSet/>
      <dgm:spPr/>
      <dgm:t>
        <a:bodyPr/>
        <a:lstStyle/>
        <a:p>
          <a:endParaRPr lang="en-AU"/>
        </a:p>
      </dgm:t>
    </dgm:pt>
    <dgm:pt modelId="{A7104870-7BE3-436D-B9F5-3724FB522586}">
      <dgm:prSet phldrT="[Text]" custT="1"/>
      <dgm:spPr>
        <a:solidFill>
          <a:srgbClr val="FFC000"/>
        </a:solidFill>
      </dgm:spPr>
      <dgm:t>
        <a:bodyPr/>
        <a:lstStyle/>
        <a:p>
          <a:r>
            <a:rPr lang="en-AU" sz="3200" b="1" dirty="0" smtClean="0"/>
            <a:t>Research translation</a:t>
          </a:r>
          <a:endParaRPr lang="en-AU" sz="3200" b="1" dirty="0"/>
        </a:p>
      </dgm:t>
    </dgm:pt>
    <dgm:pt modelId="{0D329FA7-ACA9-4BF0-AF24-3FAF67390D0C}" type="parTrans" cxnId="{C130D486-EA3E-444A-974C-7AFAEBB8F0FB}">
      <dgm:prSet/>
      <dgm:spPr/>
      <dgm:t>
        <a:bodyPr/>
        <a:lstStyle/>
        <a:p>
          <a:endParaRPr lang="en-AU"/>
        </a:p>
      </dgm:t>
    </dgm:pt>
    <dgm:pt modelId="{2B0F2BF4-C35B-449A-BF79-66F0EE174CAF}" type="sibTrans" cxnId="{C130D486-EA3E-444A-974C-7AFAEBB8F0FB}">
      <dgm:prSet/>
      <dgm:spPr/>
      <dgm:t>
        <a:bodyPr/>
        <a:lstStyle/>
        <a:p>
          <a:endParaRPr lang="en-AU"/>
        </a:p>
      </dgm:t>
    </dgm:pt>
    <dgm:pt modelId="{504D381B-9F4D-4C98-B901-D497086FF225}">
      <dgm:prSet phldrT="[Text]" custT="1"/>
      <dgm:spPr>
        <a:solidFill>
          <a:schemeClr val="accent4">
            <a:lumMod val="75000"/>
          </a:schemeClr>
        </a:solidFill>
      </dgm:spPr>
      <dgm:t>
        <a:bodyPr/>
        <a:lstStyle/>
        <a:p>
          <a:r>
            <a:rPr lang="en-AU" sz="3200" b="1" dirty="0" smtClean="0"/>
            <a:t>Facilitating research-policy/</a:t>
          </a:r>
          <a:br>
            <a:rPr lang="en-AU" sz="3200" b="1" dirty="0" smtClean="0"/>
          </a:br>
          <a:r>
            <a:rPr lang="en-AU" sz="3200" b="1" dirty="0" smtClean="0"/>
            <a:t>practice transition</a:t>
          </a:r>
          <a:endParaRPr lang="en-AU" sz="3200" b="1" dirty="0"/>
        </a:p>
      </dgm:t>
    </dgm:pt>
    <dgm:pt modelId="{6E4E774C-1B8D-4151-8BBB-9FB25F7725EF}" type="parTrans" cxnId="{499B84A1-A9BD-49CD-929D-221CD939603D}">
      <dgm:prSet/>
      <dgm:spPr/>
      <dgm:t>
        <a:bodyPr/>
        <a:lstStyle/>
        <a:p>
          <a:endParaRPr lang="en-AU"/>
        </a:p>
      </dgm:t>
    </dgm:pt>
    <dgm:pt modelId="{26B8C5FB-5217-424B-86D0-4AE420B95221}" type="sibTrans" cxnId="{499B84A1-A9BD-49CD-929D-221CD939603D}">
      <dgm:prSet/>
      <dgm:spPr/>
      <dgm:t>
        <a:bodyPr/>
        <a:lstStyle/>
        <a:p>
          <a:endParaRPr lang="en-AU"/>
        </a:p>
      </dgm:t>
    </dgm:pt>
    <dgm:pt modelId="{C71B1559-5868-46D7-A5A0-6BF02229C877}" type="pres">
      <dgm:prSet presAssocID="{082BC803-FBB7-4172-A8F4-1B28674CF304}" presName="diagram" presStyleCnt="0">
        <dgm:presLayoutVars>
          <dgm:dir/>
          <dgm:resizeHandles val="exact"/>
        </dgm:presLayoutVars>
      </dgm:prSet>
      <dgm:spPr/>
      <dgm:t>
        <a:bodyPr/>
        <a:lstStyle/>
        <a:p>
          <a:endParaRPr lang="en-AU"/>
        </a:p>
      </dgm:t>
    </dgm:pt>
    <dgm:pt modelId="{9CC19B80-EA0B-4070-B29C-EB96B9DC1098}" type="pres">
      <dgm:prSet presAssocID="{EC5CBF9B-70E9-4F3C-B05E-096D65A18823}" presName="node" presStyleLbl="node1" presStyleIdx="0" presStyleCnt="4" custScaleY="122199">
        <dgm:presLayoutVars>
          <dgm:bulletEnabled val="1"/>
        </dgm:presLayoutVars>
      </dgm:prSet>
      <dgm:spPr/>
      <dgm:t>
        <a:bodyPr/>
        <a:lstStyle/>
        <a:p>
          <a:endParaRPr lang="en-AU"/>
        </a:p>
      </dgm:t>
    </dgm:pt>
    <dgm:pt modelId="{111FFD60-1572-4876-BAD7-B0ED6A7A4C54}" type="pres">
      <dgm:prSet presAssocID="{94121D4F-8E52-4AD4-9E4A-3A8FDB7EB2C3}" presName="sibTrans" presStyleCnt="0"/>
      <dgm:spPr/>
    </dgm:pt>
    <dgm:pt modelId="{46D5FA25-5F62-437A-ACAC-D83D5D5AA2AD}" type="pres">
      <dgm:prSet presAssocID="{1ACB9283-DF23-4C06-9EC8-71D30BDB67E5}" presName="node" presStyleLbl="node1" presStyleIdx="1" presStyleCnt="4" custScaleY="122199">
        <dgm:presLayoutVars>
          <dgm:bulletEnabled val="1"/>
        </dgm:presLayoutVars>
      </dgm:prSet>
      <dgm:spPr/>
      <dgm:t>
        <a:bodyPr/>
        <a:lstStyle/>
        <a:p>
          <a:endParaRPr lang="en-AU"/>
        </a:p>
      </dgm:t>
    </dgm:pt>
    <dgm:pt modelId="{31D0211D-6A59-4EDB-BD09-F1F91CC56DAC}" type="pres">
      <dgm:prSet presAssocID="{2D8DE856-70A4-4D44-B35F-D6AE79DE7E2E}" presName="sibTrans" presStyleCnt="0"/>
      <dgm:spPr/>
    </dgm:pt>
    <dgm:pt modelId="{2E482FBA-CB97-4136-8D5A-2988E0FB0651}" type="pres">
      <dgm:prSet presAssocID="{A7104870-7BE3-436D-B9F5-3724FB522586}" presName="node" presStyleLbl="node1" presStyleIdx="2" presStyleCnt="4" custScaleY="150607" custLinFactX="10432" custLinFactNeighborX="100000" custLinFactNeighborY="1344">
        <dgm:presLayoutVars>
          <dgm:bulletEnabled val="1"/>
        </dgm:presLayoutVars>
      </dgm:prSet>
      <dgm:spPr/>
      <dgm:t>
        <a:bodyPr/>
        <a:lstStyle/>
        <a:p>
          <a:endParaRPr lang="en-AU"/>
        </a:p>
      </dgm:t>
    </dgm:pt>
    <dgm:pt modelId="{FA94C69E-05DB-43D6-95D8-3017042E4DD5}" type="pres">
      <dgm:prSet presAssocID="{2B0F2BF4-C35B-449A-BF79-66F0EE174CAF}" presName="sibTrans" presStyleCnt="0"/>
      <dgm:spPr/>
    </dgm:pt>
    <dgm:pt modelId="{DC4033CA-E920-4B93-B410-332CEFE68D19}" type="pres">
      <dgm:prSet presAssocID="{504D381B-9F4D-4C98-B901-D497086FF225}" presName="node" presStyleLbl="node1" presStyleIdx="3" presStyleCnt="4" custScaleY="147170" custLinFactX="-21788" custLinFactNeighborX="-100000" custLinFactNeighborY="4152">
        <dgm:presLayoutVars>
          <dgm:bulletEnabled val="1"/>
        </dgm:presLayoutVars>
      </dgm:prSet>
      <dgm:spPr/>
      <dgm:t>
        <a:bodyPr/>
        <a:lstStyle/>
        <a:p>
          <a:endParaRPr lang="en-AU"/>
        </a:p>
      </dgm:t>
    </dgm:pt>
  </dgm:ptLst>
  <dgm:cxnLst>
    <dgm:cxn modelId="{8638CB8F-1E9A-4C1B-8196-9E6A2E7E8C3C}" type="presOf" srcId="{EC5CBF9B-70E9-4F3C-B05E-096D65A18823}" destId="{9CC19B80-EA0B-4070-B29C-EB96B9DC1098}" srcOrd="0" destOrd="0" presId="urn:microsoft.com/office/officeart/2005/8/layout/default#1"/>
    <dgm:cxn modelId="{55F84028-5DF2-4C9C-B29B-DAF6BD38E21A}" srcId="{082BC803-FBB7-4172-A8F4-1B28674CF304}" destId="{EC5CBF9B-70E9-4F3C-B05E-096D65A18823}" srcOrd="0" destOrd="0" parTransId="{EC0685B6-EC87-4700-AB39-D91F5916CBD4}" sibTransId="{94121D4F-8E52-4AD4-9E4A-3A8FDB7EB2C3}"/>
    <dgm:cxn modelId="{2290471A-1B13-4382-8882-13097E56A555}" srcId="{082BC803-FBB7-4172-A8F4-1B28674CF304}" destId="{1ACB9283-DF23-4C06-9EC8-71D30BDB67E5}" srcOrd="1" destOrd="0" parTransId="{BF498E9B-96E5-409D-8F31-FDA7C7B90B06}" sibTransId="{2D8DE856-70A4-4D44-B35F-D6AE79DE7E2E}"/>
    <dgm:cxn modelId="{499B84A1-A9BD-49CD-929D-221CD939603D}" srcId="{082BC803-FBB7-4172-A8F4-1B28674CF304}" destId="{504D381B-9F4D-4C98-B901-D497086FF225}" srcOrd="3" destOrd="0" parTransId="{6E4E774C-1B8D-4151-8BBB-9FB25F7725EF}" sibTransId="{26B8C5FB-5217-424B-86D0-4AE420B95221}"/>
    <dgm:cxn modelId="{14BFFA59-8D17-4237-83E2-CC4F35F51B4A}" type="presOf" srcId="{A7104870-7BE3-436D-B9F5-3724FB522586}" destId="{2E482FBA-CB97-4136-8D5A-2988E0FB0651}" srcOrd="0" destOrd="0" presId="urn:microsoft.com/office/officeart/2005/8/layout/default#1"/>
    <dgm:cxn modelId="{92450A27-0B15-4F45-8834-D70557244971}" type="presOf" srcId="{1ACB9283-DF23-4C06-9EC8-71D30BDB67E5}" destId="{46D5FA25-5F62-437A-ACAC-D83D5D5AA2AD}" srcOrd="0" destOrd="0" presId="urn:microsoft.com/office/officeart/2005/8/layout/default#1"/>
    <dgm:cxn modelId="{C130D486-EA3E-444A-974C-7AFAEBB8F0FB}" srcId="{082BC803-FBB7-4172-A8F4-1B28674CF304}" destId="{A7104870-7BE3-436D-B9F5-3724FB522586}" srcOrd="2" destOrd="0" parTransId="{0D329FA7-ACA9-4BF0-AF24-3FAF67390D0C}" sibTransId="{2B0F2BF4-C35B-449A-BF79-66F0EE174CAF}"/>
    <dgm:cxn modelId="{9ED0DB2F-A11F-4AD7-9DDD-D383EE00CC7A}" type="presOf" srcId="{082BC803-FBB7-4172-A8F4-1B28674CF304}" destId="{C71B1559-5868-46D7-A5A0-6BF02229C877}" srcOrd="0" destOrd="0" presId="urn:microsoft.com/office/officeart/2005/8/layout/default#1"/>
    <dgm:cxn modelId="{ED20F568-399F-41AA-9EAC-D1D9DA9B1C2D}" type="presOf" srcId="{504D381B-9F4D-4C98-B901-D497086FF225}" destId="{DC4033CA-E920-4B93-B410-332CEFE68D19}" srcOrd="0" destOrd="0" presId="urn:microsoft.com/office/officeart/2005/8/layout/default#1"/>
    <dgm:cxn modelId="{7693F68F-4CFA-4D59-8B43-94638F209836}" type="presParOf" srcId="{C71B1559-5868-46D7-A5A0-6BF02229C877}" destId="{9CC19B80-EA0B-4070-B29C-EB96B9DC1098}" srcOrd="0" destOrd="0" presId="urn:microsoft.com/office/officeart/2005/8/layout/default#1"/>
    <dgm:cxn modelId="{DD95A93C-9110-4D92-B0EA-06DD92C31FF5}" type="presParOf" srcId="{C71B1559-5868-46D7-A5A0-6BF02229C877}" destId="{111FFD60-1572-4876-BAD7-B0ED6A7A4C54}" srcOrd="1" destOrd="0" presId="urn:microsoft.com/office/officeart/2005/8/layout/default#1"/>
    <dgm:cxn modelId="{38CE6327-C003-4836-A617-5126641AD13B}" type="presParOf" srcId="{C71B1559-5868-46D7-A5A0-6BF02229C877}" destId="{46D5FA25-5F62-437A-ACAC-D83D5D5AA2AD}" srcOrd="2" destOrd="0" presId="urn:microsoft.com/office/officeart/2005/8/layout/default#1"/>
    <dgm:cxn modelId="{AFD48C9D-74BC-4D29-9565-EEA00F685F79}" type="presParOf" srcId="{C71B1559-5868-46D7-A5A0-6BF02229C877}" destId="{31D0211D-6A59-4EDB-BD09-F1F91CC56DAC}" srcOrd="3" destOrd="0" presId="urn:microsoft.com/office/officeart/2005/8/layout/default#1"/>
    <dgm:cxn modelId="{596325D6-8371-4601-8A3F-E393B9591A74}" type="presParOf" srcId="{C71B1559-5868-46D7-A5A0-6BF02229C877}" destId="{2E482FBA-CB97-4136-8D5A-2988E0FB0651}" srcOrd="4" destOrd="0" presId="urn:microsoft.com/office/officeart/2005/8/layout/default#1"/>
    <dgm:cxn modelId="{1C6F5E8F-9FD4-498D-A766-FCA63BBBB614}" type="presParOf" srcId="{C71B1559-5868-46D7-A5A0-6BF02229C877}" destId="{FA94C69E-05DB-43D6-95D8-3017042E4DD5}" srcOrd="5" destOrd="0" presId="urn:microsoft.com/office/officeart/2005/8/layout/default#1"/>
    <dgm:cxn modelId="{8BB16B36-15A2-4F4A-9826-61824BED5E1F}" type="presParOf" srcId="{C71B1559-5868-46D7-A5A0-6BF02229C877}" destId="{DC4033CA-E920-4B93-B410-332CEFE68D19}"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65DF02-25C0-44D0-9825-D3540674B52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2E077422-AD2D-4CD6-B7B7-95853C8797B7}">
      <dgm:prSet phldrT="[Text]"/>
      <dgm:spPr>
        <a:xfrm>
          <a:off x="1936915" y="1811922"/>
          <a:ext cx="2303032" cy="199221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dirty="0" smtClean="0">
              <a:solidFill>
                <a:sysClr val="window" lastClr="FFFFFF"/>
              </a:solidFill>
              <a:latin typeface="Calibri"/>
              <a:ea typeface="+mn-ea"/>
              <a:cs typeface="+mn-cs"/>
            </a:rPr>
            <a:t>Evidence based practice and policy</a:t>
          </a:r>
          <a:endParaRPr lang="en-AU" dirty="0">
            <a:solidFill>
              <a:sysClr val="window" lastClr="FFFFFF"/>
            </a:solidFill>
            <a:latin typeface="Calibri"/>
            <a:ea typeface="+mn-ea"/>
            <a:cs typeface="+mn-cs"/>
          </a:endParaRPr>
        </a:p>
      </dgm:t>
    </dgm:pt>
    <dgm:pt modelId="{74BAA784-9236-4509-B075-A587EFF914E0}" type="parTrans" cxnId="{A7D4B68A-D47A-46D4-94A4-E63F957871A1}">
      <dgm:prSet/>
      <dgm:spPr/>
      <dgm:t>
        <a:bodyPr/>
        <a:lstStyle/>
        <a:p>
          <a:endParaRPr lang="en-AU"/>
        </a:p>
      </dgm:t>
    </dgm:pt>
    <dgm:pt modelId="{C2C49425-A91A-4FA4-9593-9FE19A604A76}" type="sibTrans" cxnId="{A7D4B68A-D47A-46D4-94A4-E63F957871A1}">
      <dgm:prSet/>
      <dgm:spPr/>
      <dgm:t>
        <a:bodyPr/>
        <a:lstStyle/>
        <a:p>
          <a:endParaRPr lang="en-AU"/>
        </a:p>
      </dgm:t>
    </dgm:pt>
    <dgm:pt modelId="{F272932A-1E2B-4CED-A983-048D73091FBE}">
      <dgm:prSet phldrT="[Text]" custT="1"/>
      <dgm:spPr>
        <a:xfrm>
          <a:off x="2149058" y="0"/>
          <a:ext cx="1887319" cy="1632752"/>
        </a:xfrm>
        <a:solidFill>
          <a:srgbClr val="EEECE1">
            <a:lumMod val="75000"/>
          </a:srgbClr>
        </a:solidFill>
        <a:ln w="25400" cap="flat" cmpd="sng" algn="ctr">
          <a:solidFill>
            <a:sysClr val="window" lastClr="FFFFFF">
              <a:hueOff val="0"/>
              <a:satOff val="0"/>
              <a:lumOff val="0"/>
              <a:alphaOff val="0"/>
            </a:sysClr>
          </a:solidFill>
          <a:prstDash val="solid"/>
        </a:ln>
        <a:effectLst/>
      </dgm:spPr>
      <dgm:t>
        <a:bodyPr/>
        <a:lstStyle/>
        <a:p>
          <a:r>
            <a:rPr lang="en-AU" sz="1800" b="1" dirty="0" smtClean="0">
              <a:solidFill>
                <a:sysClr val="windowText" lastClr="000000"/>
              </a:solidFill>
              <a:latin typeface="Calibri"/>
              <a:ea typeface="+mn-ea"/>
              <a:cs typeface="+mn-cs"/>
            </a:rPr>
            <a:t>original research </a:t>
          </a:r>
          <a:r>
            <a:rPr lang="en-AU" sz="1600" b="1" dirty="0" smtClean="0">
              <a:solidFill>
                <a:sysClr val="windowText" lastClr="000000"/>
              </a:solidFill>
              <a:latin typeface="Calibri"/>
              <a:ea typeface="+mn-ea"/>
              <a:cs typeface="+mn-cs"/>
            </a:rPr>
            <a:t>(quantitative and qualitative</a:t>
          </a:r>
          <a:r>
            <a:rPr lang="en-AU" sz="1400" dirty="0" smtClean="0">
              <a:solidFill>
                <a:sysClr val="windowText" lastClr="000000"/>
              </a:solidFill>
              <a:latin typeface="Calibri"/>
              <a:ea typeface="+mn-ea"/>
              <a:cs typeface="+mn-cs"/>
            </a:rPr>
            <a:t>)</a:t>
          </a:r>
          <a:endParaRPr lang="en-AU" sz="1400" dirty="0">
            <a:solidFill>
              <a:sysClr val="windowText" lastClr="000000"/>
            </a:solidFill>
            <a:latin typeface="Calibri"/>
            <a:ea typeface="+mn-ea"/>
            <a:cs typeface="+mn-cs"/>
          </a:endParaRPr>
        </a:p>
      </dgm:t>
    </dgm:pt>
    <dgm:pt modelId="{8D998030-1542-4A9A-BD0F-EB173606273B}" type="parTrans" cxnId="{5F0C07E0-53BC-403F-8717-D96E315C868E}">
      <dgm:prSet/>
      <dgm:spPr/>
      <dgm:t>
        <a:bodyPr/>
        <a:lstStyle/>
        <a:p>
          <a:endParaRPr lang="en-AU"/>
        </a:p>
      </dgm:t>
    </dgm:pt>
    <dgm:pt modelId="{B5ED0DFD-0C08-4780-8169-C131050816AE}" type="sibTrans" cxnId="{5F0C07E0-53BC-403F-8717-D96E315C868E}">
      <dgm:prSet/>
      <dgm:spPr/>
      <dgm:t>
        <a:bodyPr/>
        <a:lstStyle/>
        <a:p>
          <a:endParaRPr lang="en-AU"/>
        </a:p>
      </dgm:t>
    </dgm:pt>
    <dgm:pt modelId="{B3A48599-BCBF-4B36-A03A-2713048B1F13}">
      <dgm:prSet phldrT="[Text]" custT="1"/>
      <dgm:spPr>
        <a:xfrm>
          <a:off x="3879949" y="1004252"/>
          <a:ext cx="1887319" cy="1632752"/>
        </a:xfrm>
        <a:solidFill>
          <a:srgbClr val="F79646"/>
        </a:solidFill>
        <a:ln w="25400" cap="flat" cmpd="sng" algn="ctr">
          <a:solidFill>
            <a:sysClr val="window" lastClr="FFFFFF">
              <a:hueOff val="0"/>
              <a:satOff val="0"/>
              <a:lumOff val="0"/>
              <a:alphaOff val="0"/>
            </a:sysClr>
          </a:solidFill>
          <a:prstDash val="solid"/>
        </a:ln>
        <a:effectLst/>
      </dgm:spPr>
      <dgm:t>
        <a:bodyPr/>
        <a:lstStyle/>
        <a:p>
          <a:r>
            <a:rPr lang="en-AU" sz="1800" b="1" dirty="0" smtClean="0">
              <a:solidFill>
                <a:sysClr val="windowText" lastClr="000000"/>
              </a:solidFill>
              <a:latin typeface="Calibri"/>
              <a:ea typeface="+mn-ea"/>
              <a:cs typeface="+mn-cs"/>
            </a:rPr>
            <a:t>evaluation</a:t>
          </a:r>
          <a:r>
            <a:rPr lang="en-AU" sz="1600" b="1" dirty="0" smtClean="0">
              <a:solidFill>
                <a:sysClr val="windowText" lastClr="000000"/>
              </a:solidFill>
              <a:latin typeface="Calibri"/>
              <a:ea typeface="+mn-ea"/>
              <a:cs typeface="+mn-cs"/>
            </a:rPr>
            <a:t> </a:t>
          </a:r>
          <a:endParaRPr lang="en-AU" sz="1600" b="1" dirty="0">
            <a:solidFill>
              <a:sysClr val="windowText" lastClr="000000"/>
            </a:solidFill>
            <a:latin typeface="Calibri"/>
            <a:ea typeface="+mn-ea"/>
            <a:cs typeface="+mn-cs"/>
          </a:endParaRPr>
        </a:p>
      </dgm:t>
    </dgm:pt>
    <dgm:pt modelId="{F793CF7C-9CD1-4AEC-9042-9BE826022E43}" type="parTrans" cxnId="{2E1CE501-F557-4471-90AC-8B8D2EC5A733}">
      <dgm:prSet/>
      <dgm:spPr/>
      <dgm:t>
        <a:bodyPr/>
        <a:lstStyle/>
        <a:p>
          <a:endParaRPr lang="en-AU"/>
        </a:p>
      </dgm:t>
    </dgm:pt>
    <dgm:pt modelId="{FCCDD9DD-0482-4C74-A0FE-79D58120C54C}" type="sibTrans" cxnId="{2E1CE501-F557-4471-90AC-8B8D2EC5A733}">
      <dgm:prSet/>
      <dgm:spPr/>
      <dgm:t>
        <a:bodyPr/>
        <a:lstStyle/>
        <a:p>
          <a:endParaRPr lang="en-AU"/>
        </a:p>
      </dgm:t>
    </dgm:pt>
    <dgm:pt modelId="{7B46CCAE-53ED-4B20-A3E5-A2AF15823CD4}">
      <dgm:prSet phldrT="[Text]"/>
      <dgm:spPr>
        <a:xfrm>
          <a:off x="3879949" y="2978495"/>
          <a:ext cx="1887319" cy="1632752"/>
        </a:xfrm>
        <a:solidFill>
          <a:srgbClr val="4BACC6">
            <a:lumMod val="75000"/>
          </a:srgbClr>
        </a:solidFill>
        <a:ln w="25400" cap="flat" cmpd="sng" algn="ctr">
          <a:solidFill>
            <a:sysClr val="window" lastClr="FFFFFF">
              <a:hueOff val="0"/>
              <a:satOff val="0"/>
              <a:lumOff val="0"/>
              <a:alphaOff val="0"/>
            </a:sysClr>
          </a:solidFill>
          <a:prstDash val="solid"/>
        </a:ln>
        <a:effectLst/>
      </dgm:spPr>
      <dgm:t>
        <a:bodyPr/>
        <a:lstStyle/>
        <a:p>
          <a:r>
            <a:rPr lang="en-AU" b="1" dirty="0" smtClean="0">
              <a:solidFill>
                <a:sysClr val="windowText" lastClr="000000"/>
              </a:solidFill>
              <a:latin typeface="Calibri"/>
              <a:ea typeface="+mn-ea"/>
              <a:cs typeface="+mn-cs"/>
            </a:rPr>
            <a:t>secondary data analysis</a:t>
          </a:r>
          <a:endParaRPr lang="en-AU" b="1" dirty="0">
            <a:solidFill>
              <a:sysClr val="windowText" lastClr="000000"/>
            </a:solidFill>
            <a:latin typeface="Calibri"/>
            <a:ea typeface="+mn-ea"/>
            <a:cs typeface="+mn-cs"/>
          </a:endParaRPr>
        </a:p>
      </dgm:t>
    </dgm:pt>
    <dgm:pt modelId="{EB88B864-C388-4EC3-88A2-1B71F669531F}" type="parTrans" cxnId="{88ED9465-E786-4834-9C0A-D56FD5E19BBB}">
      <dgm:prSet/>
      <dgm:spPr/>
      <dgm:t>
        <a:bodyPr/>
        <a:lstStyle/>
        <a:p>
          <a:endParaRPr lang="en-AU"/>
        </a:p>
      </dgm:t>
    </dgm:pt>
    <dgm:pt modelId="{EB254704-671A-478F-B881-13FE612906F3}" type="sibTrans" cxnId="{88ED9465-E786-4834-9C0A-D56FD5E19BBB}">
      <dgm:prSet/>
      <dgm:spPr/>
      <dgm:t>
        <a:bodyPr/>
        <a:lstStyle/>
        <a:p>
          <a:endParaRPr lang="en-AU"/>
        </a:p>
      </dgm:t>
    </dgm:pt>
    <dgm:pt modelId="{8FF55D39-7DEF-49FE-8848-8074198EB053}">
      <dgm:prSet phldrT="[Text]"/>
      <dgm:spPr>
        <a:xfrm>
          <a:off x="2149058" y="3983871"/>
          <a:ext cx="1887319" cy="1632752"/>
        </a:xfr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en-AU" b="1" dirty="0" smtClean="0">
              <a:solidFill>
                <a:sysClr val="windowText" lastClr="000000"/>
              </a:solidFill>
              <a:latin typeface="Calibri"/>
              <a:ea typeface="+mn-ea"/>
              <a:cs typeface="+mn-cs"/>
            </a:rPr>
            <a:t>systematic and descriptive reviews </a:t>
          </a:r>
          <a:endParaRPr lang="en-AU" b="1" dirty="0">
            <a:solidFill>
              <a:sysClr val="windowText" lastClr="000000"/>
            </a:solidFill>
            <a:latin typeface="Calibri"/>
            <a:ea typeface="+mn-ea"/>
            <a:cs typeface="+mn-cs"/>
          </a:endParaRPr>
        </a:p>
      </dgm:t>
    </dgm:pt>
    <dgm:pt modelId="{4D227A72-4B5A-4D71-8166-C2F0931A5070}" type="parTrans" cxnId="{CC87EEE3-7A05-4BFA-A840-903264905B1B}">
      <dgm:prSet/>
      <dgm:spPr/>
      <dgm:t>
        <a:bodyPr/>
        <a:lstStyle/>
        <a:p>
          <a:endParaRPr lang="en-AU"/>
        </a:p>
      </dgm:t>
    </dgm:pt>
    <dgm:pt modelId="{0AAA0D5B-3090-4A67-8360-DA4B73C5EFE3}" type="sibTrans" cxnId="{CC87EEE3-7A05-4BFA-A840-903264905B1B}">
      <dgm:prSet/>
      <dgm:spPr/>
      <dgm:t>
        <a:bodyPr/>
        <a:lstStyle/>
        <a:p>
          <a:endParaRPr lang="en-AU"/>
        </a:p>
      </dgm:t>
    </dgm:pt>
    <dgm:pt modelId="{331BEFB1-0988-4BCF-BD1F-C9043B7FC40D}">
      <dgm:prSet phldrT="[Text]" custT="1"/>
      <dgm:spPr>
        <a:xfrm>
          <a:off x="410132" y="2979619"/>
          <a:ext cx="1887319" cy="1632752"/>
        </a:xfrm>
        <a:solidFill>
          <a:srgbClr val="4BACC6">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AU" sz="1400" b="1" dirty="0" smtClean="0">
              <a:solidFill>
                <a:sysClr val="windowText" lastClr="000000"/>
              </a:solidFill>
              <a:latin typeface="Calibri"/>
              <a:ea typeface="+mn-ea"/>
              <a:cs typeface="+mn-cs"/>
            </a:rPr>
            <a:t>research dissemination </a:t>
          </a:r>
          <a:r>
            <a:rPr lang="en-AU" sz="1400" b="0" dirty="0" smtClean="0">
              <a:solidFill>
                <a:sysClr val="windowText" lastClr="000000"/>
              </a:solidFill>
              <a:latin typeface="Calibri"/>
              <a:ea typeface="+mn-ea"/>
              <a:cs typeface="+mn-cs"/>
            </a:rPr>
            <a:t>(resource production, policy advice, professional development)</a:t>
          </a:r>
          <a:endParaRPr lang="en-AU" sz="1400" b="0" dirty="0">
            <a:solidFill>
              <a:sysClr val="windowText" lastClr="000000"/>
            </a:solidFill>
            <a:latin typeface="Calibri"/>
            <a:ea typeface="+mn-ea"/>
            <a:cs typeface="+mn-cs"/>
          </a:endParaRPr>
        </a:p>
      </dgm:t>
    </dgm:pt>
    <dgm:pt modelId="{CB265206-6B0B-4929-B1A8-34728CD0F4D0}" type="parTrans" cxnId="{FD0BE9C6-F7EA-4533-9684-1D48A6647E38}">
      <dgm:prSet/>
      <dgm:spPr/>
      <dgm:t>
        <a:bodyPr/>
        <a:lstStyle/>
        <a:p>
          <a:endParaRPr lang="en-AU"/>
        </a:p>
      </dgm:t>
    </dgm:pt>
    <dgm:pt modelId="{7A660AFF-6996-4F0F-A696-1EA2AB73FC80}" type="sibTrans" cxnId="{FD0BE9C6-F7EA-4533-9684-1D48A6647E38}">
      <dgm:prSet/>
      <dgm:spPr/>
      <dgm:t>
        <a:bodyPr/>
        <a:lstStyle/>
        <a:p>
          <a:endParaRPr lang="en-AU"/>
        </a:p>
      </dgm:t>
    </dgm:pt>
    <dgm:pt modelId="{E5ECBA88-4AAB-4DCE-AEE4-938912905611}">
      <dgm:prSet phldrT="[Text]" custT="1"/>
      <dgm:spPr>
        <a:xfrm>
          <a:off x="328731" y="1002005"/>
          <a:ext cx="2050119" cy="1632752"/>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AU" sz="1800" b="1" dirty="0" smtClean="0">
              <a:solidFill>
                <a:sysClr val="windowText" lastClr="000000"/>
              </a:solidFill>
              <a:latin typeface="Calibri"/>
              <a:ea typeface="+mn-ea"/>
              <a:cs typeface="+mn-cs"/>
            </a:rPr>
            <a:t>Strategy development</a:t>
          </a:r>
          <a:endParaRPr lang="en-AU" sz="1800" b="1" dirty="0">
            <a:solidFill>
              <a:sysClr val="windowText" lastClr="000000"/>
            </a:solidFill>
            <a:latin typeface="Calibri"/>
            <a:ea typeface="+mn-ea"/>
            <a:cs typeface="+mn-cs"/>
          </a:endParaRPr>
        </a:p>
      </dgm:t>
    </dgm:pt>
    <dgm:pt modelId="{9A339FC8-FE49-4512-8675-7BD4F0AEB81C}" type="parTrans" cxnId="{0D5F03E4-B9BC-48F5-91B5-5AEDC6E0054E}">
      <dgm:prSet/>
      <dgm:spPr/>
      <dgm:t>
        <a:bodyPr/>
        <a:lstStyle/>
        <a:p>
          <a:endParaRPr lang="en-AU"/>
        </a:p>
      </dgm:t>
    </dgm:pt>
    <dgm:pt modelId="{FFEBED36-8621-4B79-AB83-D25F81EF8AE9}" type="sibTrans" cxnId="{0D5F03E4-B9BC-48F5-91B5-5AEDC6E0054E}">
      <dgm:prSet/>
      <dgm:spPr/>
      <dgm:t>
        <a:bodyPr/>
        <a:lstStyle/>
        <a:p>
          <a:endParaRPr lang="en-AU"/>
        </a:p>
      </dgm:t>
    </dgm:pt>
    <dgm:pt modelId="{5B78FCBF-4F37-47D2-A750-12E52636CE56}">
      <dgm:prSet phldrT="[Text]"/>
      <dgm:spPr/>
      <dgm:t>
        <a:bodyPr/>
        <a:lstStyle/>
        <a:p>
          <a:endParaRPr lang="en-AU" dirty="0"/>
        </a:p>
      </dgm:t>
    </dgm:pt>
    <dgm:pt modelId="{E8847096-0D73-46C8-B532-98E0B897E94F}" type="parTrans" cxnId="{BC34F549-CB4A-408F-8721-220D3F609DD0}">
      <dgm:prSet/>
      <dgm:spPr/>
      <dgm:t>
        <a:bodyPr/>
        <a:lstStyle/>
        <a:p>
          <a:endParaRPr lang="en-AU"/>
        </a:p>
      </dgm:t>
    </dgm:pt>
    <dgm:pt modelId="{7AA9FE6F-DD59-4E23-B80B-25041680BD5A}" type="sibTrans" cxnId="{BC34F549-CB4A-408F-8721-220D3F609DD0}">
      <dgm:prSet/>
      <dgm:spPr/>
      <dgm:t>
        <a:bodyPr/>
        <a:lstStyle/>
        <a:p>
          <a:endParaRPr lang="en-AU"/>
        </a:p>
      </dgm:t>
    </dgm:pt>
    <dgm:pt modelId="{AF28F674-0149-4ACF-8F90-BA19B7391ADC}" type="pres">
      <dgm:prSet presAssocID="{FF65DF02-25C0-44D0-9825-D3540674B52D}" presName="Name0" presStyleCnt="0">
        <dgm:presLayoutVars>
          <dgm:chMax val="1"/>
          <dgm:chPref val="1"/>
          <dgm:dir/>
          <dgm:animOne val="branch"/>
          <dgm:animLvl val="lvl"/>
        </dgm:presLayoutVars>
      </dgm:prSet>
      <dgm:spPr/>
      <dgm:t>
        <a:bodyPr/>
        <a:lstStyle/>
        <a:p>
          <a:endParaRPr lang="en-AU"/>
        </a:p>
      </dgm:t>
    </dgm:pt>
    <dgm:pt modelId="{EAFA2BD1-EDBE-4F9A-9297-AF7EF8DF2304}" type="pres">
      <dgm:prSet presAssocID="{2E077422-AD2D-4CD6-B7B7-95853C8797B7}" presName="Parent" presStyleLbl="node0" presStyleIdx="0" presStyleCnt="1">
        <dgm:presLayoutVars>
          <dgm:chMax val="6"/>
          <dgm:chPref val="6"/>
        </dgm:presLayoutVars>
      </dgm:prSet>
      <dgm:spPr>
        <a:prstGeom prst="hexagon">
          <a:avLst>
            <a:gd name="adj" fmla="val 28570"/>
            <a:gd name="vf" fmla="val 115470"/>
          </a:avLst>
        </a:prstGeom>
      </dgm:spPr>
      <dgm:t>
        <a:bodyPr/>
        <a:lstStyle/>
        <a:p>
          <a:endParaRPr lang="en-AU"/>
        </a:p>
      </dgm:t>
    </dgm:pt>
    <dgm:pt modelId="{A944D933-CAAB-4DA0-8BF8-E1191538585B}" type="pres">
      <dgm:prSet presAssocID="{F272932A-1E2B-4CED-A983-048D73091FBE}" presName="Accent1" presStyleCnt="0"/>
      <dgm:spPr/>
    </dgm:pt>
    <dgm:pt modelId="{CF22C7D3-7053-4524-B5BF-E5C06FD03F1D}" type="pres">
      <dgm:prSet presAssocID="{F272932A-1E2B-4CED-A983-048D73091FBE}" presName="Accent" presStyleLbl="bgShp" presStyleIdx="0" presStyleCnt="6"/>
      <dgm:spPr/>
    </dgm:pt>
    <dgm:pt modelId="{61D865E5-DA20-4013-8A45-3FBC75591AB2}" type="pres">
      <dgm:prSet presAssocID="{F272932A-1E2B-4CED-A983-048D73091FBE}" presName="Child1" presStyleLbl="node1" presStyleIdx="0" presStyleCnt="6">
        <dgm:presLayoutVars>
          <dgm:chMax val="0"/>
          <dgm:chPref val="0"/>
          <dgm:bulletEnabled val="1"/>
        </dgm:presLayoutVars>
      </dgm:prSet>
      <dgm:spPr>
        <a:prstGeom prst="hexagon">
          <a:avLst>
            <a:gd name="adj" fmla="val 28570"/>
            <a:gd name="vf" fmla="val 115470"/>
          </a:avLst>
        </a:prstGeom>
      </dgm:spPr>
      <dgm:t>
        <a:bodyPr/>
        <a:lstStyle/>
        <a:p>
          <a:endParaRPr lang="en-AU"/>
        </a:p>
      </dgm:t>
    </dgm:pt>
    <dgm:pt modelId="{653CD197-EE8C-4F8A-A72F-297B713E31C1}" type="pres">
      <dgm:prSet presAssocID="{B3A48599-BCBF-4B36-A03A-2713048B1F13}" presName="Accent2" presStyleCnt="0"/>
      <dgm:spPr/>
    </dgm:pt>
    <dgm:pt modelId="{0F1EAF1C-057A-46D4-A44C-AFACB15B3922}" type="pres">
      <dgm:prSet presAssocID="{B3A48599-BCBF-4B36-A03A-2713048B1F13}" presName="Accent" presStyleLbl="bgShp" presStyleIdx="1" presStyleCnt="6"/>
      <dgm:spPr>
        <a:xfrm>
          <a:off x="3379056" y="858781"/>
          <a:ext cx="868927" cy="748695"/>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AU"/>
        </a:p>
      </dgm:t>
    </dgm:pt>
    <dgm:pt modelId="{05FB3E6A-DF41-4DF5-8BDA-F8688A4C615B}" type="pres">
      <dgm:prSet presAssocID="{B3A48599-BCBF-4B36-A03A-2713048B1F13}" presName="Child2" presStyleLbl="node1" presStyleIdx="1" presStyleCnt="6">
        <dgm:presLayoutVars>
          <dgm:chMax val="0"/>
          <dgm:chPref val="0"/>
          <dgm:bulletEnabled val="1"/>
        </dgm:presLayoutVars>
      </dgm:prSet>
      <dgm:spPr>
        <a:prstGeom prst="hexagon">
          <a:avLst>
            <a:gd name="adj" fmla="val 28570"/>
            <a:gd name="vf" fmla="val 115470"/>
          </a:avLst>
        </a:prstGeom>
      </dgm:spPr>
      <dgm:t>
        <a:bodyPr/>
        <a:lstStyle/>
        <a:p>
          <a:endParaRPr lang="en-AU"/>
        </a:p>
      </dgm:t>
    </dgm:pt>
    <dgm:pt modelId="{5F9BA090-3255-43DA-BAFA-259609B739F1}" type="pres">
      <dgm:prSet presAssocID="{7B46CCAE-53ED-4B20-A3E5-A2AF15823CD4}" presName="Accent3" presStyleCnt="0"/>
      <dgm:spPr/>
    </dgm:pt>
    <dgm:pt modelId="{6490361F-477C-4C26-9DA7-3C83C52B8600}" type="pres">
      <dgm:prSet presAssocID="{7B46CCAE-53ED-4B20-A3E5-A2AF15823CD4}" presName="Accent" presStyleLbl="bgShp" presStyleIdx="2" presStyleCnt="6"/>
      <dgm:spPr>
        <a:xfrm>
          <a:off x="4393162" y="2258444"/>
          <a:ext cx="868927" cy="748695"/>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AU"/>
        </a:p>
      </dgm:t>
    </dgm:pt>
    <dgm:pt modelId="{CDB68E05-4869-468E-9185-9BB7094AF9E8}" type="pres">
      <dgm:prSet presAssocID="{7B46CCAE-53ED-4B20-A3E5-A2AF15823CD4}" presName="Child3" presStyleLbl="node1" presStyleIdx="2" presStyleCnt="6">
        <dgm:presLayoutVars>
          <dgm:chMax val="0"/>
          <dgm:chPref val="0"/>
          <dgm:bulletEnabled val="1"/>
        </dgm:presLayoutVars>
      </dgm:prSet>
      <dgm:spPr>
        <a:prstGeom prst="hexagon">
          <a:avLst>
            <a:gd name="adj" fmla="val 28570"/>
            <a:gd name="vf" fmla="val 115470"/>
          </a:avLst>
        </a:prstGeom>
      </dgm:spPr>
      <dgm:t>
        <a:bodyPr/>
        <a:lstStyle/>
        <a:p>
          <a:endParaRPr lang="en-AU"/>
        </a:p>
      </dgm:t>
    </dgm:pt>
    <dgm:pt modelId="{045CBD47-4ED0-4DBB-BCCB-9F67BBB1C790}" type="pres">
      <dgm:prSet presAssocID="{8FF55D39-7DEF-49FE-8848-8074198EB053}" presName="Accent4" presStyleCnt="0"/>
      <dgm:spPr/>
    </dgm:pt>
    <dgm:pt modelId="{D0214745-516C-4800-8D41-611948641F3B}" type="pres">
      <dgm:prSet presAssocID="{8FF55D39-7DEF-49FE-8848-8074198EB053}" presName="Accent" presStyleLbl="bgShp" presStyleIdx="3" presStyleCnt="6"/>
      <dgm:spPr>
        <a:xfrm>
          <a:off x="3688699" y="3838400"/>
          <a:ext cx="868927" cy="748695"/>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AU"/>
        </a:p>
      </dgm:t>
    </dgm:pt>
    <dgm:pt modelId="{F30CC788-0299-4FF1-8962-EF2168620AFC}" type="pres">
      <dgm:prSet presAssocID="{8FF55D39-7DEF-49FE-8848-8074198EB053}" presName="Child4" presStyleLbl="node1" presStyleIdx="3" presStyleCnt="6">
        <dgm:presLayoutVars>
          <dgm:chMax val="0"/>
          <dgm:chPref val="0"/>
          <dgm:bulletEnabled val="1"/>
        </dgm:presLayoutVars>
      </dgm:prSet>
      <dgm:spPr>
        <a:prstGeom prst="hexagon">
          <a:avLst>
            <a:gd name="adj" fmla="val 28570"/>
            <a:gd name="vf" fmla="val 115470"/>
          </a:avLst>
        </a:prstGeom>
      </dgm:spPr>
      <dgm:t>
        <a:bodyPr/>
        <a:lstStyle/>
        <a:p>
          <a:endParaRPr lang="en-AU"/>
        </a:p>
      </dgm:t>
    </dgm:pt>
    <dgm:pt modelId="{AFAA6386-6EDB-4E21-9735-7E153082A761}" type="pres">
      <dgm:prSet presAssocID="{331BEFB1-0988-4BCF-BD1F-C9043B7FC40D}" presName="Accent5" presStyleCnt="0"/>
      <dgm:spPr/>
    </dgm:pt>
    <dgm:pt modelId="{859A7D7D-1054-49E2-BA7F-9C89EA4EC147}" type="pres">
      <dgm:prSet presAssocID="{331BEFB1-0988-4BCF-BD1F-C9043B7FC40D}" presName="Accent" presStyleLbl="bgShp" presStyleIdx="4" presStyleCnt="6"/>
      <dgm:spPr>
        <a:xfrm>
          <a:off x="1941201" y="4002406"/>
          <a:ext cx="868927" cy="748695"/>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AU"/>
        </a:p>
      </dgm:t>
    </dgm:pt>
    <dgm:pt modelId="{25B38AC3-EEFB-4173-8B89-337DCA0B28F7}" type="pres">
      <dgm:prSet presAssocID="{331BEFB1-0988-4BCF-BD1F-C9043B7FC40D}" presName="Child5" presStyleLbl="node1" presStyleIdx="4" presStyleCnt="6">
        <dgm:presLayoutVars>
          <dgm:chMax val="0"/>
          <dgm:chPref val="0"/>
          <dgm:bulletEnabled val="1"/>
        </dgm:presLayoutVars>
      </dgm:prSet>
      <dgm:spPr>
        <a:prstGeom prst="hexagon">
          <a:avLst>
            <a:gd name="adj" fmla="val 28570"/>
            <a:gd name="vf" fmla="val 115470"/>
          </a:avLst>
        </a:prstGeom>
      </dgm:spPr>
      <dgm:t>
        <a:bodyPr/>
        <a:lstStyle/>
        <a:p>
          <a:endParaRPr lang="en-AU"/>
        </a:p>
      </dgm:t>
    </dgm:pt>
    <dgm:pt modelId="{23DA06DF-62FA-4D6C-BAA7-4401363864CC}" type="pres">
      <dgm:prSet presAssocID="{E5ECBA88-4AAB-4DCE-AEE4-938912905611}" presName="Accent6" presStyleCnt="0"/>
      <dgm:spPr/>
    </dgm:pt>
    <dgm:pt modelId="{8E0723F1-0DFD-4DDC-B0DA-7FA708EFD2E1}" type="pres">
      <dgm:prSet presAssocID="{E5ECBA88-4AAB-4DCE-AEE4-938912905611}" presName="Accent" presStyleLbl="bgShp" presStyleIdx="5" presStyleCnt="6"/>
      <dgm:spPr>
        <a:xfrm>
          <a:off x="910488" y="2603305"/>
          <a:ext cx="868927" cy="748695"/>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AU"/>
        </a:p>
      </dgm:t>
    </dgm:pt>
    <dgm:pt modelId="{A859AE57-AC33-45AF-86A7-217CCC36A850}" type="pres">
      <dgm:prSet presAssocID="{E5ECBA88-4AAB-4DCE-AEE4-938912905611}" presName="Child6" presStyleLbl="node1" presStyleIdx="5" presStyleCnt="6" custScaleX="108626">
        <dgm:presLayoutVars>
          <dgm:chMax val="0"/>
          <dgm:chPref val="0"/>
          <dgm:bulletEnabled val="1"/>
        </dgm:presLayoutVars>
      </dgm:prSet>
      <dgm:spPr>
        <a:prstGeom prst="hexagon">
          <a:avLst>
            <a:gd name="adj" fmla="val 28570"/>
            <a:gd name="vf" fmla="val 115470"/>
          </a:avLst>
        </a:prstGeom>
      </dgm:spPr>
      <dgm:t>
        <a:bodyPr/>
        <a:lstStyle/>
        <a:p>
          <a:endParaRPr lang="en-AU"/>
        </a:p>
      </dgm:t>
    </dgm:pt>
  </dgm:ptLst>
  <dgm:cxnLst>
    <dgm:cxn modelId="{094D5641-F518-411E-BF5D-0F040E230891}" type="presOf" srcId="{E5ECBA88-4AAB-4DCE-AEE4-938912905611}" destId="{A859AE57-AC33-45AF-86A7-217CCC36A850}" srcOrd="0" destOrd="0" presId="urn:microsoft.com/office/officeart/2011/layout/HexagonRadial"/>
    <dgm:cxn modelId="{B3AA1F53-3AB0-42DC-B4CD-AF1762088C5F}" type="presOf" srcId="{331BEFB1-0988-4BCF-BD1F-C9043B7FC40D}" destId="{25B38AC3-EEFB-4173-8B89-337DCA0B28F7}" srcOrd="0" destOrd="0" presId="urn:microsoft.com/office/officeart/2011/layout/HexagonRadial"/>
    <dgm:cxn modelId="{25B021DF-8CC3-42EE-B68F-F068FA834480}" type="presOf" srcId="{8FF55D39-7DEF-49FE-8848-8074198EB053}" destId="{F30CC788-0299-4FF1-8962-EF2168620AFC}" srcOrd="0" destOrd="0" presId="urn:microsoft.com/office/officeart/2011/layout/HexagonRadial"/>
    <dgm:cxn modelId="{CA6C02A3-EA58-41E5-9B6F-6826AB98172F}" type="presOf" srcId="{2E077422-AD2D-4CD6-B7B7-95853C8797B7}" destId="{EAFA2BD1-EDBE-4F9A-9297-AF7EF8DF2304}" srcOrd="0" destOrd="0" presId="urn:microsoft.com/office/officeart/2011/layout/HexagonRadial"/>
    <dgm:cxn modelId="{9E2F39D0-917B-4FC7-BA8B-11194625A119}" type="presOf" srcId="{F272932A-1E2B-4CED-A983-048D73091FBE}" destId="{61D865E5-DA20-4013-8A45-3FBC75591AB2}" srcOrd="0" destOrd="0" presId="urn:microsoft.com/office/officeart/2011/layout/HexagonRadial"/>
    <dgm:cxn modelId="{BC34F549-CB4A-408F-8721-220D3F609DD0}" srcId="{2E077422-AD2D-4CD6-B7B7-95853C8797B7}" destId="{5B78FCBF-4F37-47D2-A750-12E52636CE56}" srcOrd="6" destOrd="0" parTransId="{E8847096-0D73-46C8-B532-98E0B897E94F}" sibTransId="{7AA9FE6F-DD59-4E23-B80B-25041680BD5A}"/>
    <dgm:cxn modelId="{EED50959-F714-4AA2-A33C-A0239FECBBF6}" type="presOf" srcId="{7B46CCAE-53ED-4B20-A3E5-A2AF15823CD4}" destId="{CDB68E05-4869-468E-9185-9BB7094AF9E8}" srcOrd="0" destOrd="0" presId="urn:microsoft.com/office/officeart/2011/layout/HexagonRadial"/>
    <dgm:cxn modelId="{88ED9465-E786-4834-9C0A-D56FD5E19BBB}" srcId="{2E077422-AD2D-4CD6-B7B7-95853C8797B7}" destId="{7B46CCAE-53ED-4B20-A3E5-A2AF15823CD4}" srcOrd="2" destOrd="0" parTransId="{EB88B864-C388-4EC3-88A2-1B71F669531F}" sibTransId="{EB254704-671A-478F-B881-13FE612906F3}"/>
    <dgm:cxn modelId="{5F0C07E0-53BC-403F-8717-D96E315C868E}" srcId="{2E077422-AD2D-4CD6-B7B7-95853C8797B7}" destId="{F272932A-1E2B-4CED-A983-048D73091FBE}" srcOrd="0" destOrd="0" parTransId="{8D998030-1542-4A9A-BD0F-EB173606273B}" sibTransId="{B5ED0DFD-0C08-4780-8169-C131050816AE}"/>
    <dgm:cxn modelId="{A7D4B68A-D47A-46D4-94A4-E63F957871A1}" srcId="{FF65DF02-25C0-44D0-9825-D3540674B52D}" destId="{2E077422-AD2D-4CD6-B7B7-95853C8797B7}" srcOrd="0" destOrd="0" parTransId="{74BAA784-9236-4509-B075-A587EFF914E0}" sibTransId="{C2C49425-A91A-4FA4-9593-9FE19A604A76}"/>
    <dgm:cxn modelId="{2E1CE501-F557-4471-90AC-8B8D2EC5A733}" srcId="{2E077422-AD2D-4CD6-B7B7-95853C8797B7}" destId="{B3A48599-BCBF-4B36-A03A-2713048B1F13}" srcOrd="1" destOrd="0" parTransId="{F793CF7C-9CD1-4AEC-9042-9BE826022E43}" sibTransId="{FCCDD9DD-0482-4C74-A0FE-79D58120C54C}"/>
    <dgm:cxn modelId="{0D5F03E4-B9BC-48F5-91B5-5AEDC6E0054E}" srcId="{2E077422-AD2D-4CD6-B7B7-95853C8797B7}" destId="{E5ECBA88-4AAB-4DCE-AEE4-938912905611}" srcOrd="5" destOrd="0" parTransId="{9A339FC8-FE49-4512-8675-7BD4F0AEB81C}" sibTransId="{FFEBED36-8621-4B79-AB83-D25F81EF8AE9}"/>
    <dgm:cxn modelId="{FD0BE9C6-F7EA-4533-9684-1D48A6647E38}" srcId="{2E077422-AD2D-4CD6-B7B7-95853C8797B7}" destId="{331BEFB1-0988-4BCF-BD1F-C9043B7FC40D}" srcOrd="4" destOrd="0" parTransId="{CB265206-6B0B-4929-B1A8-34728CD0F4D0}" sibTransId="{7A660AFF-6996-4F0F-A696-1EA2AB73FC80}"/>
    <dgm:cxn modelId="{5288D639-1AD7-4EB1-8C1F-948B29822540}" type="presOf" srcId="{FF65DF02-25C0-44D0-9825-D3540674B52D}" destId="{AF28F674-0149-4ACF-8F90-BA19B7391ADC}" srcOrd="0" destOrd="0" presId="urn:microsoft.com/office/officeart/2011/layout/HexagonRadial"/>
    <dgm:cxn modelId="{CC87EEE3-7A05-4BFA-A840-903264905B1B}" srcId="{2E077422-AD2D-4CD6-B7B7-95853C8797B7}" destId="{8FF55D39-7DEF-49FE-8848-8074198EB053}" srcOrd="3" destOrd="0" parTransId="{4D227A72-4B5A-4D71-8166-C2F0931A5070}" sibTransId="{0AAA0D5B-3090-4A67-8360-DA4B73C5EFE3}"/>
    <dgm:cxn modelId="{ACBCD088-67DA-4EC0-923E-E729E55D5D26}" type="presOf" srcId="{B3A48599-BCBF-4B36-A03A-2713048B1F13}" destId="{05FB3E6A-DF41-4DF5-8BDA-F8688A4C615B}" srcOrd="0" destOrd="0" presId="urn:microsoft.com/office/officeart/2011/layout/HexagonRadial"/>
    <dgm:cxn modelId="{FF389933-5799-4963-84E6-6AB2CED735E2}" type="presParOf" srcId="{AF28F674-0149-4ACF-8F90-BA19B7391ADC}" destId="{EAFA2BD1-EDBE-4F9A-9297-AF7EF8DF2304}" srcOrd="0" destOrd="0" presId="urn:microsoft.com/office/officeart/2011/layout/HexagonRadial"/>
    <dgm:cxn modelId="{545BBC31-981B-45D2-AA3B-7F99FEA8C2AF}" type="presParOf" srcId="{AF28F674-0149-4ACF-8F90-BA19B7391ADC}" destId="{A944D933-CAAB-4DA0-8BF8-E1191538585B}" srcOrd="1" destOrd="0" presId="urn:microsoft.com/office/officeart/2011/layout/HexagonRadial"/>
    <dgm:cxn modelId="{8F388130-5950-4BC3-A755-4B2383F3FBD0}" type="presParOf" srcId="{A944D933-CAAB-4DA0-8BF8-E1191538585B}" destId="{CF22C7D3-7053-4524-B5BF-E5C06FD03F1D}" srcOrd="0" destOrd="0" presId="urn:microsoft.com/office/officeart/2011/layout/HexagonRadial"/>
    <dgm:cxn modelId="{4EA39833-72DC-4AFB-BD14-458FCA05A8BC}" type="presParOf" srcId="{AF28F674-0149-4ACF-8F90-BA19B7391ADC}" destId="{61D865E5-DA20-4013-8A45-3FBC75591AB2}" srcOrd="2" destOrd="0" presId="urn:microsoft.com/office/officeart/2011/layout/HexagonRadial"/>
    <dgm:cxn modelId="{4E11EF22-CB05-4FA1-AEA1-27C7D2C7744A}" type="presParOf" srcId="{AF28F674-0149-4ACF-8F90-BA19B7391ADC}" destId="{653CD197-EE8C-4F8A-A72F-297B713E31C1}" srcOrd="3" destOrd="0" presId="urn:microsoft.com/office/officeart/2011/layout/HexagonRadial"/>
    <dgm:cxn modelId="{F63199FB-12E1-474A-9CF2-D5108A0A592C}" type="presParOf" srcId="{653CD197-EE8C-4F8A-A72F-297B713E31C1}" destId="{0F1EAF1C-057A-46D4-A44C-AFACB15B3922}" srcOrd="0" destOrd="0" presId="urn:microsoft.com/office/officeart/2011/layout/HexagonRadial"/>
    <dgm:cxn modelId="{6D10B7A2-FBF0-49ED-919C-8BC2EB0E90FD}" type="presParOf" srcId="{AF28F674-0149-4ACF-8F90-BA19B7391ADC}" destId="{05FB3E6A-DF41-4DF5-8BDA-F8688A4C615B}" srcOrd="4" destOrd="0" presId="urn:microsoft.com/office/officeart/2011/layout/HexagonRadial"/>
    <dgm:cxn modelId="{4A9B60B7-5D09-476F-8232-C7E317F9BC64}" type="presParOf" srcId="{AF28F674-0149-4ACF-8F90-BA19B7391ADC}" destId="{5F9BA090-3255-43DA-BAFA-259609B739F1}" srcOrd="5" destOrd="0" presId="urn:microsoft.com/office/officeart/2011/layout/HexagonRadial"/>
    <dgm:cxn modelId="{1299EA7F-B7CF-4507-9079-7D03AB6E89BD}" type="presParOf" srcId="{5F9BA090-3255-43DA-BAFA-259609B739F1}" destId="{6490361F-477C-4C26-9DA7-3C83C52B8600}" srcOrd="0" destOrd="0" presId="urn:microsoft.com/office/officeart/2011/layout/HexagonRadial"/>
    <dgm:cxn modelId="{256C39E9-12FC-4BAF-A19A-9621EF024ABB}" type="presParOf" srcId="{AF28F674-0149-4ACF-8F90-BA19B7391ADC}" destId="{CDB68E05-4869-468E-9185-9BB7094AF9E8}" srcOrd="6" destOrd="0" presId="urn:microsoft.com/office/officeart/2011/layout/HexagonRadial"/>
    <dgm:cxn modelId="{0044ABFF-F9FD-49C6-9260-7A4697794D26}" type="presParOf" srcId="{AF28F674-0149-4ACF-8F90-BA19B7391ADC}" destId="{045CBD47-4ED0-4DBB-BCCB-9F67BBB1C790}" srcOrd="7" destOrd="0" presId="urn:microsoft.com/office/officeart/2011/layout/HexagonRadial"/>
    <dgm:cxn modelId="{4B89F2B8-09C9-407E-BB73-4E10DA3F44BB}" type="presParOf" srcId="{045CBD47-4ED0-4DBB-BCCB-9F67BBB1C790}" destId="{D0214745-516C-4800-8D41-611948641F3B}" srcOrd="0" destOrd="0" presId="urn:microsoft.com/office/officeart/2011/layout/HexagonRadial"/>
    <dgm:cxn modelId="{C45E3CCD-74C0-48FC-9F7C-79A06B3976EA}" type="presParOf" srcId="{AF28F674-0149-4ACF-8F90-BA19B7391ADC}" destId="{F30CC788-0299-4FF1-8962-EF2168620AFC}" srcOrd="8" destOrd="0" presId="urn:microsoft.com/office/officeart/2011/layout/HexagonRadial"/>
    <dgm:cxn modelId="{BCF44D15-E6DA-4843-8D9E-7E5B36F7F0B6}" type="presParOf" srcId="{AF28F674-0149-4ACF-8F90-BA19B7391ADC}" destId="{AFAA6386-6EDB-4E21-9735-7E153082A761}" srcOrd="9" destOrd="0" presId="urn:microsoft.com/office/officeart/2011/layout/HexagonRadial"/>
    <dgm:cxn modelId="{8059F0D5-5149-420A-A7F5-99A63D3C487B}" type="presParOf" srcId="{AFAA6386-6EDB-4E21-9735-7E153082A761}" destId="{859A7D7D-1054-49E2-BA7F-9C89EA4EC147}" srcOrd="0" destOrd="0" presId="urn:microsoft.com/office/officeart/2011/layout/HexagonRadial"/>
    <dgm:cxn modelId="{2F4F5661-9EFA-4B72-A07A-A1F66B966486}" type="presParOf" srcId="{AF28F674-0149-4ACF-8F90-BA19B7391ADC}" destId="{25B38AC3-EEFB-4173-8B89-337DCA0B28F7}" srcOrd="10" destOrd="0" presId="urn:microsoft.com/office/officeart/2011/layout/HexagonRadial"/>
    <dgm:cxn modelId="{11C35947-102D-4C96-9D8B-9DCBC3BC7CA8}" type="presParOf" srcId="{AF28F674-0149-4ACF-8F90-BA19B7391ADC}" destId="{23DA06DF-62FA-4D6C-BAA7-4401363864CC}" srcOrd="11" destOrd="0" presId="urn:microsoft.com/office/officeart/2011/layout/HexagonRadial"/>
    <dgm:cxn modelId="{DAC1CB50-C11A-49C8-A5F6-F1310B4E250B}" type="presParOf" srcId="{23DA06DF-62FA-4D6C-BAA7-4401363864CC}" destId="{8E0723F1-0DFD-4DDC-B0DA-7FA708EFD2E1}" srcOrd="0" destOrd="0" presId="urn:microsoft.com/office/officeart/2011/layout/HexagonRadial"/>
    <dgm:cxn modelId="{C97E1308-7B0D-437C-BDC3-2CC1615A86F8}" type="presParOf" srcId="{AF28F674-0149-4ACF-8F90-BA19B7391ADC}" destId="{A859AE57-AC33-45AF-86A7-217CCC36A85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19B80-EA0B-4070-B29C-EB96B9DC1098}">
      <dsp:nvSpPr>
        <dsp:cNvPr id="0" name=""/>
        <dsp:cNvSpPr/>
      </dsp:nvSpPr>
      <dsp:spPr>
        <a:xfrm>
          <a:off x="12150" y="1855"/>
          <a:ext cx="2651258" cy="1943886"/>
        </a:xfrm>
        <a:prstGeom prst="rect">
          <a:avLst/>
        </a:prstGeom>
        <a:solidFill>
          <a:schemeClr val="accent2"/>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b="1" kern="1200" dirty="0" smtClean="0"/>
            <a:t>Research Generation</a:t>
          </a:r>
          <a:endParaRPr lang="en-AU" sz="3200" b="1" kern="1200" dirty="0"/>
        </a:p>
      </dsp:txBody>
      <dsp:txXfrm>
        <a:off x="12150" y="1855"/>
        <a:ext cx="2651258" cy="1943886"/>
      </dsp:txXfrm>
    </dsp:sp>
    <dsp:sp modelId="{46D5FA25-5F62-437A-ACAC-D83D5D5AA2AD}">
      <dsp:nvSpPr>
        <dsp:cNvPr id="0" name=""/>
        <dsp:cNvSpPr/>
      </dsp:nvSpPr>
      <dsp:spPr>
        <a:xfrm>
          <a:off x="2928534" y="1855"/>
          <a:ext cx="2651258" cy="1943886"/>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b="1" kern="1200" dirty="0" smtClean="0"/>
            <a:t>Research synthesis</a:t>
          </a:r>
          <a:endParaRPr lang="en-AU" sz="3200" b="1" kern="1200" dirty="0"/>
        </a:p>
      </dsp:txBody>
      <dsp:txXfrm>
        <a:off x="2928534" y="1855"/>
        <a:ext cx="2651258" cy="1943886"/>
      </dsp:txXfrm>
    </dsp:sp>
    <dsp:sp modelId="{2E482FBA-CB97-4136-8D5A-2988E0FB0651}">
      <dsp:nvSpPr>
        <dsp:cNvPr id="0" name=""/>
        <dsp:cNvSpPr/>
      </dsp:nvSpPr>
      <dsp:spPr>
        <a:xfrm>
          <a:off x="2939988" y="2212723"/>
          <a:ext cx="2651258" cy="2395788"/>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b="1" kern="1200" dirty="0" smtClean="0"/>
            <a:t>Research translation</a:t>
          </a:r>
          <a:endParaRPr lang="en-AU" sz="3200" b="1" kern="1200" dirty="0"/>
        </a:p>
      </dsp:txBody>
      <dsp:txXfrm>
        <a:off x="2939988" y="2212723"/>
        <a:ext cx="2651258" cy="2395788"/>
      </dsp:txXfrm>
    </dsp:sp>
    <dsp:sp modelId="{DC4033CA-E920-4B93-B410-332CEFE68D19}">
      <dsp:nvSpPr>
        <dsp:cNvPr id="0" name=""/>
        <dsp:cNvSpPr/>
      </dsp:nvSpPr>
      <dsp:spPr>
        <a:xfrm>
          <a:off x="0" y="2267397"/>
          <a:ext cx="2651258" cy="2341114"/>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b="1" kern="1200" dirty="0" smtClean="0"/>
            <a:t>Facilitating research-policy/</a:t>
          </a:r>
          <a:br>
            <a:rPr lang="en-AU" sz="3200" b="1" kern="1200" dirty="0" smtClean="0"/>
          </a:br>
          <a:r>
            <a:rPr lang="en-AU" sz="3200" b="1" kern="1200" dirty="0" smtClean="0"/>
            <a:t>practice transition</a:t>
          </a:r>
          <a:endParaRPr lang="en-AU" sz="3200" b="1" kern="1200" dirty="0"/>
        </a:p>
      </dsp:txBody>
      <dsp:txXfrm>
        <a:off x="0" y="2267397"/>
        <a:ext cx="2651258" cy="2341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A2BD1-EDBE-4F9A-9297-AF7EF8DF2304}">
      <dsp:nvSpPr>
        <dsp:cNvPr id="0" name=""/>
        <dsp:cNvSpPr/>
      </dsp:nvSpPr>
      <dsp:spPr>
        <a:xfrm>
          <a:off x="1936915" y="1811922"/>
          <a:ext cx="2303032" cy="1992216"/>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kern="1200" dirty="0" smtClean="0">
              <a:solidFill>
                <a:sysClr val="window" lastClr="FFFFFF"/>
              </a:solidFill>
              <a:latin typeface="Calibri"/>
              <a:ea typeface="+mn-ea"/>
              <a:cs typeface="+mn-cs"/>
            </a:rPr>
            <a:t>Evidence based practice and policy</a:t>
          </a:r>
          <a:endParaRPr lang="en-AU" sz="1800" kern="1200" dirty="0">
            <a:solidFill>
              <a:sysClr val="window" lastClr="FFFFFF"/>
            </a:solidFill>
            <a:latin typeface="Calibri"/>
            <a:ea typeface="+mn-ea"/>
            <a:cs typeface="+mn-cs"/>
          </a:endParaRPr>
        </a:p>
      </dsp:txBody>
      <dsp:txXfrm>
        <a:off x="2318560" y="2142060"/>
        <a:ext cx="1539742" cy="1331940"/>
      </dsp:txXfrm>
    </dsp:sp>
    <dsp:sp modelId="{0F1EAF1C-057A-46D4-A44C-AFACB15B3922}">
      <dsp:nvSpPr>
        <dsp:cNvPr id="0" name=""/>
        <dsp:cNvSpPr/>
      </dsp:nvSpPr>
      <dsp:spPr>
        <a:xfrm>
          <a:off x="3379056" y="858781"/>
          <a:ext cx="868927" cy="748695"/>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1D865E5-DA20-4013-8A45-3FBC75591AB2}">
      <dsp:nvSpPr>
        <dsp:cNvPr id="0" name=""/>
        <dsp:cNvSpPr/>
      </dsp:nvSpPr>
      <dsp:spPr>
        <a:xfrm>
          <a:off x="2149058" y="0"/>
          <a:ext cx="1887319" cy="1632752"/>
        </a:xfrm>
        <a:prstGeom prst="hexagon">
          <a:avLst>
            <a:gd name="adj" fmla="val 28570"/>
            <a:gd name="vf" fmla="val 115470"/>
          </a:avLst>
        </a:prstGeom>
        <a:solidFill>
          <a:srgbClr val="EEECE1">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solidFill>
                <a:sysClr val="windowText" lastClr="000000"/>
              </a:solidFill>
              <a:latin typeface="Calibri"/>
              <a:ea typeface="+mn-ea"/>
              <a:cs typeface="+mn-cs"/>
            </a:rPr>
            <a:t>original research </a:t>
          </a:r>
          <a:r>
            <a:rPr lang="en-AU" sz="1600" b="1" kern="1200" dirty="0" smtClean="0">
              <a:solidFill>
                <a:sysClr val="windowText" lastClr="000000"/>
              </a:solidFill>
              <a:latin typeface="Calibri"/>
              <a:ea typeface="+mn-ea"/>
              <a:cs typeface="+mn-cs"/>
            </a:rPr>
            <a:t>(quantitative and qualitative</a:t>
          </a:r>
          <a:r>
            <a:rPr lang="en-AU" sz="1400" kern="1200" dirty="0" smtClean="0">
              <a:solidFill>
                <a:sysClr val="windowText" lastClr="000000"/>
              </a:solidFill>
              <a:latin typeface="Calibri"/>
              <a:ea typeface="+mn-ea"/>
              <a:cs typeface="+mn-cs"/>
            </a:rPr>
            <a:t>)</a:t>
          </a:r>
          <a:endParaRPr lang="en-AU" sz="1400" kern="1200" dirty="0">
            <a:solidFill>
              <a:sysClr val="windowText" lastClr="000000"/>
            </a:solidFill>
            <a:latin typeface="Calibri"/>
            <a:ea typeface="+mn-ea"/>
            <a:cs typeface="+mn-cs"/>
          </a:endParaRPr>
        </a:p>
      </dsp:txBody>
      <dsp:txXfrm>
        <a:off x="2461827" y="270582"/>
        <a:ext cx="1261781" cy="1091588"/>
      </dsp:txXfrm>
    </dsp:sp>
    <dsp:sp modelId="{6490361F-477C-4C26-9DA7-3C83C52B8600}">
      <dsp:nvSpPr>
        <dsp:cNvPr id="0" name=""/>
        <dsp:cNvSpPr/>
      </dsp:nvSpPr>
      <dsp:spPr>
        <a:xfrm>
          <a:off x="4393162" y="2258444"/>
          <a:ext cx="868927" cy="748695"/>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5FB3E6A-DF41-4DF5-8BDA-F8688A4C615B}">
      <dsp:nvSpPr>
        <dsp:cNvPr id="0" name=""/>
        <dsp:cNvSpPr/>
      </dsp:nvSpPr>
      <dsp:spPr>
        <a:xfrm>
          <a:off x="3879949" y="1004252"/>
          <a:ext cx="1887319" cy="1632752"/>
        </a:xfrm>
        <a:prstGeom prst="hexagon">
          <a:avLst>
            <a:gd name="adj" fmla="val 28570"/>
            <a:gd name="vf" fmla="val 115470"/>
          </a:avLst>
        </a:prstGeom>
        <a:solidFill>
          <a:srgbClr val="F7964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solidFill>
                <a:sysClr val="windowText" lastClr="000000"/>
              </a:solidFill>
              <a:latin typeface="Calibri"/>
              <a:ea typeface="+mn-ea"/>
              <a:cs typeface="+mn-cs"/>
            </a:rPr>
            <a:t>evaluation</a:t>
          </a:r>
          <a:r>
            <a:rPr lang="en-AU" sz="1600" b="1" kern="1200" dirty="0" smtClean="0">
              <a:solidFill>
                <a:sysClr val="windowText" lastClr="000000"/>
              </a:solidFill>
              <a:latin typeface="Calibri"/>
              <a:ea typeface="+mn-ea"/>
              <a:cs typeface="+mn-cs"/>
            </a:rPr>
            <a:t> </a:t>
          </a:r>
          <a:endParaRPr lang="en-AU" sz="1600" b="1" kern="1200" dirty="0">
            <a:solidFill>
              <a:sysClr val="windowText" lastClr="000000"/>
            </a:solidFill>
            <a:latin typeface="Calibri"/>
            <a:ea typeface="+mn-ea"/>
            <a:cs typeface="+mn-cs"/>
          </a:endParaRPr>
        </a:p>
      </dsp:txBody>
      <dsp:txXfrm>
        <a:off x="4192718" y="1274834"/>
        <a:ext cx="1261781" cy="1091588"/>
      </dsp:txXfrm>
    </dsp:sp>
    <dsp:sp modelId="{D0214745-516C-4800-8D41-611948641F3B}">
      <dsp:nvSpPr>
        <dsp:cNvPr id="0" name=""/>
        <dsp:cNvSpPr/>
      </dsp:nvSpPr>
      <dsp:spPr>
        <a:xfrm>
          <a:off x="3688699" y="3838400"/>
          <a:ext cx="868927" cy="748695"/>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DB68E05-4869-468E-9185-9BB7094AF9E8}">
      <dsp:nvSpPr>
        <dsp:cNvPr id="0" name=""/>
        <dsp:cNvSpPr/>
      </dsp:nvSpPr>
      <dsp:spPr>
        <a:xfrm>
          <a:off x="3879949" y="2978495"/>
          <a:ext cx="1887319" cy="1632752"/>
        </a:xfrm>
        <a:prstGeom prst="hexagon">
          <a:avLst>
            <a:gd name="adj" fmla="val 28570"/>
            <a:gd name="vf" fmla="val 115470"/>
          </a:avLst>
        </a:prstGeom>
        <a:solidFill>
          <a:srgbClr val="4BACC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solidFill>
                <a:sysClr val="windowText" lastClr="000000"/>
              </a:solidFill>
              <a:latin typeface="Calibri"/>
              <a:ea typeface="+mn-ea"/>
              <a:cs typeface="+mn-cs"/>
            </a:rPr>
            <a:t>secondary data analysis</a:t>
          </a:r>
          <a:endParaRPr lang="en-AU" sz="1800" b="1" kern="1200" dirty="0">
            <a:solidFill>
              <a:sysClr val="windowText" lastClr="000000"/>
            </a:solidFill>
            <a:latin typeface="Calibri"/>
            <a:ea typeface="+mn-ea"/>
            <a:cs typeface="+mn-cs"/>
          </a:endParaRPr>
        </a:p>
      </dsp:txBody>
      <dsp:txXfrm>
        <a:off x="4192718" y="3249077"/>
        <a:ext cx="1261781" cy="1091588"/>
      </dsp:txXfrm>
    </dsp:sp>
    <dsp:sp modelId="{859A7D7D-1054-49E2-BA7F-9C89EA4EC147}">
      <dsp:nvSpPr>
        <dsp:cNvPr id="0" name=""/>
        <dsp:cNvSpPr/>
      </dsp:nvSpPr>
      <dsp:spPr>
        <a:xfrm>
          <a:off x="1941201" y="4002406"/>
          <a:ext cx="868927" cy="748695"/>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30CC788-0299-4FF1-8962-EF2168620AFC}">
      <dsp:nvSpPr>
        <dsp:cNvPr id="0" name=""/>
        <dsp:cNvSpPr/>
      </dsp:nvSpPr>
      <dsp:spPr>
        <a:xfrm>
          <a:off x="2149058" y="3983871"/>
          <a:ext cx="1887319" cy="1632752"/>
        </a:xfrm>
        <a:prstGeom prst="hexagon">
          <a:avLst>
            <a:gd name="adj" fmla="val 28570"/>
            <a:gd name="vf" fmla="val 115470"/>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solidFill>
                <a:sysClr val="windowText" lastClr="000000"/>
              </a:solidFill>
              <a:latin typeface="Calibri"/>
              <a:ea typeface="+mn-ea"/>
              <a:cs typeface="+mn-cs"/>
            </a:rPr>
            <a:t>systematic and descriptive reviews </a:t>
          </a:r>
          <a:endParaRPr lang="en-AU" sz="1800" b="1" kern="1200" dirty="0">
            <a:solidFill>
              <a:sysClr val="windowText" lastClr="000000"/>
            </a:solidFill>
            <a:latin typeface="Calibri"/>
            <a:ea typeface="+mn-ea"/>
            <a:cs typeface="+mn-cs"/>
          </a:endParaRPr>
        </a:p>
      </dsp:txBody>
      <dsp:txXfrm>
        <a:off x="2461827" y="4254453"/>
        <a:ext cx="1261781" cy="1091588"/>
      </dsp:txXfrm>
    </dsp:sp>
    <dsp:sp modelId="{8E0723F1-0DFD-4DDC-B0DA-7FA708EFD2E1}">
      <dsp:nvSpPr>
        <dsp:cNvPr id="0" name=""/>
        <dsp:cNvSpPr/>
      </dsp:nvSpPr>
      <dsp:spPr>
        <a:xfrm>
          <a:off x="910488" y="2603305"/>
          <a:ext cx="868927" cy="748695"/>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5B38AC3-EEFB-4173-8B89-337DCA0B28F7}">
      <dsp:nvSpPr>
        <dsp:cNvPr id="0" name=""/>
        <dsp:cNvSpPr/>
      </dsp:nvSpPr>
      <dsp:spPr>
        <a:xfrm>
          <a:off x="410132" y="2979619"/>
          <a:ext cx="1887319" cy="1632752"/>
        </a:xfrm>
        <a:prstGeom prst="hexagon">
          <a:avLst>
            <a:gd name="adj" fmla="val 28570"/>
            <a:gd name="vf" fmla="val 115470"/>
          </a:avLst>
        </a:prstGeom>
        <a:solidFill>
          <a:srgbClr val="4BACC6">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b="1" kern="1200" dirty="0" smtClean="0">
              <a:solidFill>
                <a:sysClr val="windowText" lastClr="000000"/>
              </a:solidFill>
              <a:latin typeface="Calibri"/>
              <a:ea typeface="+mn-ea"/>
              <a:cs typeface="+mn-cs"/>
            </a:rPr>
            <a:t>research dissemination </a:t>
          </a:r>
          <a:r>
            <a:rPr lang="en-AU" sz="1400" b="0" kern="1200" dirty="0" smtClean="0">
              <a:solidFill>
                <a:sysClr val="windowText" lastClr="000000"/>
              </a:solidFill>
              <a:latin typeface="Calibri"/>
              <a:ea typeface="+mn-ea"/>
              <a:cs typeface="+mn-cs"/>
            </a:rPr>
            <a:t>(resource production, policy advice, professional development)</a:t>
          </a:r>
          <a:endParaRPr lang="en-AU" sz="1400" b="0" kern="1200" dirty="0">
            <a:solidFill>
              <a:sysClr val="windowText" lastClr="000000"/>
            </a:solidFill>
            <a:latin typeface="Calibri"/>
            <a:ea typeface="+mn-ea"/>
            <a:cs typeface="+mn-cs"/>
          </a:endParaRPr>
        </a:p>
      </dsp:txBody>
      <dsp:txXfrm>
        <a:off x="722901" y="3250201"/>
        <a:ext cx="1261781" cy="1091588"/>
      </dsp:txXfrm>
    </dsp:sp>
    <dsp:sp modelId="{A859AE57-AC33-45AF-86A7-217CCC36A850}">
      <dsp:nvSpPr>
        <dsp:cNvPr id="0" name=""/>
        <dsp:cNvSpPr/>
      </dsp:nvSpPr>
      <dsp:spPr>
        <a:xfrm>
          <a:off x="328731" y="1002005"/>
          <a:ext cx="2050119" cy="1632752"/>
        </a:xfrm>
        <a:prstGeom prst="hexagon">
          <a:avLst>
            <a:gd name="adj" fmla="val 28570"/>
            <a:gd name="vf" fmla="val 115470"/>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solidFill>
                <a:sysClr val="windowText" lastClr="000000"/>
              </a:solidFill>
              <a:latin typeface="Calibri"/>
              <a:ea typeface="+mn-ea"/>
              <a:cs typeface="+mn-cs"/>
            </a:rPr>
            <a:t>Strategy development</a:t>
          </a:r>
          <a:endParaRPr lang="en-AU" sz="1800" b="1" kern="1200" dirty="0">
            <a:solidFill>
              <a:sysClr val="windowText" lastClr="000000"/>
            </a:solidFill>
            <a:latin typeface="Calibri"/>
            <a:ea typeface="+mn-ea"/>
            <a:cs typeface="+mn-cs"/>
          </a:endParaRPr>
        </a:p>
      </dsp:txBody>
      <dsp:txXfrm>
        <a:off x="655067" y="1261905"/>
        <a:ext cx="1397447" cy="11129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dirty="0"/>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01B45E8-474B-4ADA-8934-FBDE67B8AB6D}" type="datetimeFigureOut">
              <a:rPr lang="en-AU"/>
              <a:pPr>
                <a:defRPr/>
              </a:pPr>
              <a:t>19/02/2015</a:t>
            </a:fld>
            <a:endParaRPr lang="en-AU" dirty="0"/>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dirty="0"/>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4F5C67C-8D85-449A-8DE5-7067972F3959}" type="slidenum">
              <a:rPr lang="en-AU"/>
              <a:pPr>
                <a:defRPr/>
              </a:pPr>
              <a:t>‹#›</a:t>
            </a:fld>
            <a:endParaRPr lang="en-AU" dirty="0"/>
          </a:p>
        </p:txBody>
      </p:sp>
    </p:spTree>
    <p:extLst>
      <p:ext uri="{BB962C8B-B14F-4D97-AF65-F5344CB8AC3E}">
        <p14:creationId xmlns:p14="http://schemas.microsoft.com/office/powerpoint/2010/main" val="4206485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dirty="0"/>
          </a:p>
        </p:txBody>
      </p:sp>
      <p:sp>
        <p:nvSpPr>
          <p:cNvPr id="3" name="Date Placeholder 2"/>
          <p:cNvSpPr>
            <a:spLocks noGrp="1"/>
          </p:cNvSpPr>
          <p:nvPr>
            <p:ph type="dt" idx="1"/>
          </p:nvPr>
        </p:nvSpPr>
        <p:spPr>
          <a:xfrm>
            <a:off x="3849688" y="0"/>
            <a:ext cx="2946400" cy="496809"/>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EDE4594-BD78-4E4F-B6B1-B5DC03850F22}" type="datetimeFigureOut">
              <a:rPr lang="en-AU"/>
              <a:pPr>
                <a:defRPr/>
              </a:pPr>
              <a:t>19/02/2015</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79450" y="4714122"/>
            <a:ext cx="5438775" cy="446809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dirty="0"/>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54E2145-0F72-4142-83A3-AC5E8C65F118}" type="slidenum">
              <a:rPr lang="en-AU"/>
              <a:pPr>
                <a:defRPr/>
              </a:pPr>
              <a:t>‹#›</a:t>
            </a:fld>
            <a:endParaRPr lang="en-AU" dirty="0"/>
          </a:p>
        </p:txBody>
      </p:sp>
    </p:spTree>
    <p:extLst>
      <p:ext uri="{BB962C8B-B14F-4D97-AF65-F5344CB8AC3E}">
        <p14:creationId xmlns:p14="http://schemas.microsoft.com/office/powerpoint/2010/main" val="957377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youthaodtoolbox.org/patterns-use-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r>
              <a:rPr lang="en-AU" dirty="0" smtClean="0"/>
              <a:t>Supplementary question</a:t>
            </a:r>
            <a:br>
              <a:rPr lang="en-AU" dirty="0" smtClean="0"/>
            </a:br>
            <a:r>
              <a:rPr lang="en-AU" dirty="0" smtClean="0"/>
              <a:t>How many of your students do you think use cannabis?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r>
              <a:rPr lang="en-AU" dirty="0" smtClean="0"/>
              <a:t>Cannabis is over 40% when included with other drugs</a:t>
            </a:r>
          </a:p>
          <a:p>
            <a:r>
              <a:rPr lang="en-AU" dirty="0" smtClean="0"/>
              <a:t>Nicotine is 22% when secondary drugs are considered</a:t>
            </a:r>
          </a:p>
        </p:txBody>
      </p:sp>
      <p:sp>
        <p:nvSpPr>
          <p:cNvPr id="4" name="Slide Number Placeholder 3"/>
          <p:cNvSpPr>
            <a:spLocks noGrp="1"/>
          </p:cNvSpPr>
          <p:nvPr>
            <p:ph type="sldNum" sz="quarter" idx="5"/>
          </p:nvPr>
        </p:nvSpPr>
        <p:spPr/>
        <p:txBody>
          <a:bodyPr/>
          <a:lstStyle/>
          <a:p>
            <a:pPr>
              <a:defRPr/>
            </a:pPr>
            <a:fld id="{E88E3AD3-CBD0-4376-AA40-A1C5465F48F1}"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hdr" sz="quarter"/>
          </p:nvPr>
        </p:nvSpPr>
        <p:spPr/>
        <p:txBody>
          <a:bodyPr/>
          <a:lstStyle/>
          <a:p>
            <a:pPr>
              <a:defRPr/>
            </a:pPr>
            <a:r>
              <a:rPr lang="en-AU" altLang="en-US" dirty="0"/>
              <a:t>Resource Kit for GP Trainers on Illicit Drug Issues</a:t>
            </a:r>
            <a:r>
              <a:rPr lang="en-US" altLang="en-US" dirty="0"/>
              <a:t>: Slide Notes</a:t>
            </a:r>
            <a:endParaRPr lang="en-AU" altLang="en-US" dirty="0"/>
          </a:p>
        </p:txBody>
      </p:sp>
      <p:sp>
        <p:nvSpPr>
          <p:cNvPr id="6" name="Rectangle 10"/>
          <p:cNvSpPr>
            <a:spLocks noGrp="1" noChangeArrowheads="1"/>
          </p:cNvSpPr>
          <p:nvPr>
            <p:ph type="ftr" sz="quarter" idx="4"/>
          </p:nvPr>
        </p:nvSpPr>
        <p:spPr/>
        <p:txBody>
          <a:bodyPr/>
          <a:lstStyle/>
          <a:p>
            <a:pPr>
              <a:defRPr/>
            </a:pPr>
            <a:r>
              <a:rPr lang="en-AU" altLang="en-US" dirty="0"/>
              <a:t>Part B</a:t>
            </a:r>
            <a:r>
              <a:rPr lang="en-US" altLang="en-US" dirty="0"/>
              <a:t>4</a:t>
            </a:r>
            <a:r>
              <a:rPr lang="en-AU" altLang="en-US" dirty="0"/>
              <a:t>: </a:t>
            </a:r>
            <a:r>
              <a:rPr lang="en-US" altLang="en-US" dirty="0"/>
              <a:t>Drugs</a:t>
            </a:r>
          </a:p>
          <a:p>
            <a:pPr>
              <a:defRPr/>
            </a:pPr>
            <a:r>
              <a:rPr lang="en-US" altLang="en-US" dirty="0"/>
              <a:t>Page </a:t>
            </a:r>
            <a:fld id="{96CA8F0B-2FEF-4BB8-B256-07479B77B0F6}" type="slidenum">
              <a:rPr lang="en-US" altLang="en-US"/>
              <a:pPr>
                <a:defRPr/>
              </a:pPr>
              <a:t>13</a:t>
            </a:fld>
            <a:endParaRPr lang="en-AU" altLang="en-US" dirty="0"/>
          </a:p>
        </p:txBody>
      </p:sp>
      <p:sp>
        <p:nvSpPr>
          <p:cNvPr id="40963" name="Rectangle 2"/>
          <p:cNvSpPr>
            <a:spLocks noGrp="1" noRot="1" noChangeAspect="1" noChangeArrowheads="1" noTextEdit="1"/>
          </p:cNvSpPr>
          <p:nvPr>
            <p:ph type="sldImg"/>
          </p:nvPr>
        </p:nvSpPr>
        <p:spPr bwMode="auto">
          <a:xfrm>
            <a:off x="1401763" y="746125"/>
            <a:ext cx="3960812" cy="2971800"/>
          </a:xfrm>
          <a:noFill/>
          <a:ln>
            <a:solidFill>
              <a:srgbClr val="000000"/>
            </a:solidFill>
            <a:miter lim="800000"/>
            <a:headEnd/>
            <a:tailEnd/>
          </a:ln>
        </p:spPr>
      </p:sp>
      <p:sp>
        <p:nvSpPr>
          <p:cNvPr id="40964" name="Rectangle 3"/>
          <p:cNvSpPr>
            <a:spLocks noGrp="1" noChangeArrowheads="1"/>
          </p:cNvSpPr>
          <p:nvPr>
            <p:ph type="body" idx="1"/>
          </p:nvPr>
        </p:nvSpPr>
        <p:spPr bwMode="auto">
          <a:xfrm>
            <a:off x="904876" y="3799868"/>
            <a:ext cx="5154613" cy="4855387"/>
          </a:xfrm>
          <a:noFill/>
        </p:spPr>
        <p:txBody>
          <a:bodyPr wrap="square" numCol="1" anchor="t" anchorCtr="0" compatLnSpc="1">
            <a:prstTxWarp prst="textNoShape">
              <a:avLst/>
            </a:prstTxWarp>
          </a:bodyPr>
          <a:lstStyle/>
          <a:p>
            <a:pPr>
              <a:tabLst>
                <a:tab pos="1714500" algn="l"/>
              </a:tabLst>
            </a:pPr>
            <a:endParaRPr lang="en-US" altLang="en-US" sz="1100" dirty="0" smtClean="0"/>
          </a:p>
          <a:p>
            <a:pPr>
              <a:tabLst>
                <a:tab pos="1714500" algn="l"/>
              </a:tabLst>
            </a:pPr>
            <a:endParaRPr lang="en-US" altLang="en-US" sz="1100" dirty="0" smtClean="0"/>
          </a:p>
          <a:p>
            <a:pPr>
              <a:tabLst>
                <a:tab pos="1714500" algn="l"/>
              </a:tabLst>
            </a:pPr>
            <a:r>
              <a:rPr lang="en-US" altLang="en-US" sz="1100" dirty="0" smtClean="0"/>
              <a:t>THC is only one of 60 cannabinoids present in the plant </a:t>
            </a:r>
            <a:r>
              <a:rPr lang="en-US" altLang="en-US" sz="1100" i="1" dirty="0" smtClean="0"/>
              <a:t>Cannabis sativa</a:t>
            </a:r>
            <a:r>
              <a:rPr lang="en-US" altLang="en-US" sz="1100" dirty="0" smtClean="0"/>
              <a:t> but it is the one responsible for its psychoactive effects </a:t>
            </a:r>
          </a:p>
          <a:p>
            <a:pPr>
              <a:tabLst>
                <a:tab pos="1714500" algn="l"/>
              </a:tabLst>
            </a:pPr>
            <a:r>
              <a:rPr lang="en-US" altLang="en-US" sz="1100" dirty="0" smtClean="0"/>
              <a:t>The metabolite 11-carboxy-THC remains at high plasma levels for some hours after absorption. This metabolite is inactive, but is what is measured in urine drug screens. Presence of this metabolite merely confirms recent use. Its presence does not indicate patterns of use, dependence or intoxication</a:t>
            </a:r>
          </a:p>
          <a:p>
            <a:pPr>
              <a:tabLst>
                <a:tab pos="1714500" algn="l"/>
              </a:tabLst>
            </a:pPr>
            <a:r>
              <a:rPr lang="en-US" altLang="en-US" sz="1100" dirty="0" smtClean="0"/>
              <a:t>Blood levels of THC vary and do not necessarily match the effects experienced. The presence of THC in urine does not  necessarily indicate recent use </a:t>
            </a:r>
          </a:p>
          <a:p>
            <a:pPr>
              <a:tabLst>
                <a:tab pos="1714500" algn="l"/>
              </a:tabLst>
            </a:pPr>
            <a:r>
              <a:rPr lang="en-US" altLang="en-US" sz="1100" dirty="0" smtClean="0"/>
              <a:t>	(Todd et al., 2002, p. 143)</a:t>
            </a:r>
          </a:p>
          <a:p>
            <a:pPr>
              <a:tabLst>
                <a:tab pos="1714500" algn="l"/>
              </a:tabLst>
            </a:pPr>
            <a:r>
              <a:rPr lang="en-US" altLang="en-US" sz="1100" dirty="0" smtClean="0"/>
              <a:t>When used orally, the onset of effects is delayed and may vary considerably from those experienced when smoked. To reduce the severity and duration of intoxication advise those who use oral forms to wait for the effects to commence (up to half an hour or more) before taking another dose</a:t>
            </a:r>
          </a:p>
          <a:p>
            <a:pPr>
              <a:tabLst>
                <a:tab pos="1714500" algn="l"/>
              </a:tabLst>
            </a:pPr>
            <a:r>
              <a:rPr lang="en-US" altLang="en-US" sz="1100" dirty="0" smtClean="0"/>
              <a:t>THC is not</a:t>
            </a:r>
            <a:r>
              <a:rPr lang="en-AU" altLang="en-US" sz="1100" dirty="0" smtClean="0"/>
              <a:t> water soluble</a:t>
            </a:r>
            <a:r>
              <a:rPr lang="en-US" altLang="en-US" sz="1100" dirty="0" smtClean="0"/>
              <a:t> and</a:t>
            </a:r>
            <a:r>
              <a:rPr lang="en-AU" altLang="en-US" sz="1100" dirty="0" smtClean="0"/>
              <a:t> therefore not suited for use by injection.  THC is lipophilic - taken up and stored by body lipids.  Slow elimination of metabolites results in detection of THC metabolites in urine for weeks or months after use</a:t>
            </a:r>
            <a:endParaRPr lang="en-AU" altLang="en-US" sz="1100" dirty="0" smtClean="0">
              <a:latin typeface="Arial Narrow" pitchFamily="34" charset="0"/>
            </a:endParaRPr>
          </a:p>
          <a:p>
            <a:pPr>
              <a:tabLst>
                <a:tab pos="1714500" algn="l"/>
              </a:tabLst>
            </a:pPr>
            <a:r>
              <a:rPr lang="en-AU" altLang="en-US" sz="1100" dirty="0" smtClean="0"/>
              <a:t>Approximate detection times for:</a:t>
            </a:r>
          </a:p>
          <a:p>
            <a:pPr marL="381000" lvl="1">
              <a:tabLst>
                <a:tab pos="1714500" algn="l"/>
              </a:tabLst>
            </a:pPr>
            <a:r>
              <a:rPr lang="en-AU" altLang="en-US" sz="1100" dirty="0" smtClean="0"/>
              <a:t>one-off use</a:t>
            </a:r>
            <a:r>
              <a:rPr lang="en-US" altLang="en-US" sz="1100" dirty="0" smtClean="0"/>
              <a:t>	</a:t>
            </a:r>
            <a:r>
              <a:rPr lang="en-AU" altLang="en-US" sz="1100" dirty="0" smtClean="0"/>
              <a:t>= 2 days</a:t>
            </a:r>
          </a:p>
          <a:p>
            <a:pPr marL="381000" lvl="1">
              <a:tabLst>
                <a:tab pos="1714500" algn="l"/>
              </a:tabLst>
            </a:pPr>
            <a:r>
              <a:rPr lang="en-US" altLang="en-US" sz="1100" dirty="0" smtClean="0"/>
              <a:t>3 times</a:t>
            </a:r>
            <a:r>
              <a:rPr lang="en-AU" altLang="en-US" sz="1100" dirty="0" smtClean="0"/>
              <a:t> </a:t>
            </a:r>
            <a:r>
              <a:rPr lang="en-US" altLang="en-US" sz="1100" dirty="0" smtClean="0"/>
              <a:t>per </a:t>
            </a:r>
            <a:r>
              <a:rPr lang="en-AU" altLang="en-US" sz="1100" dirty="0" smtClean="0"/>
              <a:t>week use</a:t>
            </a:r>
            <a:r>
              <a:rPr lang="en-US" altLang="en-US" sz="1100" dirty="0" smtClean="0"/>
              <a:t>	</a:t>
            </a:r>
            <a:r>
              <a:rPr lang="en-AU" altLang="en-US" sz="1100" dirty="0" smtClean="0"/>
              <a:t>= 2 weeks</a:t>
            </a:r>
          </a:p>
          <a:p>
            <a:pPr marL="381000" lvl="1">
              <a:tabLst>
                <a:tab pos="1714500" algn="l"/>
              </a:tabLst>
            </a:pPr>
            <a:r>
              <a:rPr lang="en-AU" altLang="en-US" sz="1100" dirty="0" smtClean="0"/>
              <a:t>daily use</a:t>
            </a:r>
            <a:r>
              <a:rPr lang="en-US" altLang="en-US" sz="1100" dirty="0" smtClean="0"/>
              <a:t>	</a:t>
            </a:r>
            <a:r>
              <a:rPr lang="en-AU" altLang="en-US" sz="1100" dirty="0" smtClean="0"/>
              <a:t>= 2</a:t>
            </a:r>
            <a:r>
              <a:rPr lang="en-AU" altLang="en-US" sz="1100" dirty="0" smtClean="0">
                <a:cs typeface="Times New Roman" pitchFamily="18" charset="0"/>
              </a:rPr>
              <a:t>–</a:t>
            </a:r>
            <a:r>
              <a:rPr lang="en-AU" altLang="en-US" sz="1100" dirty="0" smtClean="0"/>
              <a:t>4 weeks</a:t>
            </a:r>
          </a:p>
          <a:p>
            <a:pPr marL="381000" lvl="1">
              <a:tabLst>
                <a:tab pos="1714500" algn="l"/>
              </a:tabLst>
            </a:pPr>
            <a:r>
              <a:rPr lang="en-AU" altLang="en-US" sz="1100" dirty="0" smtClean="0"/>
              <a:t>heavy daily use</a:t>
            </a:r>
            <a:r>
              <a:rPr lang="en-US" altLang="en-US" sz="1100" dirty="0" smtClean="0"/>
              <a:t>	</a:t>
            </a:r>
            <a:r>
              <a:rPr lang="en-AU" altLang="en-US" sz="1100" dirty="0" smtClean="0"/>
              <a:t>= 4</a:t>
            </a:r>
            <a:r>
              <a:rPr lang="en-AU" altLang="en-US" sz="1100" dirty="0" smtClean="0">
                <a:cs typeface="Times New Roman" pitchFamily="18" charset="0"/>
              </a:rPr>
              <a:t>–</a:t>
            </a:r>
            <a:r>
              <a:rPr lang="en-AU" altLang="en-US" sz="1100" dirty="0" smtClean="0"/>
              <a:t>6 weeks, for some up to 12 weeks</a:t>
            </a:r>
          </a:p>
          <a:p>
            <a:pPr>
              <a:tabLst>
                <a:tab pos="1714500" algn="l"/>
              </a:tabLst>
            </a:pPr>
            <a:r>
              <a:rPr lang="en-AU" altLang="en-US" sz="1100" dirty="0" smtClean="0"/>
              <a:t>Usual cut-off detection point is 100 nanograms  </a:t>
            </a:r>
            <a:r>
              <a:rPr lang="en-AU" altLang="en-US" sz="1100" dirty="0" smtClean="0">
                <a:cs typeface="Times New Roman" pitchFamily="18" charset="0"/>
              </a:rPr>
              <a:t>–</a:t>
            </a:r>
            <a:r>
              <a:rPr lang="en-US" altLang="en-US" sz="1100" dirty="0" smtClean="0">
                <a:cs typeface="Times New Roman" pitchFamily="18" charset="0"/>
              </a:rPr>
              <a:t> but </a:t>
            </a:r>
            <a:r>
              <a:rPr lang="en-AU" altLang="en-US" sz="1100" dirty="0" smtClean="0"/>
              <a:t>lower for defence personnel</a:t>
            </a:r>
            <a:r>
              <a:rPr lang="en-US" altLang="en-US" sz="1100" dirty="0" smtClean="0"/>
              <a:t> and </a:t>
            </a:r>
            <a:r>
              <a:rPr lang="en-AU" altLang="en-US" sz="1100" dirty="0" smtClean="0"/>
              <a:t>prisoners</a:t>
            </a:r>
            <a:r>
              <a:rPr lang="en-US" altLang="en-US" sz="1100" dirty="0" smtClean="0"/>
              <a:t>.</a:t>
            </a:r>
            <a:endParaRPr lang="en-AU" altLang="en-US" sz="1100" dirty="0" smtClean="0">
              <a:latin typeface="Arial Narrow" pitchFamily="34" charset="0"/>
            </a:endParaRPr>
          </a:p>
        </p:txBody>
      </p:sp>
      <p:sp>
        <p:nvSpPr>
          <p:cNvPr id="40965" name="Rectangle 4"/>
          <p:cNvSpPr>
            <a:spLocks noChangeArrowheads="1"/>
          </p:cNvSpPr>
          <p:nvPr/>
        </p:nvSpPr>
        <p:spPr bwMode="auto">
          <a:xfrm>
            <a:off x="904876" y="8655254"/>
            <a:ext cx="5154613" cy="768227"/>
          </a:xfrm>
          <a:prstGeom prst="rect">
            <a:avLst/>
          </a:prstGeom>
          <a:noFill/>
          <a:ln w="9525">
            <a:noFill/>
            <a:miter lim="800000"/>
            <a:headEnd/>
            <a:tailEnd/>
          </a:ln>
        </p:spPr>
        <p:txBody>
          <a:bodyPr lIns="92043" tIns="46021" rIns="92043" bIns="46021"/>
          <a:lstStyle/>
          <a:p>
            <a:pPr>
              <a:spcBef>
                <a:spcPct val="30000"/>
              </a:spcBef>
              <a:tabLst>
                <a:tab pos="1714500" algn="l"/>
              </a:tabLst>
            </a:pPr>
            <a:r>
              <a:rPr lang="en-US" altLang="en-US" sz="900" dirty="0">
                <a:latin typeface="Times New Roman" pitchFamily="18" charset="0"/>
              </a:rPr>
              <a:t>Source: Todd, F., McLean, S., Krum, H., Martin, J., &amp; Copeland, J. 2002, ‘Cannabis’, in </a:t>
            </a:r>
            <a:r>
              <a:rPr lang="en-AU" altLang="en-US" sz="900" dirty="0">
                <a:latin typeface="Times New Roman" pitchFamily="18" charset="0"/>
              </a:rPr>
              <a:t>Hulse, G., White, J. &amp; Cape, G. </a:t>
            </a:r>
            <a:r>
              <a:rPr lang="en-US" altLang="en-US" sz="900" dirty="0">
                <a:latin typeface="Times New Roman" pitchFamily="18" charset="0"/>
              </a:rPr>
              <a:t>(eds.) </a:t>
            </a:r>
            <a:r>
              <a:rPr lang="en-AU" altLang="en-US" sz="900" dirty="0">
                <a:latin typeface="Times New Roman" pitchFamily="18" charset="0"/>
              </a:rPr>
              <a:t>2002</a:t>
            </a:r>
            <a:r>
              <a:rPr lang="en-US" altLang="en-US" sz="900" dirty="0">
                <a:latin typeface="Times New Roman" pitchFamily="18" charset="0"/>
              </a:rPr>
              <a:t>,</a:t>
            </a:r>
            <a:r>
              <a:rPr lang="en-AU" altLang="en-US" sz="900" dirty="0">
                <a:latin typeface="Times New Roman" pitchFamily="18" charset="0"/>
              </a:rPr>
              <a:t> </a:t>
            </a:r>
            <a:r>
              <a:rPr lang="en-AU" altLang="en-US" sz="900" i="1" dirty="0">
                <a:latin typeface="Times New Roman" pitchFamily="18" charset="0"/>
              </a:rPr>
              <a:t>Management of Alcohol and Drug Problems</a:t>
            </a:r>
            <a:r>
              <a:rPr lang="en-US" altLang="en-US" sz="900" i="1" dirty="0">
                <a:latin typeface="Times New Roman" pitchFamily="18" charset="0"/>
              </a:rPr>
              <a:t>,</a:t>
            </a:r>
            <a:r>
              <a:rPr lang="en-AU" altLang="en-US" sz="900" dirty="0">
                <a:latin typeface="Times New Roman" pitchFamily="18" charset="0"/>
              </a:rPr>
              <a:t> </a:t>
            </a:r>
            <a:r>
              <a:rPr lang="en-US" altLang="en-US" sz="900" dirty="0">
                <a:latin typeface="Times New Roman" pitchFamily="18" charset="0"/>
              </a:rPr>
              <a:t>ch. 9, </a:t>
            </a:r>
            <a:r>
              <a:rPr lang="en-AU" altLang="en-US" sz="900" dirty="0">
                <a:latin typeface="Times New Roman" pitchFamily="18" charset="0"/>
              </a:rPr>
              <a:t>Oxford University Press</a:t>
            </a:r>
            <a:r>
              <a:rPr lang="en-US" altLang="en-US" sz="900" dirty="0">
                <a:latin typeface="Times New Roman" pitchFamily="18" charset="0"/>
              </a:rPr>
              <a:t>, </a:t>
            </a:r>
            <a:r>
              <a:rPr lang="en-AU" altLang="en-US" sz="900" dirty="0">
                <a:latin typeface="Times New Roman" pitchFamily="18" charset="0"/>
              </a:rPr>
              <a:t>South Melbourne</a:t>
            </a:r>
            <a:r>
              <a:rPr lang="en-US" altLang="en-US" sz="900" dirty="0">
                <a:latin typeface="Times New Roman" pitchFamily="18" charset="0"/>
              </a:rPr>
              <a:t>, pp. 141</a:t>
            </a:r>
            <a:r>
              <a:rPr lang="en-US" altLang="en-US" sz="900" dirty="0">
                <a:latin typeface="Times New Roman" pitchFamily="18" charset="0"/>
                <a:cs typeface="Times New Roman" pitchFamily="18" charset="0"/>
              </a:rPr>
              <a:t>–</a:t>
            </a:r>
            <a:r>
              <a:rPr lang="en-US" altLang="en-US" sz="900" dirty="0">
                <a:latin typeface="Times New Roman" pitchFamily="18" charset="0"/>
              </a:rPr>
              <a:t>157.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hdr" sz="quarter"/>
          </p:nvPr>
        </p:nvSpPr>
        <p:spPr/>
        <p:txBody>
          <a:bodyPr/>
          <a:lstStyle/>
          <a:p>
            <a:pPr>
              <a:defRPr/>
            </a:pPr>
            <a:r>
              <a:rPr lang="en-AU" altLang="en-US" dirty="0"/>
              <a:t>Resource Kit for GP Trainers on Illicit Drug Issues</a:t>
            </a:r>
            <a:r>
              <a:rPr lang="en-US" altLang="en-US" dirty="0"/>
              <a:t>: Slide Notes</a:t>
            </a:r>
            <a:endParaRPr lang="en-AU" altLang="en-US" dirty="0"/>
          </a:p>
        </p:txBody>
      </p:sp>
      <p:sp>
        <p:nvSpPr>
          <p:cNvPr id="6" name="Rectangle 10"/>
          <p:cNvSpPr>
            <a:spLocks noGrp="1" noChangeArrowheads="1"/>
          </p:cNvSpPr>
          <p:nvPr>
            <p:ph type="ftr" sz="quarter" idx="4"/>
          </p:nvPr>
        </p:nvSpPr>
        <p:spPr/>
        <p:txBody>
          <a:bodyPr/>
          <a:lstStyle/>
          <a:p>
            <a:pPr>
              <a:defRPr/>
            </a:pPr>
            <a:r>
              <a:rPr lang="en-AU" altLang="en-US" dirty="0"/>
              <a:t>Part B</a:t>
            </a:r>
            <a:r>
              <a:rPr lang="en-US" altLang="en-US" dirty="0"/>
              <a:t>4</a:t>
            </a:r>
            <a:r>
              <a:rPr lang="en-AU" altLang="en-US" dirty="0"/>
              <a:t>: </a:t>
            </a:r>
            <a:r>
              <a:rPr lang="en-US" altLang="en-US" dirty="0"/>
              <a:t>Drugs</a:t>
            </a:r>
          </a:p>
          <a:p>
            <a:pPr>
              <a:defRPr/>
            </a:pPr>
            <a:r>
              <a:rPr lang="en-US" altLang="en-US" dirty="0"/>
              <a:t>Page </a:t>
            </a:r>
            <a:fld id="{9DD17B26-3A43-4CE6-86FD-BED65E0D15FD}" type="slidenum">
              <a:rPr lang="en-US" altLang="en-US"/>
              <a:pPr>
                <a:defRPr/>
              </a:pPr>
              <a:t>14</a:t>
            </a:fld>
            <a:endParaRPr lang="en-AU" altLang="en-US" dirty="0"/>
          </a:p>
        </p:txBody>
      </p:sp>
      <p:sp>
        <p:nvSpPr>
          <p:cNvPr id="43011" name="Rectangle 1026"/>
          <p:cNvSpPr>
            <a:spLocks noGrp="1" noRot="1" noChangeAspect="1" noChangeArrowheads="1" noTextEdit="1"/>
          </p:cNvSpPr>
          <p:nvPr>
            <p:ph type="sldImg"/>
          </p:nvPr>
        </p:nvSpPr>
        <p:spPr bwMode="auto">
          <a:xfrm>
            <a:off x="920750" y="749300"/>
            <a:ext cx="4959350" cy="3719513"/>
          </a:xfrm>
          <a:noFill/>
          <a:ln>
            <a:solidFill>
              <a:srgbClr val="000000"/>
            </a:solidFill>
            <a:miter lim="800000"/>
            <a:headEnd/>
            <a:tailEnd/>
          </a:ln>
        </p:spPr>
      </p:sp>
      <p:sp>
        <p:nvSpPr>
          <p:cNvPr id="43012" name="Rectangle 1027"/>
          <p:cNvSpPr>
            <a:spLocks noGrp="1" noChangeArrowheads="1"/>
          </p:cNvSpPr>
          <p:nvPr>
            <p:ph type="body" idx="1"/>
          </p:nvPr>
        </p:nvSpPr>
        <p:spPr bwMode="auto">
          <a:xfrm>
            <a:off x="868363" y="4718883"/>
            <a:ext cx="5059362" cy="4474447"/>
          </a:xfrm>
          <a:noFill/>
        </p:spPr>
        <p:txBody>
          <a:bodyPr wrap="square" numCol="1" anchor="t" anchorCtr="0" compatLnSpc="1">
            <a:prstTxWarp prst="textNoShape">
              <a:avLst/>
            </a:prstTxWarp>
          </a:bodyPr>
          <a:lstStyle/>
          <a:p>
            <a:pPr>
              <a:tabLst>
                <a:tab pos="381000" algn="l"/>
              </a:tabLst>
            </a:pPr>
            <a:endParaRPr lang="en-AU" altLang="en-US" dirty="0" smtClean="0"/>
          </a:p>
          <a:p>
            <a:pPr>
              <a:tabLst>
                <a:tab pos="381000" algn="l"/>
              </a:tabLst>
            </a:pPr>
            <a:r>
              <a:rPr lang="en-AU" altLang="en-US" dirty="0" smtClean="0"/>
              <a:t>Joint </a:t>
            </a:r>
            <a:r>
              <a:rPr lang="en-AU" altLang="en-US" dirty="0" smtClean="0">
                <a:cs typeface="Times New Roman" pitchFamily="18" charset="0"/>
              </a:rPr>
              <a:t>–</a:t>
            </a:r>
            <a:r>
              <a:rPr lang="en-US" altLang="en-US" dirty="0" smtClean="0">
                <a:cs typeface="Times New Roman" pitchFamily="18" charset="0"/>
              </a:rPr>
              <a:t> </a:t>
            </a:r>
            <a:r>
              <a:rPr lang="en-AU" altLang="en-US" dirty="0" smtClean="0"/>
              <a:t>a cigarette containing cannabis or cannabis + tobacco.</a:t>
            </a:r>
          </a:p>
          <a:p>
            <a:pPr>
              <a:tabLst>
                <a:tab pos="381000" algn="l"/>
              </a:tabLst>
            </a:pPr>
            <a:r>
              <a:rPr lang="en-AU" altLang="en-US" dirty="0" smtClean="0"/>
              <a:t>Pipe </a:t>
            </a:r>
            <a:r>
              <a:rPr lang="en-AU" altLang="en-US" dirty="0" smtClean="0">
                <a:cs typeface="Times New Roman" pitchFamily="18" charset="0"/>
              </a:rPr>
              <a:t>–</a:t>
            </a:r>
            <a:r>
              <a:rPr lang="en-AU" altLang="en-US" dirty="0" smtClean="0"/>
              <a:t> a tube with a ‘cone’/reservoir at the end</a:t>
            </a:r>
            <a:r>
              <a:rPr lang="en-US" altLang="en-US" dirty="0" smtClean="0"/>
              <a:t>.</a:t>
            </a:r>
            <a:r>
              <a:rPr lang="en-AU" altLang="en-US" dirty="0" smtClean="0"/>
              <a:t> </a:t>
            </a:r>
            <a:r>
              <a:rPr lang="en-US" altLang="en-US" dirty="0" smtClean="0"/>
              <a:t>T</a:t>
            </a:r>
            <a:r>
              <a:rPr lang="en-AU" altLang="en-US" dirty="0" smtClean="0"/>
              <a:t>here are many different styles.</a:t>
            </a:r>
          </a:p>
          <a:p>
            <a:pPr>
              <a:tabLst>
                <a:tab pos="381000" algn="l"/>
              </a:tabLst>
            </a:pPr>
            <a:r>
              <a:rPr lang="en-AU" altLang="en-US" dirty="0" smtClean="0"/>
              <a:t>Bong </a:t>
            </a:r>
            <a:r>
              <a:rPr lang="en-AU" altLang="en-US" dirty="0" smtClean="0">
                <a:cs typeface="Times New Roman" pitchFamily="18" charset="0"/>
              </a:rPr>
              <a:t>–</a:t>
            </a:r>
            <a:r>
              <a:rPr lang="en-AU" altLang="en-US" dirty="0" smtClean="0"/>
              <a:t> a ‘cone’ attached to a vessel containing water with a mouthpiece.</a:t>
            </a:r>
          </a:p>
          <a:p>
            <a:pPr>
              <a:tabLst>
                <a:tab pos="381000" algn="l"/>
              </a:tabLst>
            </a:pPr>
            <a:r>
              <a:rPr lang="en-AU" altLang="en-US" dirty="0" smtClean="0"/>
              <a:t>Bucket bong </a:t>
            </a:r>
            <a:r>
              <a:rPr lang="en-AU" altLang="en-US" dirty="0" smtClean="0">
                <a:cs typeface="Times New Roman" pitchFamily="18" charset="0"/>
              </a:rPr>
              <a:t>–</a:t>
            </a:r>
            <a:r>
              <a:rPr lang="en-AU" altLang="en-US" dirty="0" smtClean="0"/>
              <a:t> similar to a bong but uses water pressure to force smoke into the lungs.</a:t>
            </a:r>
          </a:p>
        </p:txBody>
      </p:sp>
      <p:sp>
        <p:nvSpPr>
          <p:cNvPr id="43013" name="Rectangle 1028"/>
          <p:cNvSpPr>
            <a:spLocks noChangeArrowheads="1"/>
          </p:cNvSpPr>
          <p:nvPr/>
        </p:nvSpPr>
        <p:spPr bwMode="auto">
          <a:xfrm>
            <a:off x="868363" y="6290258"/>
            <a:ext cx="5059362" cy="1920568"/>
          </a:xfrm>
          <a:prstGeom prst="rect">
            <a:avLst/>
          </a:prstGeom>
          <a:noFill/>
          <a:ln w="9525">
            <a:noFill/>
            <a:miter lim="800000"/>
            <a:headEnd/>
            <a:tailEnd/>
          </a:ln>
        </p:spPr>
        <p:txBody>
          <a:bodyPr lIns="92043" tIns="46021" rIns="92043" bIns="46021"/>
          <a:lstStyle/>
          <a:p>
            <a:pPr>
              <a:spcBef>
                <a:spcPct val="30000"/>
              </a:spcBef>
              <a:buFontTx/>
              <a:buChar char="•"/>
              <a:tabLst>
                <a:tab pos="381000" algn="l"/>
              </a:tabLst>
            </a:pPr>
            <a:endParaRPr lang="en-AU" altLang="en-US" sz="1200" dirty="0">
              <a:latin typeface="Times New Roman" pitchFamily="18" charset="0"/>
            </a:endParaRPr>
          </a:p>
          <a:p>
            <a:pPr>
              <a:spcBef>
                <a:spcPct val="30000"/>
              </a:spcBef>
              <a:tabLst>
                <a:tab pos="381000" algn="l"/>
              </a:tabLst>
            </a:pPr>
            <a:r>
              <a:rPr lang="en-US" altLang="en-US" sz="1000" dirty="0">
                <a:latin typeface="Times New Roman" pitchFamily="18" charset="0"/>
              </a:rPr>
              <a:t>Source: Todd, F., McLean, S., Krum, H., Martin, J., &amp; Copeland, J. 2002, ‘Cannabis’, in </a:t>
            </a:r>
            <a:r>
              <a:rPr lang="en-AU" altLang="en-US" sz="1000" dirty="0">
                <a:latin typeface="Times New Roman" pitchFamily="18" charset="0"/>
              </a:rPr>
              <a:t>Hulse, G., White, J. &amp; Cape, G. </a:t>
            </a:r>
            <a:r>
              <a:rPr lang="en-US" altLang="en-US" sz="1000" dirty="0">
                <a:latin typeface="Times New Roman" pitchFamily="18" charset="0"/>
              </a:rPr>
              <a:t>(eds.) </a:t>
            </a:r>
            <a:r>
              <a:rPr lang="en-AU" altLang="en-US" sz="1000" dirty="0">
                <a:latin typeface="Times New Roman" pitchFamily="18" charset="0"/>
              </a:rPr>
              <a:t>2002</a:t>
            </a:r>
            <a:r>
              <a:rPr lang="en-US" altLang="en-US" sz="1000" dirty="0">
                <a:latin typeface="Times New Roman" pitchFamily="18" charset="0"/>
              </a:rPr>
              <a:t>,</a:t>
            </a:r>
            <a:r>
              <a:rPr lang="en-AU" altLang="en-US" sz="1000" dirty="0">
                <a:latin typeface="Times New Roman" pitchFamily="18" charset="0"/>
              </a:rPr>
              <a:t> </a:t>
            </a:r>
            <a:r>
              <a:rPr lang="en-AU" altLang="en-US" sz="1000" i="1" dirty="0">
                <a:latin typeface="Times New Roman" pitchFamily="18" charset="0"/>
              </a:rPr>
              <a:t>Management of Alcohol and Drug Problems</a:t>
            </a:r>
            <a:r>
              <a:rPr lang="en-US" altLang="en-US" sz="1000" i="1" dirty="0">
                <a:latin typeface="Times New Roman" pitchFamily="18" charset="0"/>
              </a:rPr>
              <a:t>,</a:t>
            </a:r>
            <a:r>
              <a:rPr lang="en-AU" altLang="en-US" sz="1000" dirty="0">
                <a:latin typeface="Times New Roman" pitchFamily="18" charset="0"/>
              </a:rPr>
              <a:t> </a:t>
            </a:r>
            <a:r>
              <a:rPr lang="en-US" altLang="en-US" sz="1000" dirty="0">
                <a:latin typeface="Times New Roman" pitchFamily="18" charset="0"/>
              </a:rPr>
              <a:t>ch. 9, </a:t>
            </a:r>
            <a:r>
              <a:rPr lang="en-AU" altLang="en-US" sz="1000" dirty="0">
                <a:latin typeface="Times New Roman" pitchFamily="18" charset="0"/>
              </a:rPr>
              <a:t>Oxford University Press</a:t>
            </a:r>
            <a:r>
              <a:rPr lang="en-US" altLang="en-US" sz="1000" dirty="0">
                <a:latin typeface="Times New Roman" pitchFamily="18" charset="0"/>
              </a:rPr>
              <a:t>, </a:t>
            </a:r>
            <a:r>
              <a:rPr lang="en-AU" altLang="en-US" sz="1000" dirty="0">
                <a:latin typeface="Times New Roman" pitchFamily="18" charset="0"/>
              </a:rPr>
              <a:t>South Melbourne</a:t>
            </a:r>
            <a:r>
              <a:rPr lang="en-US" altLang="en-US" sz="1000" dirty="0">
                <a:latin typeface="Times New Roman" pitchFamily="18" charset="0"/>
              </a:rPr>
              <a:t>, pp. 141</a:t>
            </a:r>
            <a:r>
              <a:rPr lang="en-US" altLang="en-US" sz="1000" dirty="0">
                <a:latin typeface="Times New Roman" pitchFamily="18" charset="0"/>
                <a:cs typeface="Times New Roman" pitchFamily="18" charset="0"/>
              </a:rPr>
              <a:t>–</a:t>
            </a:r>
            <a:r>
              <a:rPr lang="en-US" altLang="en-US" sz="1000" dirty="0">
                <a:latin typeface="Times New Roman" pitchFamily="18" charset="0"/>
              </a:rPr>
              <a:t>157.</a:t>
            </a:r>
          </a:p>
          <a:p>
            <a:pPr>
              <a:spcBef>
                <a:spcPct val="30000"/>
              </a:spcBef>
              <a:tabLst>
                <a:tab pos="381000" algn="l"/>
              </a:tabLst>
            </a:pPr>
            <a:r>
              <a:rPr lang="en-US" altLang="en-US" sz="1000" dirty="0">
                <a:latin typeface="Times New Roman" pitchFamily="18" charset="0"/>
              </a:rPr>
              <a:t>Victoria Police 2002, </a:t>
            </a:r>
            <a:r>
              <a:rPr lang="en-US" altLang="en-US" sz="1000" i="1" dirty="0">
                <a:latin typeface="Times New Roman" pitchFamily="18" charset="0"/>
              </a:rPr>
              <a:t>Custodial Drug Guide: Medical Management of People in Custody with Alcohol and Drug Problems</a:t>
            </a:r>
            <a:r>
              <a:rPr lang="en-US" altLang="en-US" sz="1000" dirty="0">
                <a:latin typeface="Times New Roman" pitchFamily="18" charset="0"/>
              </a:rPr>
              <a:t>, Custodial Medicine Unit, Victoria Police, Mornington, Victoria.</a:t>
            </a:r>
            <a:endParaRPr lang="en-AU" altLang="en-US" sz="1000"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hdr" sz="quarter"/>
          </p:nvPr>
        </p:nvSpPr>
        <p:spPr/>
        <p:txBody>
          <a:bodyPr/>
          <a:lstStyle/>
          <a:p>
            <a:pPr>
              <a:defRPr/>
            </a:pPr>
            <a:r>
              <a:rPr lang="en-AU" altLang="en-US" dirty="0"/>
              <a:t>Resource Kit for GP Trainers on Illicit Drug Issues</a:t>
            </a:r>
            <a:r>
              <a:rPr lang="en-US" altLang="en-US" dirty="0"/>
              <a:t>: Slide Notes</a:t>
            </a:r>
            <a:endParaRPr lang="en-AU" altLang="en-US" dirty="0"/>
          </a:p>
        </p:txBody>
      </p:sp>
      <p:sp>
        <p:nvSpPr>
          <p:cNvPr id="8" name="Rectangle 10"/>
          <p:cNvSpPr>
            <a:spLocks noGrp="1" noChangeArrowheads="1"/>
          </p:cNvSpPr>
          <p:nvPr>
            <p:ph type="ftr" sz="quarter" idx="4"/>
          </p:nvPr>
        </p:nvSpPr>
        <p:spPr/>
        <p:txBody>
          <a:bodyPr/>
          <a:lstStyle/>
          <a:p>
            <a:pPr>
              <a:defRPr/>
            </a:pPr>
            <a:r>
              <a:rPr lang="en-AU" altLang="en-US" dirty="0"/>
              <a:t>Part B</a:t>
            </a:r>
            <a:r>
              <a:rPr lang="en-US" altLang="en-US" dirty="0"/>
              <a:t>4</a:t>
            </a:r>
            <a:r>
              <a:rPr lang="en-AU" altLang="en-US" dirty="0"/>
              <a:t>: </a:t>
            </a:r>
            <a:r>
              <a:rPr lang="en-US" altLang="en-US" dirty="0"/>
              <a:t>Drugs</a:t>
            </a:r>
          </a:p>
          <a:p>
            <a:pPr>
              <a:defRPr/>
            </a:pPr>
            <a:r>
              <a:rPr lang="en-US" altLang="en-US" dirty="0"/>
              <a:t>Page </a:t>
            </a:r>
            <a:fld id="{A4D3E51B-B199-496E-8F4C-834AB73123C9}" type="slidenum">
              <a:rPr lang="en-US" altLang="en-US"/>
              <a:pPr>
                <a:defRPr/>
              </a:pPr>
              <a:t>15</a:t>
            </a:fld>
            <a:endParaRPr lang="en-AU" altLang="en-US" dirty="0"/>
          </a:p>
        </p:txBody>
      </p:sp>
      <p:sp>
        <p:nvSpPr>
          <p:cNvPr id="45059" name="Rectangle 6"/>
          <p:cNvSpPr>
            <a:spLocks noChangeArrowheads="1"/>
          </p:cNvSpPr>
          <p:nvPr/>
        </p:nvSpPr>
        <p:spPr bwMode="auto">
          <a:xfrm>
            <a:off x="458789" y="3988750"/>
            <a:ext cx="6338887" cy="988854"/>
          </a:xfrm>
          <a:prstGeom prst="rect">
            <a:avLst/>
          </a:prstGeom>
          <a:noFill/>
          <a:ln w="9525">
            <a:noFill/>
            <a:miter lim="800000"/>
            <a:headEnd/>
            <a:tailEnd/>
          </a:ln>
        </p:spPr>
        <p:txBody>
          <a:bodyPr lIns="92043" tIns="46021" rIns="92043" bIns="46021"/>
          <a:lstStyle/>
          <a:p>
            <a:pPr marL="3048000">
              <a:spcBef>
                <a:spcPct val="30000"/>
              </a:spcBef>
              <a:tabLst>
                <a:tab pos="190500" algn="l"/>
                <a:tab pos="3238500" algn="l"/>
              </a:tabLst>
            </a:pPr>
            <a:r>
              <a:rPr lang="en-AU" altLang="en-US" sz="1200" dirty="0">
                <a:latin typeface="Times New Roman" pitchFamily="18" charset="0"/>
              </a:rPr>
              <a:t>E)</a:t>
            </a:r>
            <a:r>
              <a:rPr lang="en-US" altLang="en-US" sz="1200" dirty="0">
                <a:latin typeface="Times New Roman" pitchFamily="18" charset="0"/>
              </a:rPr>
              <a:t>	</a:t>
            </a:r>
            <a:r>
              <a:rPr lang="en-AU" altLang="en-US" sz="1200" dirty="0">
                <a:latin typeface="Times New Roman" pitchFamily="18" charset="0"/>
              </a:rPr>
              <a:t>Hydroponically Grown Cannabis</a:t>
            </a:r>
            <a:r>
              <a:rPr lang="en-US" altLang="en-US" sz="1200" dirty="0">
                <a:latin typeface="Times New Roman" pitchFamily="18" charset="0"/>
              </a:rPr>
              <a:t/>
            </a:r>
            <a:br>
              <a:rPr lang="en-US" altLang="en-US" sz="1200" dirty="0">
                <a:latin typeface="Times New Roman" pitchFamily="18" charset="0"/>
              </a:rPr>
            </a:br>
            <a:r>
              <a:rPr lang="en-AU" altLang="en-US" sz="1200" dirty="0">
                <a:latin typeface="Times New Roman" pitchFamily="18" charset="0"/>
              </a:rPr>
              <a:t>F)</a:t>
            </a:r>
            <a:r>
              <a:rPr lang="en-US" altLang="en-US" sz="1200" dirty="0">
                <a:latin typeface="Times New Roman" pitchFamily="18" charset="0"/>
              </a:rPr>
              <a:t>	</a:t>
            </a:r>
            <a:r>
              <a:rPr lang="en-AU" altLang="en-US" sz="1200" dirty="0">
                <a:latin typeface="Times New Roman" pitchFamily="18" charset="0"/>
              </a:rPr>
              <a:t>Hashish Bar</a:t>
            </a:r>
            <a:r>
              <a:rPr lang="en-US" altLang="en-US" sz="1200" dirty="0">
                <a:latin typeface="Times New Roman" pitchFamily="18" charset="0"/>
              </a:rPr>
              <a:t/>
            </a:r>
            <a:br>
              <a:rPr lang="en-US" altLang="en-US" sz="1200" dirty="0">
                <a:latin typeface="Times New Roman" pitchFamily="18" charset="0"/>
              </a:rPr>
            </a:br>
            <a:r>
              <a:rPr lang="en-AU" altLang="en-US" sz="1200" dirty="0">
                <a:latin typeface="Times New Roman" pitchFamily="18" charset="0"/>
              </a:rPr>
              <a:t>G)</a:t>
            </a:r>
            <a:r>
              <a:rPr lang="en-US" altLang="en-US" sz="1200" dirty="0">
                <a:latin typeface="Times New Roman" pitchFamily="18" charset="0"/>
              </a:rPr>
              <a:t>	</a:t>
            </a:r>
            <a:r>
              <a:rPr lang="en-AU" altLang="en-US" sz="1200" dirty="0">
                <a:latin typeface="Times New Roman" pitchFamily="18" charset="0"/>
              </a:rPr>
              <a:t>Dried Cannabis Buds (Head or Flower).</a:t>
            </a:r>
          </a:p>
          <a:p>
            <a:pPr marL="3048000">
              <a:spcBef>
                <a:spcPct val="30000"/>
              </a:spcBef>
              <a:buFontTx/>
              <a:buChar char="•"/>
              <a:tabLst>
                <a:tab pos="190500" algn="l"/>
                <a:tab pos="3238500" algn="l"/>
              </a:tabLst>
            </a:pPr>
            <a:endParaRPr lang="en-AU" altLang="en-US" sz="1200" dirty="0">
              <a:latin typeface="Times New Roman" pitchFamily="18" charset="0"/>
            </a:endParaRPr>
          </a:p>
        </p:txBody>
      </p:sp>
      <p:sp>
        <p:nvSpPr>
          <p:cNvPr id="45060" name="Rectangle 2"/>
          <p:cNvSpPr>
            <a:spLocks noGrp="1" noRot="1" noChangeAspect="1" noChangeArrowheads="1" noTextEdit="1"/>
          </p:cNvSpPr>
          <p:nvPr>
            <p:ph type="sldImg"/>
          </p:nvPr>
        </p:nvSpPr>
        <p:spPr bwMode="auto">
          <a:xfrm>
            <a:off x="1430338" y="762000"/>
            <a:ext cx="4089400" cy="3067050"/>
          </a:xfrm>
          <a:noFill/>
          <a:ln>
            <a:solidFill>
              <a:srgbClr val="000000"/>
            </a:solidFill>
            <a:miter lim="800000"/>
            <a:headEnd/>
            <a:tailEnd/>
          </a:ln>
        </p:spPr>
      </p:sp>
      <p:sp>
        <p:nvSpPr>
          <p:cNvPr id="45061" name="Rectangle 3"/>
          <p:cNvSpPr>
            <a:spLocks noGrp="1" noChangeArrowheads="1"/>
          </p:cNvSpPr>
          <p:nvPr>
            <p:ph type="body" idx="1"/>
          </p:nvPr>
        </p:nvSpPr>
        <p:spPr bwMode="auto">
          <a:xfrm>
            <a:off x="458789" y="3988750"/>
            <a:ext cx="6186487" cy="988854"/>
          </a:xfrm>
          <a:noFill/>
        </p:spPr>
        <p:txBody>
          <a:bodyPr wrap="square" numCol="1" anchor="t" anchorCtr="0" compatLnSpc="1">
            <a:prstTxWarp prst="textNoShape">
              <a:avLst/>
            </a:prstTxWarp>
          </a:bodyPr>
          <a:lstStyle/>
          <a:p>
            <a:pPr>
              <a:tabLst>
                <a:tab pos="190500" algn="l"/>
                <a:tab pos="3048000" algn="l"/>
              </a:tabLst>
            </a:pPr>
            <a:endParaRPr lang="en-AU" altLang="en-US" dirty="0" smtClean="0"/>
          </a:p>
          <a:p>
            <a:pPr>
              <a:tabLst>
                <a:tab pos="190500" algn="l"/>
                <a:tab pos="3048000" algn="l"/>
              </a:tabLst>
            </a:pPr>
            <a:endParaRPr lang="en-US" altLang="en-US" dirty="0" smtClean="0"/>
          </a:p>
          <a:p>
            <a:pPr>
              <a:tabLst>
                <a:tab pos="190500" algn="l"/>
                <a:tab pos="3048000" algn="l"/>
              </a:tabLst>
            </a:pPr>
            <a:r>
              <a:rPr lang="en-AU" altLang="en-US" dirty="0" smtClean="0"/>
              <a:t>A)</a:t>
            </a:r>
            <a:r>
              <a:rPr lang="en-US" altLang="en-US" dirty="0" smtClean="0"/>
              <a:t>	</a:t>
            </a:r>
            <a:r>
              <a:rPr lang="en-AU" altLang="en-US" dirty="0" smtClean="0"/>
              <a:t>Cannabis Head/Flower/Bud</a:t>
            </a:r>
            <a:r>
              <a:rPr lang="en-US" altLang="en-US" dirty="0" smtClean="0"/>
              <a:t/>
            </a:r>
            <a:br>
              <a:rPr lang="en-US" altLang="en-US" dirty="0" smtClean="0"/>
            </a:br>
            <a:r>
              <a:rPr lang="en-AU" altLang="en-US" dirty="0" smtClean="0"/>
              <a:t>B)</a:t>
            </a:r>
            <a:r>
              <a:rPr lang="en-US" altLang="en-US" dirty="0" smtClean="0"/>
              <a:t>	</a:t>
            </a:r>
            <a:r>
              <a:rPr lang="en-AU" altLang="en-US" dirty="0" smtClean="0"/>
              <a:t>Cannabis Plant </a:t>
            </a:r>
            <a:r>
              <a:rPr lang="en-US" altLang="en-US" dirty="0" smtClean="0"/>
              <a:t/>
            </a:r>
            <a:br>
              <a:rPr lang="en-US" altLang="en-US" dirty="0" smtClean="0"/>
            </a:br>
            <a:r>
              <a:rPr lang="en-AU" altLang="en-US" dirty="0" smtClean="0"/>
              <a:t>C)</a:t>
            </a:r>
            <a:r>
              <a:rPr lang="en-US" altLang="en-US" dirty="0" smtClean="0"/>
              <a:t>	</a:t>
            </a:r>
            <a:r>
              <a:rPr lang="en-AU" altLang="en-US" dirty="0" smtClean="0"/>
              <a:t>Cannabis Leaves &amp; Dried Cannabis </a:t>
            </a:r>
            <a:r>
              <a:rPr lang="en-US" altLang="en-US" dirty="0" smtClean="0"/>
              <a:t/>
            </a:r>
            <a:br>
              <a:rPr lang="en-US" altLang="en-US" dirty="0" smtClean="0"/>
            </a:br>
            <a:r>
              <a:rPr lang="en-AU" altLang="en-US" dirty="0" smtClean="0"/>
              <a:t>D)</a:t>
            </a:r>
            <a:r>
              <a:rPr lang="en-US" altLang="en-US" dirty="0" smtClean="0"/>
              <a:t>	</a:t>
            </a:r>
            <a:r>
              <a:rPr lang="en-AU" altLang="en-US" dirty="0" smtClean="0"/>
              <a:t>Cannabis Head/Flower/Bud</a:t>
            </a:r>
          </a:p>
          <a:p>
            <a:pPr>
              <a:tabLst>
                <a:tab pos="190500" algn="l"/>
                <a:tab pos="3048000" algn="l"/>
              </a:tabLst>
            </a:pPr>
            <a:endParaRPr lang="en-AU" altLang="en-US" dirty="0" smtClean="0"/>
          </a:p>
        </p:txBody>
      </p:sp>
      <p:sp>
        <p:nvSpPr>
          <p:cNvPr id="45062" name="Rectangle 4"/>
          <p:cNvSpPr>
            <a:spLocks noChangeArrowheads="1"/>
          </p:cNvSpPr>
          <p:nvPr/>
        </p:nvSpPr>
        <p:spPr bwMode="auto">
          <a:xfrm>
            <a:off x="463550" y="4980779"/>
            <a:ext cx="6186488" cy="4295088"/>
          </a:xfrm>
          <a:prstGeom prst="rect">
            <a:avLst/>
          </a:prstGeom>
          <a:noFill/>
          <a:ln w="9525">
            <a:noFill/>
            <a:miter lim="800000"/>
            <a:headEnd/>
            <a:tailEnd/>
          </a:ln>
        </p:spPr>
        <p:txBody>
          <a:bodyPr lIns="92043" tIns="46021" rIns="92043" bIns="46021"/>
          <a:lstStyle/>
          <a:p>
            <a:pPr marL="190500" indent="-190500">
              <a:spcBef>
                <a:spcPct val="30000"/>
              </a:spcBef>
              <a:buFontTx/>
              <a:buChar char="•"/>
            </a:pPr>
            <a:r>
              <a:rPr lang="en-AU" altLang="en-US" sz="1200" dirty="0">
                <a:latin typeface="Times New Roman" pitchFamily="18" charset="0"/>
              </a:rPr>
              <a:t>Cannabis plants are annuals, well suited to warm conditions</a:t>
            </a:r>
            <a:r>
              <a:rPr lang="en-US" altLang="en-US" sz="1200" dirty="0">
                <a:latin typeface="Times New Roman" pitchFamily="18" charset="0"/>
              </a:rPr>
              <a:t>.</a:t>
            </a:r>
            <a:r>
              <a:rPr lang="en-AU" altLang="en-US" sz="1200" dirty="0">
                <a:latin typeface="Times New Roman" pitchFamily="18" charset="0"/>
              </a:rPr>
              <a:t> </a:t>
            </a:r>
            <a:r>
              <a:rPr lang="en-US" altLang="en-US" sz="1200" dirty="0">
                <a:latin typeface="Times New Roman" pitchFamily="18" charset="0"/>
              </a:rPr>
              <a:t>H</a:t>
            </a:r>
            <a:r>
              <a:rPr lang="en-AU" altLang="en-US" sz="1200" dirty="0">
                <a:latin typeface="Times New Roman" pitchFamily="18" charset="0"/>
              </a:rPr>
              <a:t>ence they grow well in Australia.  Male and female forms contain THC, although the flowers of the smaller female plant contain higher concentrations. Hydroponic varieties tend to produce higher concentrations of THC.</a:t>
            </a:r>
          </a:p>
          <a:p>
            <a:pPr marL="190500" indent="-190500">
              <a:spcBef>
                <a:spcPct val="30000"/>
              </a:spcBef>
            </a:pPr>
            <a:r>
              <a:rPr lang="en-US" altLang="en-US" sz="1200" dirty="0">
                <a:latin typeface="Times New Roman" pitchFamily="18" charset="0"/>
              </a:rPr>
              <a:t>	Source: </a:t>
            </a:r>
            <a:r>
              <a:rPr lang="en-AU" altLang="en-US" sz="1200" dirty="0">
                <a:latin typeface="Times New Roman" pitchFamily="18" charset="0"/>
              </a:rPr>
              <a:t>http://www.erowid.org/index.html</a:t>
            </a:r>
          </a:p>
          <a:p>
            <a:pPr marL="190500" indent="-190500">
              <a:spcBef>
                <a:spcPct val="30000"/>
              </a:spcBef>
              <a:buFontTx/>
              <a:buChar char="•"/>
            </a:pPr>
            <a:r>
              <a:rPr lang="en-AU" altLang="en-US" sz="1200" dirty="0">
                <a:latin typeface="Times New Roman" pitchFamily="18" charset="0"/>
              </a:rPr>
              <a:t>Dried flowers/leaves/buds (</a:t>
            </a:r>
            <a:r>
              <a:rPr lang="en-AU" altLang="en-US" sz="1200" i="1" dirty="0">
                <a:latin typeface="Times New Roman" pitchFamily="18" charset="0"/>
              </a:rPr>
              <a:t>marijuana/ganja</a:t>
            </a:r>
            <a:r>
              <a:rPr lang="en-AU" altLang="en-US" sz="1200" dirty="0">
                <a:latin typeface="Times New Roman" pitchFamily="18" charset="0"/>
              </a:rPr>
              <a:t>): 1</a:t>
            </a:r>
            <a:r>
              <a:rPr lang="en-AU" altLang="en-US" sz="1200" dirty="0">
                <a:latin typeface="Times New Roman" pitchFamily="18" charset="0"/>
                <a:cs typeface="Times New Roman" pitchFamily="18" charset="0"/>
              </a:rPr>
              <a:t>–</a:t>
            </a:r>
            <a:r>
              <a:rPr lang="en-AU" altLang="en-US" sz="1200" dirty="0">
                <a:latin typeface="Times New Roman" pitchFamily="18" charset="0"/>
              </a:rPr>
              <a:t>15% THC (depending on genetic and environmental factors)</a:t>
            </a:r>
          </a:p>
          <a:p>
            <a:pPr marL="190500" indent="-190500">
              <a:spcBef>
                <a:spcPct val="30000"/>
              </a:spcBef>
              <a:buFontTx/>
              <a:buChar char="•"/>
            </a:pPr>
            <a:r>
              <a:rPr lang="en-AU" altLang="en-US" sz="1200" dirty="0">
                <a:latin typeface="Times New Roman" pitchFamily="18" charset="0"/>
              </a:rPr>
              <a:t>Extracted dried resin, sometimes mixed with dried flowers and pressed into a cube (</a:t>
            </a:r>
            <a:r>
              <a:rPr lang="en-AU" altLang="en-US" sz="1200" i="1" dirty="0">
                <a:latin typeface="Times New Roman" pitchFamily="18" charset="0"/>
              </a:rPr>
              <a:t>hashish</a:t>
            </a:r>
            <a:r>
              <a:rPr lang="en-AU" altLang="en-US" sz="1200" dirty="0">
                <a:latin typeface="Times New Roman" pitchFamily="18" charset="0"/>
              </a:rPr>
              <a:t>): around 10%</a:t>
            </a:r>
            <a:r>
              <a:rPr lang="en-AU" altLang="en-US" sz="1200" dirty="0">
                <a:latin typeface="Times New Roman" pitchFamily="18" charset="0"/>
                <a:cs typeface="Times New Roman" pitchFamily="18" charset="0"/>
              </a:rPr>
              <a:t>–</a:t>
            </a:r>
            <a:r>
              <a:rPr lang="en-AU" altLang="en-US" sz="1200" dirty="0">
                <a:latin typeface="Times New Roman" pitchFamily="18" charset="0"/>
              </a:rPr>
              <a:t>20% THC</a:t>
            </a:r>
          </a:p>
          <a:p>
            <a:pPr marL="190500" indent="-190500">
              <a:spcBef>
                <a:spcPct val="30000"/>
              </a:spcBef>
              <a:buFontTx/>
              <a:buChar char="•"/>
            </a:pPr>
            <a:r>
              <a:rPr lang="en-AU" altLang="en-US" sz="1200" dirty="0">
                <a:latin typeface="Times New Roman" pitchFamily="18" charset="0"/>
              </a:rPr>
              <a:t>Extracted oil using an organic solvent (</a:t>
            </a:r>
            <a:r>
              <a:rPr lang="en-AU" altLang="en-US" sz="1200" i="1" dirty="0">
                <a:latin typeface="Times New Roman" pitchFamily="18" charset="0"/>
              </a:rPr>
              <a:t>hashish oil</a:t>
            </a:r>
            <a:r>
              <a:rPr lang="en-AU" altLang="en-US" sz="1200" dirty="0">
                <a:latin typeface="Times New Roman" pitchFamily="18" charset="0"/>
              </a:rPr>
              <a:t>): 15</a:t>
            </a:r>
            <a:r>
              <a:rPr lang="en-AU" altLang="en-US" sz="1200" dirty="0">
                <a:latin typeface="Times New Roman" pitchFamily="18" charset="0"/>
                <a:cs typeface="Times New Roman" pitchFamily="18" charset="0"/>
              </a:rPr>
              <a:t>–</a:t>
            </a:r>
            <a:r>
              <a:rPr lang="en-AU" altLang="en-US" sz="1200" dirty="0">
                <a:latin typeface="Times New Roman" pitchFamily="18" charset="0"/>
              </a:rPr>
              <a:t>30% THC</a:t>
            </a:r>
          </a:p>
          <a:p>
            <a:pPr marL="190500" indent="-190500">
              <a:spcBef>
                <a:spcPct val="30000"/>
              </a:spcBef>
              <a:buFontTx/>
              <a:buChar char="•"/>
            </a:pPr>
            <a:r>
              <a:rPr lang="en-AU" altLang="en-US" sz="1200" dirty="0">
                <a:latin typeface="Times New Roman" pitchFamily="18" charset="0"/>
              </a:rPr>
              <a:t>Route of administration can affect dose: </a:t>
            </a:r>
          </a:p>
          <a:p>
            <a:pPr marL="571500" lvl="1" indent="-190500">
              <a:spcBef>
                <a:spcPct val="30000"/>
              </a:spcBef>
              <a:buFontTx/>
              <a:buChar char="–"/>
            </a:pPr>
            <a:r>
              <a:rPr lang="en-AU" altLang="en-US" sz="1200" dirty="0">
                <a:latin typeface="Times New Roman" pitchFamily="18" charset="0"/>
              </a:rPr>
              <a:t>smoked (joint, pipe, bong, bucket bong): 50% absorbed, peak concentration 10</a:t>
            </a:r>
            <a:r>
              <a:rPr lang="en-AU" altLang="en-US" sz="1200" dirty="0">
                <a:latin typeface="Times New Roman" pitchFamily="18" charset="0"/>
                <a:cs typeface="Times New Roman" pitchFamily="18" charset="0"/>
              </a:rPr>
              <a:t>–</a:t>
            </a:r>
            <a:r>
              <a:rPr lang="en-AU" altLang="en-US" sz="1200" dirty="0">
                <a:latin typeface="Times New Roman" pitchFamily="18" charset="0"/>
              </a:rPr>
              <a:t>30 mins, lasts 2</a:t>
            </a:r>
            <a:r>
              <a:rPr lang="en-AU" altLang="en-US" sz="1200" dirty="0">
                <a:latin typeface="Times New Roman" pitchFamily="18" charset="0"/>
                <a:cs typeface="Times New Roman" pitchFamily="18" charset="0"/>
              </a:rPr>
              <a:t>–</a:t>
            </a:r>
            <a:r>
              <a:rPr lang="en-AU" altLang="en-US" sz="1200" dirty="0">
                <a:latin typeface="Times New Roman" pitchFamily="18" charset="0"/>
              </a:rPr>
              <a:t>4 h</a:t>
            </a:r>
            <a:r>
              <a:rPr lang="en-US" altLang="en-US" sz="1200" dirty="0">
                <a:latin typeface="Times New Roman" pitchFamily="18" charset="0"/>
              </a:rPr>
              <a:t>ou</a:t>
            </a:r>
            <a:r>
              <a:rPr lang="en-AU" altLang="en-US" sz="1200" dirty="0">
                <a:latin typeface="Times New Roman" pitchFamily="18" charset="0"/>
              </a:rPr>
              <a:t>rs</a:t>
            </a:r>
          </a:p>
          <a:p>
            <a:pPr marL="571500" lvl="1" indent="-190500">
              <a:spcBef>
                <a:spcPct val="30000"/>
              </a:spcBef>
              <a:buFontTx/>
              <a:buChar char="–"/>
            </a:pPr>
            <a:r>
              <a:rPr lang="en-AU" altLang="en-US" sz="1200" dirty="0">
                <a:latin typeface="Times New Roman" pitchFamily="18" charset="0"/>
              </a:rPr>
              <a:t>ingested (cake, </a:t>
            </a:r>
            <a:r>
              <a:rPr lang="en-US" altLang="en-US" sz="1200" dirty="0">
                <a:latin typeface="Times New Roman" pitchFamily="18" charset="0"/>
              </a:rPr>
              <a:t>biscuits</a:t>
            </a:r>
            <a:r>
              <a:rPr lang="en-AU" altLang="en-US" sz="1200" dirty="0">
                <a:latin typeface="Times New Roman" pitchFamily="18" charset="0"/>
              </a:rPr>
              <a:t>): 3</a:t>
            </a:r>
            <a:r>
              <a:rPr lang="en-AU" altLang="en-US" sz="1200" dirty="0">
                <a:latin typeface="Times New Roman" pitchFamily="18" charset="0"/>
                <a:cs typeface="Times New Roman" pitchFamily="18" charset="0"/>
              </a:rPr>
              <a:t>–</a:t>
            </a:r>
            <a:r>
              <a:rPr lang="en-AU" altLang="en-US" sz="1200" dirty="0">
                <a:latin typeface="Times New Roman" pitchFamily="18" charset="0"/>
              </a:rPr>
              <a:t>6% absorbed, peak concentration 2</a:t>
            </a:r>
            <a:r>
              <a:rPr lang="en-AU" altLang="en-US" sz="1200" dirty="0">
                <a:latin typeface="Times New Roman" pitchFamily="18" charset="0"/>
                <a:cs typeface="Times New Roman" pitchFamily="18" charset="0"/>
              </a:rPr>
              <a:t>–</a:t>
            </a:r>
            <a:r>
              <a:rPr lang="en-AU" altLang="en-US" sz="1200" dirty="0">
                <a:latin typeface="Times New Roman" pitchFamily="18" charset="0"/>
              </a:rPr>
              <a:t>3 hours, lasts up to 8 h</a:t>
            </a:r>
            <a:r>
              <a:rPr lang="en-US" altLang="en-US" sz="1200" dirty="0">
                <a:latin typeface="Times New Roman" pitchFamily="18" charset="0"/>
              </a:rPr>
              <a:t>ou</a:t>
            </a:r>
            <a:r>
              <a:rPr lang="en-AU" altLang="en-US" sz="1200" dirty="0">
                <a:latin typeface="Times New Roman" pitchFamily="18" charset="0"/>
              </a:rPr>
              <a:t>rs</a:t>
            </a:r>
            <a:endParaRPr lang="en-US" altLang="en-US" sz="1200" dirty="0">
              <a:latin typeface="Times New Roman" pitchFamily="18" charset="0"/>
            </a:endParaRPr>
          </a:p>
          <a:p>
            <a:pPr marL="190500" indent="-190500">
              <a:spcBef>
                <a:spcPct val="30000"/>
              </a:spcBef>
            </a:pPr>
            <a:r>
              <a:rPr lang="en-AU" altLang="en-US" sz="1200" dirty="0">
                <a:latin typeface="Times New Roman" pitchFamily="18" charset="0"/>
              </a:rPr>
              <a:t> </a:t>
            </a:r>
          </a:p>
        </p:txBody>
      </p:sp>
      <p:sp>
        <p:nvSpPr>
          <p:cNvPr id="45063" name="Rectangle 5"/>
          <p:cNvSpPr>
            <a:spLocks noChangeArrowheads="1"/>
          </p:cNvSpPr>
          <p:nvPr/>
        </p:nvSpPr>
        <p:spPr bwMode="auto">
          <a:xfrm>
            <a:off x="463550" y="8218762"/>
            <a:ext cx="6186488" cy="1057106"/>
          </a:xfrm>
          <a:prstGeom prst="rect">
            <a:avLst/>
          </a:prstGeom>
          <a:noFill/>
          <a:ln w="9525">
            <a:noFill/>
            <a:miter lim="800000"/>
            <a:headEnd/>
            <a:tailEnd/>
          </a:ln>
        </p:spPr>
        <p:txBody>
          <a:bodyPr lIns="92043" tIns="46021" rIns="92043" bIns="46021"/>
          <a:lstStyle/>
          <a:p>
            <a:pPr>
              <a:spcBef>
                <a:spcPct val="30000"/>
              </a:spcBef>
            </a:pPr>
            <a:r>
              <a:rPr lang="en-US" altLang="en-US" sz="1000" dirty="0"/>
              <a:t>Source: Todd, F., McLean, S., Krum, H., Martin, J., &amp; Copeland, J. 2002, ‘Cannabis’, in </a:t>
            </a:r>
            <a:r>
              <a:rPr lang="en-AU" altLang="en-US" sz="1000" dirty="0"/>
              <a:t>Hulse, G., White, J. &amp; Cape, G. </a:t>
            </a:r>
            <a:r>
              <a:rPr lang="en-US" altLang="en-US" sz="1000" dirty="0"/>
              <a:t>(eds.) </a:t>
            </a:r>
            <a:r>
              <a:rPr lang="en-AU" altLang="en-US" sz="1000" dirty="0"/>
              <a:t>2002</a:t>
            </a:r>
            <a:r>
              <a:rPr lang="en-US" altLang="en-US" sz="1000" dirty="0"/>
              <a:t>,</a:t>
            </a:r>
            <a:r>
              <a:rPr lang="en-AU" altLang="en-US" sz="1000" dirty="0"/>
              <a:t> </a:t>
            </a:r>
            <a:r>
              <a:rPr lang="en-AU" altLang="en-US" sz="1000" i="1" dirty="0"/>
              <a:t>Management of Alcohol and Drug Problems</a:t>
            </a:r>
            <a:r>
              <a:rPr lang="en-US" altLang="en-US" sz="1000" i="1" dirty="0"/>
              <a:t>,</a:t>
            </a:r>
            <a:r>
              <a:rPr lang="en-AU" altLang="en-US" sz="1000" dirty="0"/>
              <a:t> </a:t>
            </a:r>
            <a:r>
              <a:rPr lang="en-US" altLang="en-US" sz="1000" dirty="0"/>
              <a:t>ch. 9, </a:t>
            </a:r>
            <a:r>
              <a:rPr lang="en-AU" altLang="en-US" sz="1000" dirty="0"/>
              <a:t>Oxford University Press</a:t>
            </a:r>
            <a:r>
              <a:rPr lang="en-US" altLang="en-US" sz="1000" dirty="0"/>
              <a:t>, </a:t>
            </a:r>
            <a:r>
              <a:rPr lang="en-AU" altLang="en-US" sz="1000" dirty="0"/>
              <a:t>South Melbourne</a:t>
            </a:r>
            <a:r>
              <a:rPr lang="en-US" altLang="en-US" sz="1000" dirty="0"/>
              <a:t>, </a:t>
            </a:r>
            <a:br>
              <a:rPr lang="en-US" altLang="en-US" sz="1000" dirty="0"/>
            </a:br>
            <a:r>
              <a:rPr lang="en-US" altLang="en-US" sz="1000" dirty="0"/>
              <a:t>pp. 141</a:t>
            </a:r>
            <a:r>
              <a:rPr lang="en-US" altLang="en-US" sz="1000" dirty="0">
                <a:cs typeface="Times New Roman" pitchFamily="18" charset="0"/>
              </a:rPr>
              <a:t>–</a:t>
            </a:r>
            <a:r>
              <a:rPr lang="en-US" altLang="en-US" sz="1000" dirty="0"/>
              <a:t>157.</a:t>
            </a:r>
          </a:p>
          <a:p>
            <a:pPr>
              <a:spcBef>
                <a:spcPct val="30000"/>
              </a:spcBef>
            </a:pPr>
            <a:r>
              <a:rPr lang="en-US" altLang="en-US" sz="1000" dirty="0"/>
              <a:t>Victoria Police 2002, </a:t>
            </a:r>
            <a:r>
              <a:rPr lang="en-US" altLang="en-US" sz="1000" i="1" dirty="0"/>
              <a:t>Custodial Drug Guide: Medical Management of People in Custody with Alcohol and Drug Problems</a:t>
            </a:r>
            <a:r>
              <a:rPr lang="en-US" altLang="en-US" sz="1000" dirty="0"/>
              <a:t>, Custodial Medicine Unit, Victoria Police, Mornington, Victoria.</a:t>
            </a:r>
            <a:endParaRPr lang="en-AU" altLang="en-US" sz="1000" dirty="0"/>
          </a:p>
          <a:p>
            <a:pPr>
              <a:spcBef>
                <a:spcPct val="30000"/>
              </a:spcBef>
            </a:pPr>
            <a:r>
              <a:rPr lang="en-AU" altLang="en-US" sz="1200"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r>
              <a:rPr lang="en-US" dirty="0" smtClean="0"/>
              <a:t>in 2010, there was increase in the proportion of people who had used cannabis recently </a:t>
            </a:r>
          </a:p>
          <a:p>
            <a:r>
              <a:rPr lang="en-US" dirty="0" smtClean="0"/>
              <a:t>in all age groups, though the only statistically significant increase was seen in those aged </a:t>
            </a:r>
          </a:p>
          <a:p>
            <a:r>
              <a:rPr lang="en-US" dirty="0" smtClean="0"/>
              <a:t>50–59 years (from 3.8% in 2007 to 5.5% in 2010) </a:t>
            </a:r>
          </a:p>
          <a:p>
            <a:r>
              <a:rPr lang="en-US" dirty="0" smtClean="0"/>
              <a:t>• since 1998, recent cannabis use has generally decreased in the younger age groups, but </a:t>
            </a:r>
          </a:p>
          <a:p>
            <a:r>
              <a:rPr lang="en-US" dirty="0" smtClean="0"/>
              <a:t>either increased or remained stable for the older age groups (40 years or older). </a:t>
            </a:r>
            <a:endParaRPr lang="en-A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r>
              <a:rPr lang="en-US" dirty="0" smtClean="0"/>
              <a:t>in 2010, there was increase in the proportion of people who had used cannabis recently </a:t>
            </a:r>
          </a:p>
          <a:p>
            <a:r>
              <a:rPr lang="en-US" dirty="0" smtClean="0"/>
              <a:t>in all age groups, though the only statistically significant increase was seen in those aged </a:t>
            </a:r>
          </a:p>
          <a:p>
            <a:r>
              <a:rPr lang="en-US" dirty="0" smtClean="0"/>
              <a:t>50–59 years (from 3.8% in 2007 to 5.5% in 2010) </a:t>
            </a:r>
          </a:p>
          <a:p>
            <a:r>
              <a:rPr lang="en-US" dirty="0" smtClean="0"/>
              <a:t>• since 1998, recent cannabis use has generally decreased in the younger age groups, but </a:t>
            </a:r>
          </a:p>
          <a:p>
            <a:r>
              <a:rPr lang="en-US" dirty="0" smtClean="0"/>
              <a:t>either increased or remained stable for the older age groups (40 years or older). </a:t>
            </a:r>
            <a:endParaRPr lang="en-AU" dirty="0" smtClean="0"/>
          </a:p>
          <a:p>
            <a:endParaRPr lang="en-A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ltLang="en-US"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B6C8F6-1FF3-4BC9-AE44-B822133CE498}" type="slidenum">
              <a:rPr lang="en-US" altLang="en-US" smtClean="0">
                <a:latin typeface="Arial" charset="0"/>
                <a:cs typeface="Arial" charset="0"/>
              </a:rPr>
              <a:pPr fontAlgn="base">
                <a:spcBef>
                  <a:spcPct val="0"/>
                </a:spcBef>
                <a:spcAft>
                  <a:spcPct val="0"/>
                </a:spcAft>
              </a:pPr>
              <a:t>18</a:t>
            </a:fld>
            <a:endParaRPr lang="en-US" altLang="en-US" dirty="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p:spPr>
      </p:sp>
      <p:sp>
        <p:nvSpPr>
          <p:cNvPr id="191491"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Note that there is considerable variability across </a:t>
            </a:r>
            <a:r>
              <a:rPr lang="en-AU" dirty="0" err="1" smtClean="0"/>
              <a:t>australia</a:t>
            </a:r>
            <a:r>
              <a:rPr lang="en-AU" dirty="0" smtClean="0"/>
              <a:t> in prices</a:t>
            </a:r>
          </a:p>
          <a:p>
            <a:r>
              <a:rPr lang="en-AU" dirty="0" smtClean="0"/>
              <a:t>Also whilst the average smoker may smoke 8-10 cones a day, many in or seeking treatment will smoke considerably more</a:t>
            </a:r>
          </a:p>
          <a:p>
            <a:r>
              <a:rPr lang="en-AU" dirty="0" smtClean="0"/>
              <a:t>Social /finacial impact of costs</a:t>
            </a:r>
          </a:p>
          <a:p>
            <a:r>
              <a:rPr lang="en-AU" dirty="0" smtClean="0"/>
              <a:t>Engagement with work?</a:t>
            </a:r>
          </a:p>
          <a:p>
            <a:r>
              <a:rPr lang="en-AU" dirty="0" smtClean="0"/>
              <a:t>Criminal activity to purchase, sell, possess</a:t>
            </a:r>
          </a:p>
          <a:p>
            <a:endParaRPr lang="en-AU" dirty="0" smtClean="0"/>
          </a:p>
        </p:txBody>
      </p:sp>
      <p:sp>
        <p:nvSpPr>
          <p:cNvPr id="4" name="Slide Number Placeholder 3"/>
          <p:cNvSpPr>
            <a:spLocks noGrp="1"/>
          </p:cNvSpPr>
          <p:nvPr>
            <p:ph type="sldNum" sz="quarter" idx="5"/>
          </p:nvPr>
        </p:nvSpPr>
        <p:spPr/>
        <p:txBody>
          <a:bodyPr/>
          <a:lstStyle/>
          <a:p>
            <a:pPr>
              <a:defRPr/>
            </a:pPr>
            <a:fld id="{EFB3BDCB-C93B-4E88-A45C-94254E4AEF7E}" type="slidenum">
              <a:rPr lang="en-AU" smtClean="0"/>
              <a:pPr>
                <a:defRPr/>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113D3184-6E23-4547-A9C0-FD528811B6EA}" type="slidenum">
              <a:rPr lang="en-AU" smtClean="0"/>
              <a:pPr>
                <a:defRPr/>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hdr" sz="quarter"/>
          </p:nvPr>
        </p:nvSpPr>
        <p:spPr/>
        <p:txBody>
          <a:bodyPr/>
          <a:lstStyle/>
          <a:p>
            <a:pPr>
              <a:defRPr/>
            </a:pPr>
            <a:r>
              <a:rPr lang="en-AU" altLang="en-US" dirty="0"/>
              <a:t>Resource Kit for GP Trainers on Illicit Drug Issues</a:t>
            </a:r>
            <a:r>
              <a:rPr lang="en-US" altLang="en-US" dirty="0"/>
              <a:t>: Slide Notes</a:t>
            </a:r>
            <a:endParaRPr lang="en-AU" altLang="en-US" dirty="0"/>
          </a:p>
        </p:txBody>
      </p:sp>
      <p:sp>
        <p:nvSpPr>
          <p:cNvPr id="6" name="Rectangle 10"/>
          <p:cNvSpPr>
            <a:spLocks noGrp="1" noChangeArrowheads="1"/>
          </p:cNvSpPr>
          <p:nvPr>
            <p:ph type="ftr" sz="quarter" idx="4"/>
          </p:nvPr>
        </p:nvSpPr>
        <p:spPr/>
        <p:txBody>
          <a:bodyPr/>
          <a:lstStyle/>
          <a:p>
            <a:pPr>
              <a:defRPr/>
            </a:pPr>
            <a:r>
              <a:rPr lang="en-AU" altLang="en-US" dirty="0"/>
              <a:t>Part B</a:t>
            </a:r>
            <a:r>
              <a:rPr lang="en-US" altLang="en-US" dirty="0"/>
              <a:t>4</a:t>
            </a:r>
            <a:r>
              <a:rPr lang="en-AU" altLang="en-US" dirty="0"/>
              <a:t>: </a:t>
            </a:r>
            <a:r>
              <a:rPr lang="en-US" altLang="en-US" dirty="0"/>
              <a:t>Drugs</a:t>
            </a:r>
          </a:p>
          <a:p>
            <a:pPr>
              <a:defRPr/>
            </a:pPr>
            <a:r>
              <a:rPr lang="en-US" altLang="en-US" dirty="0"/>
              <a:t>Page </a:t>
            </a:r>
            <a:fld id="{AD75C06F-B3E4-4A0F-815B-5FB3FF92C8C1}" type="slidenum">
              <a:rPr lang="en-US" altLang="en-US"/>
              <a:pPr>
                <a:defRPr/>
              </a:pPr>
              <a:t>24</a:t>
            </a:fld>
            <a:endParaRPr lang="en-AU" altLang="en-US" dirty="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dirty="0" smtClean="0"/>
          </a:p>
          <a:p>
            <a:endParaRPr lang="en-US" altLang="en-US" dirty="0" smtClean="0"/>
          </a:p>
          <a:p>
            <a:r>
              <a:rPr lang="en-US" altLang="en-US" dirty="0" smtClean="0"/>
              <a:t>Synesthesia </a:t>
            </a:r>
            <a:r>
              <a:rPr lang="en-US" altLang="en-US" dirty="0" smtClean="0">
                <a:cs typeface="Times New Roman" pitchFamily="18" charset="0"/>
              </a:rPr>
              <a:t>–</a:t>
            </a:r>
            <a:r>
              <a:rPr lang="en-US" altLang="en-US" dirty="0" smtClean="0"/>
              <a:t> melding of one sensory modality with another</a:t>
            </a:r>
          </a:p>
          <a:p>
            <a:r>
              <a:rPr lang="en-US" altLang="en-US" dirty="0" smtClean="0"/>
              <a:t>Pseudo-hallucinations are those whereby the person is able to tell that the hallucinations are not real. A true hallucination is where the person is unable to recognise that their hallucinations are not real</a:t>
            </a:r>
          </a:p>
          <a:p>
            <a:r>
              <a:rPr lang="en-US" altLang="en-US" dirty="0" smtClean="0"/>
              <a:t>Cardiovascular and respiratory system effects include tachycardia, vasodilation, hypotension, </a:t>
            </a:r>
            <a:r>
              <a:rPr lang="en-AU" altLang="en-US" dirty="0" smtClean="0"/>
              <a:t>arrhythmias and </a:t>
            </a:r>
            <a:r>
              <a:rPr lang="en-US" altLang="en-US" dirty="0" smtClean="0"/>
              <a:t>bronchodilation</a:t>
            </a:r>
          </a:p>
          <a:p>
            <a:r>
              <a:rPr lang="en-US" altLang="en-US" dirty="0" smtClean="0"/>
              <a:t>A short lived psychotic state associated with a high dose. It usually resolves within a week of abstinence. It may be difficult to distinguish from the precipitation of psychosis in those with a predisposition to mental illness.</a:t>
            </a:r>
          </a:p>
          <a:p>
            <a:r>
              <a:rPr lang="en-US" altLang="en-US" dirty="0" smtClean="0"/>
              <a:t>	</a:t>
            </a:r>
          </a:p>
        </p:txBody>
      </p:sp>
      <p:sp>
        <p:nvSpPr>
          <p:cNvPr id="161797" name="Rectangle 4"/>
          <p:cNvSpPr>
            <a:spLocks noChangeArrowheads="1"/>
          </p:cNvSpPr>
          <p:nvPr/>
        </p:nvSpPr>
        <p:spPr bwMode="auto">
          <a:xfrm>
            <a:off x="904875" y="6953726"/>
            <a:ext cx="4987925" cy="768227"/>
          </a:xfrm>
          <a:prstGeom prst="rect">
            <a:avLst/>
          </a:prstGeom>
          <a:noFill/>
          <a:ln w="9525">
            <a:noFill/>
            <a:miter lim="800000"/>
            <a:headEnd/>
            <a:tailEnd/>
          </a:ln>
        </p:spPr>
        <p:txBody>
          <a:bodyPr lIns="92043" tIns="46021" rIns="92043" bIns="46021"/>
          <a:lstStyle/>
          <a:p>
            <a:pPr>
              <a:spcBef>
                <a:spcPct val="30000"/>
              </a:spcBef>
            </a:pPr>
            <a:r>
              <a:rPr lang="en-US" altLang="en-US" sz="1000" dirty="0"/>
              <a:t>Source: Todd, F., McLean, S., Krum, H., Martin, J., &amp; Copeland, J. 2002, ‘Cannabis’, in </a:t>
            </a:r>
            <a:r>
              <a:rPr lang="en-AU" altLang="en-US" sz="1000" dirty="0"/>
              <a:t>Hulse, G., White, J. &amp; Cape, G. </a:t>
            </a:r>
            <a:r>
              <a:rPr lang="en-US" altLang="en-US" sz="1000" dirty="0"/>
              <a:t>(eds.) </a:t>
            </a:r>
            <a:r>
              <a:rPr lang="en-AU" altLang="en-US" sz="1000" dirty="0"/>
              <a:t>2002</a:t>
            </a:r>
            <a:r>
              <a:rPr lang="en-US" altLang="en-US" sz="1000" dirty="0"/>
              <a:t>,</a:t>
            </a:r>
            <a:r>
              <a:rPr lang="en-AU" altLang="en-US" sz="1000" dirty="0"/>
              <a:t> </a:t>
            </a:r>
            <a:r>
              <a:rPr lang="en-AU" altLang="en-US" sz="1000" i="1" dirty="0"/>
              <a:t>Management of Alcohol and Drug Problems</a:t>
            </a:r>
            <a:r>
              <a:rPr lang="en-US" altLang="en-US" sz="1000" i="1" dirty="0"/>
              <a:t>,</a:t>
            </a:r>
            <a:r>
              <a:rPr lang="en-AU" altLang="en-US" sz="1000" dirty="0"/>
              <a:t> </a:t>
            </a:r>
            <a:r>
              <a:rPr lang="en-US" altLang="en-US" sz="1000" dirty="0"/>
              <a:t>ch. 9, </a:t>
            </a:r>
            <a:r>
              <a:rPr lang="en-AU" altLang="en-US" sz="1000" dirty="0"/>
              <a:t>Oxford University Press</a:t>
            </a:r>
            <a:r>
              <a:rPr lang="en-US" altLang="en-US" sz="1000" dirty="0"/>
              <a:t>, </a:t>
            </a:r>
            <a:r>
              <a:rPr lang="en-AU" altLang="en-US" sz="1000" dirty="0"/>
              <a:t>South Melbourne</a:t>
            </a:r>
            <a:r>
              <a:rPr lang="en-US" altLang="en-US" sz="1000" dirty="0"/>
              <a:t>, pp. 141</a:t>
            </a:r>
            <a:r>
              <a:rPr lang="en-US" altLang="en-US" sz="1000" dirty="0">
                <a:cs typeface="Times New Roman" pitchFamily="18" charset="0"/>
              </a:rPr>
              <a:t>–</a:t>
            </a:r>
            <a:r>
              <a:rPr lang="en-US" altLang="en-US" sz="1000" dirty="0"/>
              <a:t>157.</a:t>
            </a:r>
          </a:p>
          <a:p>
            <a:pPr>
              <a:spcBef>
                <a:spcPct val="30000"/>
              </a:spcBef>
            </a:pPr>
            <a:r>
              <a:rPr lang="en-US" altLang="en-US" sz="1000" dirty="0"/>
              <a:t>Victoria Police 2002, </a:t>
            </a:r>
            <a:r>
              <a:rPr lang="en-US" altLang="en-US" sz="1000" i="1" dirty="0"/>
              <a:t>Custodial Drug Guide: Medical Management of People in Custody with Alcohol and Drug Problems</a:t>
            </a:r>
            <a:r>
              <a:rPr lang="en-US" altLang="en-US" sz="1000" dirty="0"/>
              <a:t>, Custodial Medicine Unit, Victoria Police, Mornington, Victoria.</a:t>
            </a:r>
            <a:endParaRPr lang="en-AU" altLang="en-US" sz="1000" dirty="0"/>
          </a:p>
          <a:p>
            <a:pPr>
              <a:spcBef>
                <a:spcPct val="30000"/>
              </a:spcBef>
              <a:buFontTx/>
              <a:buChar char="•"/>
            </a:pPr>
            <a:endParaRPr lang="en-US" altLang="en-US" sz="1200" dirty="0"/>
          </a:p>
          <a:p>
            <a:pPr lvl="1">
              <a:spcBef>
                <a:spcPct val="30000"/>
              </a:spcBef>
            </a:pPr>
            <a:endParaRPr lang="en-US"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p:txBody>
          <a:bodyPr/>
          <a:lstStyle/>
          <a:p>
            <a:pPr>
              <a:defRPr/>
            </a:pPr>
            <a:r>
              <a:rPr lang="en-AU" altLang="en-US" dirty="0"/>
              <a:t>Resource Kit for GP Trainers on Illicit Drug Issues</a:t>
            </a:r>
            <a:r>
              <a:rPr lang="en-US" altLang="en-US" dirty="0"/>
              <a:t>: Slide Notes</a:t>
            </a:r>
            <a:endParaRPr lang="en-AU" altLang="en-US" dirty="0"/>
          </a:p>
        </p:txBody>
      </p:sp>
      <p:sp>
        <p:nvSpPr>
          <p:cNvPr id="5" name="Rectangle 10"/>
          <p:cNvSpPr>
            <a:spLocks noGrp="1" noChangeArrowheads="1"/>
          </p:cNvSpPr>
          <p:nvPr>
            <p:ph type="ftr" sz="quarter" idx="4"/>
          </p:nvPr>
        </p:nvSpPr>
        <p:spPr/>
        <p:txBody>
          <a:bodyPr/>
          <a:lstStyle/>
          <a:p>
            <a:pPr>
              <a:defRPr/>
            </a:pPr>
            <a:r>
              <a:rPr lang="en-AU" altLang="en-US" dirty="0"/>
              <a:t>Part B</a:t>
            </a:r>
            <a:r>
              <a:rPr lang="en-US" altLang="en-US" dirty="0"/>
              <a:t>4</a:t>
            </a:r>
            <a:r>
              <a:rPr lang="en-AU" altLang="en-US" dirty="0"/>
              <a:t>: </a:t>
            </a:r>
            <a:r>
              <a:rPr lang="en-US" altLang="en-US" dirty="0"/>
              <a:t>Drugs</a:t>
            </a:r>
          </a:p>
          <a:p>
            <a:pPr>
              <a:defRPr/>
            </a:pPr>
            <a:r>
              <a:rPr lang="en-US" altLang="en-US" dirty="0"/>
              <a:t>Page </a:t>
            </a:r>
            <a:fld id="{0988993B-3843-4E9B-9C89-C8A81B401941}" type="slidenum">
              <a:rPr lang="en-US" altLang="en-US"/>
              <a:pPr>
                <a:defRPr/>
              </a:pPr>
              <a:t>25</a:t>
            </a:fld>
            <a:endParaRPr lang="en-AU" altLang="en-US" dirty="0"/>
          </a:p>
        </p:txBody>
      </p:sp>
      <p:sp>
        <p:nvSpPr>
          <p:cNvPr id="70659" name="Rectangle 2"/>
          <p:cNvSpPr>
            <a:spLocks noGrp="1" noRot="1" noChangeAspect="1" noChangeArrowheads="1" noTextEdit="1"/>
          </p:cNvSpPr>
          <p:nvPr>
            <p:ph type="sldImg"/>
          </p:nvPr>
        </p:nvSpPr>
        <p:spPr bwMode="auto">
          <a:xfrm>
            <a:off x="920750" y="749300"/>
            <a:ext cx="4959350" cy="3719513"/>
          </a:xfrm>
          <a:noFill/>
          <a:ln>
            <a:solidFill>
              <a:srgbClr val="000000"/>
            </a:solidFill>
            <a:miter lim="800000"/>
            <a:headEnd/>
            <a:tailEnd/>
          </a:ln>
        </p:spPr>
      </p:sp>
      <p:sp>
        <p:nvSpPr>
          <p:cNvPr id="70660" name="Rectangle 3"/>
          <p:cNvSpPr>
            <a:spLocks noGrp="1" noChangeArrowheads="1"/>
          </p:cNvSpPr>
          <p:nvPr>
            <p:ph type="body" idx="1"/>
          </p:nvPr>
        </p:nvSpPr>
        <p:spPr bwMode="auto">
          <a:xfrm>
            <a:off x="868363" y="4718883"/>
            <a:ext cx="5059362" cy="4474447"/>
          </a:xfrm>
          <a:noFill/>
        </p:spPr>
        <p:txBody>
          <a:bodyPr wrap="square" numCol="1" anchor="t" anchorCtr="0" compatLnSpc="1">
            <a:prstTxWarp prst="textNoShape">
              <a:avLst/>
            </a:prstTxWarp>
          </a:bodyPr>
          <a:lstStyle/>
          <a:p>
            <a:pPr marL="190500" indent="-190500"/>
            <a:endParaRPr lang="en-US" altLang="en-US" dirty="0" smtClean="0"/>
          </a:p>
          <a:p>
            <a:pPr marL="190500" indent="-190500"/>
            <a:endParaRPr lang="en-US" altLang="en-US" dirty="0" smtClean="0"/>
          </a:p>
          <a:p>
            <a:pPr marL="190500" indent="-190500"/>
            <a:r>
              <a:rPr lang="en-US" altLang="en-US" dirty="0" smtClean="0"/>
              <a:t>This list describes some of the possible physiological or psychological effects that may occur as a result of using cannabis. However, the relative severity of these effects or their consequences may vary enormously according to personal makeup, previous use, experiences and expectations and a range of environmental or other factors. </a:t>
            </a:r>
          </a:p>
          <a:p>
            <a:pPr marL="190500" indent="-190500"/>
            <a:r>
              <a:rPr lang="en-US" altLang="en-US" dirty="0" smtClean="0"/>
              <a:t>For clinicians, gaining an understanding of the impact, benefits and harms for the person using psychoactive drugs, rather than focusing on the drug itself, is a key step in gaining credibility and developing a relationship with patients who use psychoactive drugs. </a:t>
            </a:r>
          </a:p>
          <a:p>
            <a:pPr marL="190500" indent="-190500"/>
            <a:r>
              <a:rPr lang="en-US" altLang="en-US" dirty="0" smtClean="0"/>
              <a:t>Remember that adverse effects (considered of clinical importance from the perspective of a GP), may have little relevance for the person using the drug.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hdr" sz="quarter"/>
          </p:nvPr>
        </p:nvSpPr>
        <p:spPr/>
        <p:txBody>
          <a:bodyPr/>
          <a:lstStyle/>
          <a:p>
            <a:pPr>
              <a:defRPr/>
            </a:pPr>
            <a:r>
              <a:rPr lang="en-AU" altLang="en-US" dirty="0"/>
              <a:t>Resource Kit for GP Trainers on Illicit Drug Issues</a:t>
            </a:r>
            <a:r>
              <a:rPr lang="en-US" altLang="en-US" dirty="0"/>
              <a:t>: Slide Notes</a:t>
            </a:r>
            <a:endParaRPr lang="en-AU" altLang="en-US" dirty="0"/>
          </a:p>
        </p:txBody>
      </p:sp>
      <p:sp>
        <p:nvSpPr>
          <p:cNvPr id="6" name="Rectangle 10"/>
          <p:cNvSpPr>
            <a:spLocks noGrp="1" noChangeArrowheads="1"/>
          </p:cNvSpPr>
          <p:nvPr>
            <p:ph type="ftr" sz="quarter" idx="4"/>
          </p:nvPr>
        </p:nvSpPr>
        <p:spPr/>
        <p:txBody>
          <a:bodyPr/>
          <a:lstStyle/>
          <a:p>
            <a:pPr>
              <a:defRPr/>
            </a:pPr>
            <a:r>
              <a:rPr lang="en-AU" altLang="en-US" dirty="0"/>
              <a:t>Part B</a:t>
            </a:r>
            <a:r>
              <a:rPr lang="en-US" altLang="en-US" dirty="0"/>
              <a:t>4</a:t>
            </a:r>
            <a:r>
              <a:rPr lang="en-AU" altLang="en-US" dirty="0"/>
              <a:t>: </a:t>
            </a:r>
            <a:r>
              <a:rPr lang="en-US" altLang="en-US" dirty="0"/>
              <a:t>Drugs</a:t>
            </a:r>
          </a:p>
          <a:p>
            <a:pPr>
              <a:defRPr/>
            </a:pPr>
            <a:r>
              <a:rPr lang="en-US" altLang="en-US" dirty="0"/>
              <a:t>Page </a:t>
            </a:r>
            <a:fld id="{861B8C6F-2705-4D77-AB82-1F056691A414}" type="slidenum">
              <a:rPr lang="en-US" altLang="en-US"/>
              <a:pPr>
                <a:defRPr/>
              </a:pPr>
              <a:t>26</a:t>
            </a:fld>
            <a:endParaRPr lang="en-AU" altLang="en-US" dirty="0"/>
          </a:p>
        </p:txBody>
      </p:sp>
      <p:sp>
        <p:nvSpPr>
          <p:cNvPr id="72707" name="Rectangle 2"/>
          <p:cNvSpPr>
            <a:spLocks noGrp="1" noRot="1" noChangeAspect="1" noChangeArrowheads="1" noTextEdit="1"/>
          </p:cNvSpPr>
          <p:nvPr>
            <p:ph type="sldImg"/>
          </p:nvPr>
        </p:nvSpPr>
        <p:spPr bwMode="auto">
          <a:xfrm>
            <a:off x="920750" y="749300"/>
            <a:ext cx="4959350" cy="3719513"/>
          </a:xfrm>
          <a:noFill/>
          <a:ln>
            <a:solidFill>
              <a:srgbClr val="000000"/>
            </a:solidFill>
            <a:miter lim="800000"/>
            <a:headEnd/>
            <a:tailEnd/>
          </a:ln>
        </p:spPr>
      </p:sp>
      <p:sp>
        <p:nvSpPr>
          <p:cNvPr id="72708" name="Rectangle 3"/>
          <p:cNvSpPr>
            <a:spLocks noGrp="1" noChangeArrowheads="1"/>
          </p:cNvSpPr>
          <p:nvPr>
            <p:ph type="body" idx="1"/>
          </p:nvPr>
        </p:nvSpPr>
        <p:spPr bwMode="auto">
          <a:xfrm>
            <a:off x="868363" y="4718883"/>
            <a:ext cx="5059362" cy="4474447"/>
          </a:xfrm>
          <a:noFill/>
        </p:spPr>
        <p:txBody>
          <a:bodyPr wrap="square" numCol="1" anchor="t" anchorCtr="0" compatLnSpc="1">
            <a:prstTxWarp prst="textNoShape">
              <a:avLst/>
            </a:prstTxWarp>
          </a:bodyPr>
          <a:lstStyle/>
          <a:p>
            <a:pPr marL="190500" indent="-190500"/>
            <a:endParaRPr lang="en-AU" altLang="en-US" dirty="0" smtClean="0"/>
          </a:p>
          <a:p>
            <a:pPr marL="190500" indent="-190500"/>
            <a:endParaRPr lang="en-US" altLang="en-US" dirty="0" smtClean="0"/>
          </a:p>
          <a:p>
            <a:pPr marL="190500" indent="-190500"/>
            <a:r>
              <a:rPr lang="en-AU" altLang="en-US" dirty="0" smtClean="0"/>
              <a:t>Swift, Hall and Teesson (2001) report that around 300</a:t>
            </a:r>
            <a:r>
              <a:rPr lang="en-US" altLang="en-US" dirty="0" smtClean="0"/>
              <a:t>,</a:t>
            </a:r>
            <a:r>
              <a:rPr lang="en-AU" altLang="en-US" dirty="0" smtClean="0"/>
              <a:t>000 Australians have a ‘cannabis use disorder’</a:t>
            </a:r>
          </a:p>
          <a:p>
            <a:pPr marL="190500" indent="-190500"/>
            <a:r>
              <a:rPr lang="en-US" altLang="en-US" dirty="0" smtClean="0"/>
              <a:t>Cannabis may precipitate or exacerbate certain mental health problems (e.g. schizophrenia) in those with a predisposed vulnerability, but this link has not been proven conclusively. In many individuals, mental health problems that arise during periods of psychoactive drug use may resolve and not recur when the person has been abstinent from the drug. Ensure an accurate assessment to assist clinical management. Patients who have experienced adverse psychological or physical effects linked with their use of psychoactive drugs should be actively discouraged from reinstating use</a:t>
            </a:r>
          </a:p>
          <a:p>
            <a:pPr marL="190500" indent="-190500"/>
            <a:r>
              <a:rPr lang="en-US" altLang="en-US" dirty="0" smtClean="0"/>
              <a:t>Heavy users can exhibit lethargy, emotional apathy, mental slowing, memory impairment and poor planning ability </a:t>
            </a:r>
            <a:r>
              <a:rPr lang="en-US" altLang="en-US" dirty="0" smtClean="0">
                <a:cs typeface="Times New Roman" pitchFamily="18" charset="0"/>
              </a:rPr>
              <a:t>–</a:t>
            </a:r>
            <a:r>
              <a:rPr lang="en-US" altLang="en-US" dirty="0" smtClean="0"/>
              <a:t> sometimes referred to as the ‘amotivational syndrome’.  However this ‘condition’ has not been clinically proven and some argue that the effects experienced are merely the consequences of constant intoxication.</a:t>
            </a:r>
            <a:endParaRPr lang="en-US" altLang="en-US" sz="1100" dirty="0" smtClean="0"/>
          </a:p>
          <a:p>
            <a:pPr marL="190500" indent="-190500"/>
            <a:endParaRPr lang="en-AU" altLang="en-US" dirty="0" smtClean="0"/>
          </a:p>
          <a:p>
            <a:pPr marL="190500" indent="-190500"/>
            <a:r>
              <a:rPr lang="en-AU" altLang="en-US" dirty="0" smtClean="0"/>
              <a:t>	</a:t>
            </a:r>
          </a:p>
        </p:txBody>
      </p:sp>
      <p:sp>
        <p:nvSpPr>
          <p:cNvPr id="72709" name="Rectangle 4"/>
          <p:cNvSpPr>
            <a:spLocks noChangeArrowheads="1"/>
          </p:cNvSpPr>
          <p:nvPr/>
        </p:nvSpPr>
        <p:spPr bwMode="auto">
          <a:xfrm>
            <a:off x="868363" y="8075909"/>
            <a:ext cx="5059362" cy="768227"/>
          </a:xfrm>
          <a:prstGeom prst="rect">
            <a:avLst/>
          </a:prstGeom>
          <a:noFill/>
          <a:ln w="9525">
            <a:noFill/>
            <a:miter lim="800000"/>
            <a:headEnd/>
            <a:tailEnd/>
          </a:ln>
        </p:spPr>
        <p:txBody>
          <a:bodyPr lIns="92043" tIns="46021" rIns="92043" bIns="46021"/>
          <a:lstStyle/>
          <a:p>
            <a:pPr>
              <a:spcBef>
                <a:spcPct val="30000"/>
              </a:spcBef>
            </a:pPr>
            <a:r>
              <a:rPr lang="en-AU" altLang="en-US" sz="1000" dirty="0">
                <a:latin typeface="Times New Roman" pitchFamily="18" charset="0"/>
              </a:rPr>
              <a:t>Source: Swift, W., Hall, W. &amp; Teesson, M. 2001</a:t>
            </a:r>
            <a:r>
              <a:rPr lang="en-US" altLang="en-US" sz="1000" dirty="0">
                <a:latin typeface="Times New Roman" pitchFamily="18" charset="0"/>
              </a:rPr>
              <a:t>,</a:t>
            </a:r>
            <a:r>
              <a:rPr lang="en-AU" altLang="en-US" sz="1000" dirty="0">
                <a:latin typeface="Times New Roman" pitchFamily="18" charset="0"/>
              </a:rPr>
              <a:t> </a:t>
            </a:r>
            <a:r>
              <a:rPr lang="en-US" altLang="en-US" sz="1000" dirty="0">
                <a:latin typeface="Times New Roman" pitchFamily="18" charset="0"/>
              </a:rPr>
              <a:t>‘</a:t>
            </a:r>
            <a:r>
              <a:rPr lang="en-AU" altLang="en-US" sz="1000" dirty="0">
                <a:latin typeface="Times New Roman" pitchFamily="18" charset="0"/>
              </a:rPr>
              <a:t>Cannabis Use and Dependence Among Australian Adults: Results from the National Survey of Mental Health and Wellbeing</a:t>
            </a:r>
            <a:r>
              <a:rPr lang="en-US" altLang="en-US" sz="1000" dirty="0">
                <a:latin typeface="Times New Roman" pitchFamily="18" charset="0"/>
              </a:rPr>
              <a:t>’,</a:t>
            </a:r>
            <a:r>
              <a:rPr lang="en-AU" altLang="en-US" sz="1000" dirty="0">
                <a:latin typeface="Times New Roman" pitchFamily="18" charset="0"/>
              </a:rPr>
              <a:t> </a:t>
            </a:r>
            <a:r>
              <a:rPr lang="en-AU" altLang="en-US" sz="1000" i="1" dirty="0">
                <a:latin typeface="Times New Roman" pitchFamily="18" charset="0"/>
              </a:rPr>
              <a:t>Addiction</a:t>
            </a:r>
            <a:r>
              <a:rPr lang="en-US" altLang="en-US" sz="1000" dirty="0">
                <a:latin typeface="Times New Roman" pitchFamily="18" charset="0"/>
              </a:rPr>
              <a:t>, vol. </a:t>
            </a:r>
            <a:r>
              <a:rPr lang="en-AU" altLang="en-US" sz="1000" i="1" dirty="0">
                <a:latin typeface="Times New Roman" pitchFamily="18" charset="0"/>
              </a:rPr>
              <a:t> </a:t>
            </a:r>
            <a:r>
              <a:rPr lang="en-AU" altLang="en-US" sz="1000" dirty="0">
                <a:latin typeface="Times New Roman" pitchFamily="18" charset="0"/>
              </a:rPr>
              <a:t>96, </a:t>
            </a:r>
            <a:r>
              <a:rPr lang="en-US" altLang="en-US" sz="1000" dirty="0">
                <a:latin typeface="Times New Roman" pitchFamily="18" charset="0"/>
              </a:rPr>
              <a:t>pp. </a:t>
            </a:r>
            <a:r>
              <a:rPr lang="en-AU" altLang="en-US" sz="1000" dirty="0">
                <a:latin typeface="Times New Roman" pitchFamily="18" charset="0"/>
              </a:rPr>
              <a:t>737</a:t>
            </a:r>
            <a:r>
              <a:rPr lang="en-AU" altLang="en-US" sz="1000" dirty="0">
                <a:latin typeface="Times New Roman" pitchFamily="18" charset="0"/>
                <a:cs typeface="Times New Roman" pitchFamily="18" charset="0"/>
              </a:rPr>
              <a:t>–</a:t>
            </a:r>
            <a:r>
              <a:rPr lang="en-AU" altLang="en-US" sz="1000" dirty="0">
                <a:latin typeface="Times New Roman" pitchFamily="18" charset="0"/>
              </a:rPr>
              <a:t>748</a:t>
            </a:r>
            <a:r>
              <a:rPr lang="en-AU" altLang="en-US" sz="1000" dirty="0">
                <a:latin typeface="Verdana" pitchFamily="34" charset="0"/>
              </a:rPr>
              <a:t>.</a:t>
            </a:r>
            <a:br>
              <a:rPr lang="en-AU" altLang="en-US" sz="1000" dirty="0">
                <a:latin typeface="Verdana" pitchFamily="34" charset="0"/>
              </a:rPr>
            </a:br>
            <a:endParaRPr lang="en-AU" altLang="en-US" sz="1200" dirty="0">
              <a:latin typeface="Verdana" pitchFamily="34" charset="0"/>
            </a:endParaRPr>
          </a:p>
          <a:p>
            <a:pPr>
              <a:spcBef>
                <a:spcPct val="30000"/>
              </a:spcBef>
            </a:pPr>
            <a:endParaRPr lang="en-AU" altLang="en-US" sz="1200" dirty="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p:txBody>
          <a:bodyPr/>
          <a:lstStyle/>
          <a:p>
            <a:pPr>
              <a:defRPr/>
            </a:pPr>
            <a:r>
              <a:rPr lang="en-AU" altLang="en-US" dirty="0"/>
              <a:t>Resource Kit for GP Trainers on Illicit Drug Issues</a:t>
            </a:r>
            <a:r>
              <a:rPr lang="en-US" altLang="en-US" dirty="0"/>
              <a:t>: Slide Notes</a:t>
            </a:r>
            <a:endParaRPr lang="en-AU" altLang="en-US" dirty="0"/>
          </a:p>
        </p:txBody>
      </p:sp>
      <p:sp>
        <p:nvSpPr>
          <p:cNvPr id="5" name="Rectangle 10"/>
          <p:cNvSpPr>
            <a:spLocks noGrp="1" noChangeArrowheads="1"/>
          </p:cNvSpPr>
          <p:nvPr>
            <p:ph type="ftr" sz="quarter" idx="4"/>
          </p:nvPr>
        </p:nvSpPr>
        <p:spPr/>
        <p:txBody>
          <a:bodyPr/>
          <a:lstStyle/>
          <a:p>
            <a:pPr>
              <a:defRPr/>
            </a:pPr>
            <a:r>
              <a:rPr lang="en-AU" altLang="en-US" dirty="0"/>
              <a:t>Part B</a:t>
            </a:r>
            <a:r>
              <a:rPr lang="en-US" altLang="en-US" dirty="0"/>
              <a:t>4</a:t>
            </a:r>
            <a:r>
              <a:rPr lang="en-AU" altLang="en-US" dirty="0"/>
              <a:t>: </a:t>
            </a:r>
            <a:r>
              <a:rPr lang="en-US" altLang="en-US" dirty="0"/>
              <a:t>Drugs</a:t>
            </a:r>
          </a:p>
          <a:p>
            <a:pPr>
              <a:defRPr/>
            </a:pPr>
            <a:r>
              <a:rPr lang="en-US" altLang="en-US" dirty="0"/>
              <a:t>Page </a:t>
            </a:r>
            <a:fld id="{8702CD54-5E7B-45BA-B6B6-C6E6FB44D07C}" type="slidenum">
              <a:rPr lang="en-US" altLang="en-US"/>
              <a:pPr>
                <a:defRPr/>
              </a:pPr>
              <a:t>27</a:t>
            </a:fld>
            <a:endParaRPr lang="en-AU" altLang="en-US" dirty="0"/>
          </a:p>
        </p:txBody>
      </p:sp>
      <p:sp>
        <p:nvSpPr>
          <p:cNvPr id="74755" name="Rectangle 2050"/>
          <p:cNvSpPr>
            <a:spLocks noGrp="1" noRot="1" noChangeAspect="1" noChangeArrowheads="1" noTextEdit="1"/>
          </p:cNvSpPr>
          <p:nvPr>
            <p:ph type="sldImg"/>
          </p:nvPr>
        </p:nvSpPr>
        <p:spPr bwMode="auto">
          <a:xfrm>
            <a:off x="1060450" y="749300"/>
            <a:ext cx="4860925" cy="3646488"/>
          </a:xfrm>
          <a:noFill/>
          <a:ln>
            <a:solidFill>
              <a:srgbClr val="000000"/>
            </a:solidFill>
            <a:miter lim="800000"/>
            <a:headEnd/>
            <a:tailEnd/>
          </a:ln>
        </p:spPr>
      </p:sp>
      <p:sp>
        <p:nvSpPr>
          <p:cNvPr id="74756" name="Rectangle 2051"/>
          <p:cNvSpPr>
            <a:spLocks noGrp="1" noChangeArrowheads="1"/>
          </p:cNvSpPr>
          <p:nvPr>
            <p:ph type="body" idx="1"/>
          </p:nvPr>
        </p:nvSpPr>
        <p:spPr bwMode="auto">
          <a:xfrm>
            <a:off x="609600" y="4545873"/>
            <a:ext cx="5715000" cy="4795071"/>
          </a:xfrm>
          <a:noFill/>
        </p:spPr>
        <p:txBody>
          <a:bodyPr wrap="square" numCol="1" anchor="t" anchorCtr="0" compatLnSpc="1">
            <a:prstTxWarp prst="textNoShape">
              <a:avLst/>
            </a:prstTxWarp>
          </a:bodyPr>
          <a:lstStyle/>
          <a:p>
            <a:endParaRPr lang="en-US" altLang="en-US" b="1" dirty="0" smtClean="0"/>
          </a:p>
          <a:p>
            <a:endParaRPr lang="en-US" altLang="en-US" b="1" dirty="0" smtClean="0"/>
          </a:p>
          <a:p>
            <a:r>
              <a:rPr lang="en-US" altLang="en-US" b="1" dirty="0" smtClean="0"/>
              <a:t>CNS </a:t>
            </a:r>
            <a:r>
              <a:rPr lang="en-US" altLang="en-US" dirty="0" smtClean="0"/>
              <a:t>problems associated with intoxication - </a:t>
            </a:r>
            <a:r>
              <a:rPr lang="en-US" dirty="0" smtClean="0"/>
              <a:t>Heavy or daily use can affect the parts of the brain that control memory, attention, and learning.</a:t>
            </a:r>
            <a:r>
              <a:rPr lang="en-US" altLang="en-US" dirty="0" smtClean="0"/>
              <a:t> </a:t>
            </a:r>
          </a:p>
          <a:p>
            <a:r>
              <a:rPr lang="en-US" altLang="en-US" b="1" dirty="0" smtClean="0"/>
              <a:t>Respiratory system</a:t>
            </a:r>
            <a:endParaRPr lang="en-US" altLang="en-US" dirty="0" smtClean="0"/>
          </a:p>
          <a:p>
            <a:r>
              <a:rPr lang="en-US" altLang="en-US" dirty="0" smtClean="0"/>
              <a:t>bronchitis, asthma, sore throat, chronic irritation </a:t>
            </a:r>
            <a:r>
              <a:rPr lang="en-AU" altLang="en-US" dirty="0" smtClean="0"/>
              <a:t>(e.g. COAD, exacerbates asthma)</a:t>
            </a:r>
            <a:endParaRPr lang="en-US" altLang="en-US" dirty="0" smtClean="0"/>
          </a:p>
          <a:p>
            <a:r>
              <a:rPr lang="en-US" altLang="en-US" dirty="0" smtClean="0"/>
              <a:t>cannabis contains more tar than cigarettes. Cannabis smoke may be more highly carcinogenic than tobacco smoke. Many cannabis users are also dependent tobacco users</a:t>
            </a:r>
          </a:p>
          <a:p>
            <a:r>
              <a:rPr lang="en-US" altLang="en-US" dirty="0" smtClean="0"/>
              <a:t>harms are mostly associated with the route of administration (smoking); e.g. chronic bronchitis.  Smoking can result in mutagenic and carcinogenic histopathological changes of the parenchyma and epithelial cells.</a:t>
            </a:r>
          </a:p>
          <a:p>
            <a:r>
              <a:rPr lang="en-US" altLang="en-US" b="1" dirty="0" smtClean="0"/>
              <a:t>Cardiovascular system</a:t>
            </a:r>
            <a:endParaRPr lang="en-US" altLang="en-US" dirty="0" smtClean="0"/>
          </a:p>
          <a:p>
            <a:r>
              <a:rPr lang="en-US" altLang="en-US" dirty="0" smtClean="0"/>
              <a:t>increases heart rate but decreases strength of contraction</a:t>
            </a:r>
          </a:p>
          <a:p>
            <a:r>
              <a:rPr lang="en-US" altLang="en-US" dirty="0" smtClean="0"/>
              <a:t>people with cardiovascular disease may experience a decreased exercise tolerance.</a:t>
            </a:r>
          </a:p>
          <a:p>
            <a:r>
              <a:rPr lang="en-US" altLang="en-US" b="1" dirty="0" smtClean="0"/>
              <a:t>Immune system</a:t>
            </a:r>
            <a:endParaRPr lang="en-US" altLang="en-US" dirty="0" smtClean="0"/>
          </a:p>
          <a:p>
            <a:r>
              <a:rPr lang="en-US" altLang="en-US" dirty="0" smtClean="0"/>
              <a:t>animal studies suggest that chronic cannabis use results in immunosuppression, although findings are inconclusive for humans. </a:t>
            </a:r>
          </a:p>
          <a:p>
            <a:r>
              <a:rPr lang="en-US" altLang="en-US" b="1" dirty="0" smtClean="0"/>
              <a:t>Cognitive impairment</a:t>
            </a:r>
          </a:p>
          <a:p>
            <a:pPr>
              <a:spcBef>
                <a:spcPct val="5000"/>
              </a:spcBef>
            </a:pPr>
            <a:r>
              <a:rPr lang="en-AU" altLang="en-US" dirty="0" smtClean="0"/>
              <a:t>depression, anxiety, rapid mood changes reported </a:t>
            </a:r>
          </a:p>
          <a:p>
            <a:pPr>
              <a:spcBef>
                <a:spcPct val="5000"/>
              </a:spcBef>
            </a:pPr>
            <a:r>
              <a:rPr lang="en-AU" altLang="en-US" dirty="0" smtClean="0"/>
              <a:t>precipitation of schizophrenia</a:t>
            </a:r>
            <a:endParaRPr lang="en-US" altLang="en-US" dirty="0" smtClean="0"/>
          </a:p>
          <a:p>
            <a:pPr>
              <a:spcBef>
                <a:spcPct val="5000"/>
              </a:spcBef>
            </a:pPr>
            <a:r>
              <a:rPr lang="en-US" altLang="en-US" dirty="0" smtClean="0"/>
              <a:t>effects may be subtle, but include effects on memory, attention, organisation and integration of complex information. Although the current evidence suggests that these effects are not grossly debilitating, their reversibility is unknown.</a:t>
            </a:r>
          </a:p>
          <a:p>
            <a:pPr algn="r"/>
            <a:r>
              <a:rPr lang="en-US" altLang="en-US" i="1" dirty="0" smtClean="0"/>
              <a:t>	Continued on page 18…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a:p>
            <a:r>
              <a:rPr lang="en-US" b="1" dirty="0" smtClean="0"/>
              <a:t>Thorley's model for identifying drug-related harm</a:t>
            </a:r>
          </a:p>
          <a:p>
            <a:r>
              <a:rPr lang="en-US" dirty="0" smtClean="0"/>
              <a:t>Thorley's model of problematic drug use also assists our understanding of drug-related harm. Thorley's model identifies the possible problems associated with dependence, regular use and intoxication and the overlap between these factors.  </a:t>
            </a:r>
          </a:p>
          <a:p>
            <a:r>
              <a:rPr lang="en-US" dirty="0" smtClean="0"/>
              <a:t>The three patterns are:</a:t>
            </a:r>
          </a:p>
          <a:p>
            <a:r>
              <a:rPr lang="en-US" b="1" dirty="0" smtClean="0"/>
              <a:t>The immediate effects of use (intoxication):</a:t>
            </a:r>
            <a:r>
              <a:rPr lang="en-US" dirty="0" smtClean="0"/>
              <a:t> Often social and legal in nature including domestic and other violence, drink driving, road traffic accidents, suicides and drowning.</a:t>
            </a:r>
          </a:p>
          <a:p>
            <a:r>
              <a:rPr lang="en-US" b="1" dirty="0" smtClean="0"/>
              <a:t>Regular use:</a:t>
            </a:r>
            <a:r>
              <a:rPr lang="en-US" dirty="0" smtClean="0"/>
              <a:t> Continued use over a longer period of time can have negative health consequences; create social and relationship problems; and financial problems due to continued expenditure on drugs. These problems can occur even when AOD consumption is relatively moderate. </a:t>
            </a:r>
          </a:p>
          <a:p>
            <a:r>
              <a:rPr lang="en-US" b="1" dirty="0" smtClean="0"/>
              <a:t>Dependence:</a:t>
            </a:r>
            <a:r>
              <a:rPr lang="en-US" dirty="0" smtClean="0"/>
              <a:t> There is a continuum of dependence (see </a:t>
            </a:r>
            <a:r>
              <a:rPr lang="en-US" dirty="0" smtClean="0">
                <a:hlinkClick r:id="rId3"/>
              </a:rPr>
              <a:t>DSM IV &amp; ICD 10 classifications</a:t>
            </a:r>
            <a:r>
              <a:rPr lang="en-US" dirty="0" smtClean="0"/>
              <a:t>) from mild to severe and dependence has biological, physiological and psychosocial dimensions. For young people there might also be developmental implications. Dependence is potentially harmful in all aspects of a person’s life.</a:t>
            </a:r>
          </a:p>
          <a:p>
            <a:r>
              <a:rPr lang="en-US" dirty="0" smtClean="0"/>
              <a:t>It is important to remember that the majority of young people will not experience problems related to dependent use. Most of their difficulties will arise from intoxication (using at hazardous levels) or regular use. Thorley’s classification of the three aspects of drug use that cause problems – intoxication, regular use and dependent use – is useful for thinking about the kinds of interventions that are necessary to reduce the types of harms associated with each type of use. </a:t>
            </a:r>
          </a:p>
          <a:p>
            <a:endParaRPr lang="en-AU" dirty="0" smtClean="0"/>
          </a:p>
          <a:p>
            <a:endParaRPr lang="en-AU" dirty="0" smtClean="0"/>
          </a:p>
          <a:p>
            <a:r>
              <a:rPr lang="en-AU" dirty="0" smtClean="0"/>
              <a:t>http://www.youthaodtoolbox.org/thorleys-model-identifying-drug-related-harm</a:t>
            </a:r>
          </a:p>
          <a:p>
            <a:endParaRPr lang="en-AU" dirty="0" smtClean="0"/>
          </a:p>
        </p:txBody>
      </p:sp>
      <p:sp>
        <p:nvSpPr>
          <p:cNvPr id="4" name="Slide Number Placeholder 3"/>
          <p:cNvSpPr>
            <a:spLocks noGrp="1"/>
          </p:cNvSpPr>
          <p:nvPr>
            <p:ph type="sldNum" sz="quarter" idx="5"/>
          </p:nvPr>
        </p:nvSpPr>
        <p:spPr/>
        <p:txBody>
          <a:bodyPr/>
          <a:lstStyle/>
          <a:p>
            <a:pPr>
              <a:defRPr/>
            </a:pPr>
            <a:fld id="{8E73AD61-EE81-48E0-A24A-3A40B8972AE1}" type="slidenum">
              <a:rPr lang="en-AU" smtClean="0"/>
              <a:pPr>
                <a:defRPr/>
              </a:pPr>
              <a:t>34</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p:spPr>
      </p:sp>
      <p:sp>
        <p:nvSpPr>
          <p:cNvPr id="192515"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TextEdit="1"/>
          </p:cNvSpPr>
          <p:nvPr>
            <p:ph type="sldImg"/>
          </p:nvPr>
        </p:nvSpPr>
        <p:spPr bwMode="auto">
          <a:noFill/>
          <a:ln>
            <a:solidFill>
              <a:srgbClr val="000000"/>
            </a:solidFill>
            <a:miter lim="800000"/>
            <a:headEnd/>
            <a:tailEnd/>
          </a:ln>
        </p:spPr>
      </p:sp>
      <p:sp>
        <p:nvSpPr>
          <p:cNvPr id="193539"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p:spPr>
      </p:sp>
      <p:sp>
        <p:nvSpPr>
          <p:cNvPr id="194563"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ltLang="en-US" dirty="0"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A6AF99-19B1-4053-B940-F735EEC6198C}" type="slidenum">
              <a:rPr lang="en-US" altLang="en-US" smtClean="0">
                <a:latin typeface="Arial" charset="0"/>
                <a:cs typeface="Arial" charset="0"/>
              </a:rPr>
              <a:pPr fontAlgn="base">
                <a:spcBef>
                  <a:spcPct val="0"/>
                </a:spcBef>
                <a:spcAft>
                  <a:spcPct val="0"/>
                </a:spcAft>
              </a:pPr>
              <a:t>39</a:t>
            </a:fld>
            <a:endParaRPr lang="en-US" altLang="en-US" dirty="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ltLang="en-US" dirty="0"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9F0357-9FC7-4EFD-ABE7-48762325A386}" type="slidenum">
              <a:rPr lang="en-US" altLang="en-US" smtClean="0">
                <a:latin typeface="Arial" charset="0"/>
                <a:cs typeface="Arial" charset="0"/>
              </a:rPr>
              <a:pPr fontAlgn="base">
                <a:spcBef>
                  <a:spcPct val="0"/>
                </a:spcBef>
                <a:spcAft>
                  <a:spcPct val="0"/>
                </a:spcAft>
              </a:pPr>
              <a:t>40</a:t>
            </a:fld>
            <a:endParaRPr lang="en-US" altLang="en-US" dirty="0"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r>
              <a:rPr lang="en-AU" dirty="0" smtClean="0"/>
              <a:t>Show extract of DVD</a:t>
            </a:r>
          </a:p>
        </p:txBody>
      </p:sp>
      <p:sp>
        <p:nvSpPr>
          <p:cNvPr id="4" name="Slide Number Placeholder 3"/>
          <p:cNvSpPr>
            <a:spLocks noGrp="1"/>
          </p:cNvSpPr>
          <p:nvPr>
            <p:ph type="sldNum" sz="quarter" idx="5"/>
          </p:nvPr>
        </p:nvSpPr>
        <p:spPr/>
        <p:txBody>
          <a:bodyPr/>
          <a:lstStyle/>
          <a:p>
            <a:pPr>
              <a:defRPr/>
            </a:pPr>
            <a:fld id="{C09BEF06-CF5A-432E-BE07-44227275E4D7}" type="slidenum">
              <a:rPr lang="en-AU" smtClean="0"/>
              <a:pPr>
                <a:defRPr/>
              </a:pPr>
              <a:t>41</a:t>
            </a:fld>
            <a:endParaRPr lang="en-A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p:spPr>
      </p:sp>
      <p:sp>
        <p:nvSpPr>
          <p:cNvPr id="195587"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p:spPr>
      </p:sp>
      <p:sp>
        <p:nvSpPr>
          <p:cNvPr id="196611"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3721DF-9944-4F40-87F0-DCA928A374CF}" type="slidenum">
              <a:rPr lang="en-US" altLang="en-US" smtClean="0">
                <a:latin typeface="Arial" charset="0"/>
                <a:cs typeface="Arial" charset="0"/>
              </a:rPr>
              <a:pPr fontAlgn="base">
                <a:spcBef>
                  <a:spcPct val="0"/>
                </a:spcBef>
                <a:spcAft>
                  <a:spcPct val="0"/>
                </a:spcAft>
              </a:pPr>
              <a:t>45</a:t>
            </a:fld>
            <a:endParaRPr lang="en-US" altLang="en-US" dirty="0"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While there has been growth in treatment seeking for cannabis use in the young to young-adult population, Farrell is not inclined to think that will be refl ected in older </a:t>
            </a:r>
          </a:p>
          <a:p>
            <a:r>
              <a:rPr lang="en-US" dirty="0" smtClean="0"/>
              <a:t>adults. Stephen Bright, from Australia’s only seniors-only drug treatment service, Victoria’s Older Wiser Lifestyle (OWL) program, agrees. ‘Older adults are less likely </a:t>
            </a:r>
          </a:p>
          <a:p>
            <a:r>
              <a:rPr lang="en-US" dirty="0" smtClean="0"/>
              <a:t>to access traditional treatment services, which makes it diffi cult to estimate the degree to which older adults are having problems with cannabis. Prior to the OWL </a:t>
            </a:r>
          </a:p>
          <a:p>
            <a:r>
              <a:rPr lang="en-US" dirty="0" smtClean="0"/>
              <a:t>program, our treatment service saw eight people aged 60 or over each year. Now we see 150. Of these, about 20 per cent admit to experiencing problems with cannabis. Almost </a:t>
            </a:r>
          </a:p>
          <a:p>
            <a:r>
              <a:rPr lang="en-US" dirty="0" smtClean="0"/>
              <a:t>all of these have substance use disorders that developed before the age of 55.’ Farrell believes the rise in use will affect mainstream health services. ‘I think the big issue will be around cognitive function </a:t>
            </a:r>
          </a:p>
          <a:p>
            <a:r>
              <a:rPr lang="en-US" dirty="0" smtClean="0"/>
              <a:t>and impairment that can lead to accidents and falls and that sort of thing. It’s the same issues we’re interested in around benzodiazepines and alcohol use in the older population.’ </a:t>
            </a:r>
          </a:p>
          <a:p>
            <a:r>
              <a:rPr lang="en-US" dirty="0" smtClean="0"/>
              <a:t>Like the older opiate-dependent population, older users of cannabis may face challenges when it comes to aged-care residential services. ‘For someone who’s been using cannabis all their life and suddenly they’re in some home where there </a:t>
            </a:r>
          </a:p>
          <a:p>
            <a:r>
              <a:rPr lang="en-US" dirty="0" smtClean="0"/>
              <a:t>are rules, it might make problems,’ he cautions. </a:t>
            </a:r>
            <a:endParaRPr lang="en-AU" dirty="0" smtClean="0"/>
          </a:p>
        </p:txBody>
      </p:sp>
      <p:sp>
        <p:nvSpPr>
          <p:cNvPr id="4" name="Slide Number Placeholder 3"/>
          <p:cNvSpPr>
            <a:spLocks noGrp="1"/>
          </p:cNvSpPr>
          <p:nvPr>
            <p:ph type="sldNum" sz="quarter" idx="5"/>
          </p:nvPr>
        </p:nvSpPr>
        <p:spPr/>
        <p:txBody>
          <a:bodyPr/>
          <a:lstStyle/>
          <a:p>
            <a:pPr>
              <a:defRPr/>
            </a:pPr>
            <a:fld id="{CED8D125-A212-4A1F-BBDB-63A3D7C63264}" type="slidenum">
              <a:rPr lang="en-AU" smtClean="0"/>
              <a:pPr>
                <a:defRPr/>
              </a:pPr>
              <a:t>47</a:t>
            </a:fld>
            <a:endParaRPr lang="en-AU"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TextEdit="1"/>
          </p:cNvSpPr>
          <p:nvPr>
            <p:ph type="sldImg"/>
          </p:nvPr>
        </p:nvSpPr>
        <p:spPr bwMode="auto">
          <a:noFill/>
          <a:ln>
            <a:solidFill>
              <a:srgbClr val="000000"/>
            </a:solidFill>
            <a:miter lim="800000"/>
            <a:headEnd/>
            <a:tailEnd/>
          </a:ln>
        </p:spPr>
      </p:sp>
      <p:sp>
        <p:nvSpPr>
          <p:cNvPr id="110594" name="Rectangle 3"/>
          <p:cNvSpPr>
            <a:spLocks noGrp="1"/>
          </p:cNvSpPr>
          <p:nvPr>
            <p:ph type="body" idx="1"/>
          </p:nvPr>
        </p:nvSpPr>
        <p:spPr bwMode="auto">
          <a:noFill/>
        </p:spPr>
        <p:txBody>
          <a:bodyPr wrap="square" numCol="1" anchor="t" anchorCtr="0" compatLnSpc="1">
            <a:prstTxWarp prst="textNoShape">
              <a:avLst/>
            </a:prstTxWarp>
          </a:bodyPr>
          <a:lstStyle/>
          <a:p>
            <a:r>
              <a:rPr lang="en-AU" dirty="0" smtClean="0"/>
              <a:t>Michael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TextEdit="1"/>
          </p:cNvSpPr>
          <p:nvPr>
            <p:ph type="sldImg"/>
          </p:nvPr>
        </p:nvSpPr>
        <p:spPr bwMode="auto">
          <a:noFill/>
          <a:ln>
            <a:solidFill>
              <a:srgbClr val="000000"/>
            </a:solidFill>
            <a:miter lim="800000"/>
            <a:headEnd/>
            <a:tailEnd/>
          </a:ln>
        </p:spPr>
      </p:sp>
      <p:sp>
        <p:nvSpPr>
          <p:cNvPr id="114690"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E7B85698-DD27-4410-BD59-A9B988B8D201}" type="slidenum">
              <a:rPr lang="en-AU" smtClean="0"/>
              <a:pPr>
                <a:defRPr/>
              </a:pPr>
              <a:t>5</a:t>
            </a:fld>
            <a:endParaRPr lang="en-AU"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p:spPr>
      </p:sp>
      <p:sp>
        <p:nvSpPr>
          <p:cNvPr id="199683"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a:p>
            <a:r>
              <a:rPr lang="en-US" b="1" dirty="0" smtClean="0"/>
              <a:t>Evidence-based interventions for cannabis use disorder</a:t>
            </a:r>
          </a:p>
          <a:p>
            <a:endParaRPr lang="en-US" b="1" dirty="0" smtClean="0"/>
          </a:p>
          <a:p>
            <a:r>
              <a:rPr lang="en-US" b="1" dirty="0" smtClean="0"/>
              <a:t>Introduction</a:t>
            </a:r>
          </a:p>
          <a:p>
            <a:r>
              <a:rPr lang="en-US" dirty="0" smtClean="0"/>
              <a:t>Despite cannabis being the most widely used illicit drug in the Western world,</a:t>
            </a:r>
            <a:r>
              <a:rPr lang="en-US" baseline="30000" dirty="0" smtClean="0"/>
              <a:t>1,2</a:t>
            </a:r>
            <a:r>
              <a:rPr lang="en-US" dirty="0" smtClean="0"/>
              <a:t> controlled trials for cannabis use disorder have been reported in the literature only in the last 15 years. Although many clinicians continue to conclude that the relatively mild withdrawal syndrome associated with cannabis indicates that dependence is unlikely and treatment is unnecessary, research suggests that a substantial proportion of cannabis users develop cannabis-related problems, including abuse and dependence.</a:t>
            </a:r>
            <a:r>
              <a:rPr lang="en-US" baseline="30000" dirty="0" smtClean="0"/>
              <a:t>2,3-6</a:t>
            </a:r>
            <a:r>
              <a:rPr lang="en-US" dirty="0" smtClean="0"/>
              <a:t> Despite these trends, only a minority seek assistance from a health professional,</a:t>
            </a:r>
            <a:r>
              <a:rPr lang="en-US" baseline="30000" dirty="0" smtClean="0"/>
              <a:t>7</a:t>
            </a:r>
            <a:r>
              <a:rPr lang="en-US" dirty="0" smtClean="0"/>
              <a:t> however, demand for treatment for cannabis use disorder is increasing internationally.</a:t>
            </a:r>
            <a:r>
              <a:rPr lang="en-US" baseline="30000" dirty="0" smtClean="0"/>
              <a:t>8</a:t>
            </a:r>
            <a:endParaRPr lang="en-US" dirty="0" smtClean="0"/>
          </a:p>
          <a:p>
            <a:r>
              <a:rPr lang="en-US" b="1" dirty="0" smtClean="0"/>
              <a:t>Pharmacological interventions</a:t>
            </a:r>
          </a:p>
          <a:p>
            <a:r>
              <a:rPr lang="en-US" dirty="0" smtClean="0"/>
              <a:t>There are no randomised control trials (RCTs) of pharmacological interventions for cannabis withdrawal or craving. The results of less methodologically rigorous studies suggest that oral delta 9-tetrahydrocannabinol (THC),</a:t>
            </a:r>
            <a:r>
              <a:rPr lang="en-US" baseline="30000" dirty="0" smtClean="0"/>
              <a:t>9,10</a:t>
            </a:r>
            <a:r>
              <a:rPr lang="en-US" dirty="0" smtClean="0"/>
              <a:t> and possibly mirtazapine</a:t>
            </a:r>
            <a:r>
              <a:rPr lang="en-US" baseline="30000" dirty="0" smtClean="0"/>
              <a:t>11</a:t>
            </a:r>
            <a:r>
              <a:rPr lang="en-US" dirty="0" smtClean="0"/>
              <a:t> and lithium,</a:t>
            </a:r>
            <a:r>
              <a:rPr lang="en-US" baseline="30000" dirty="0" smtClean="0"/>
              <a:t>12</a:t>
            </a:r>
            <a:r>
              <a:rPr lang="en-US" dirty="0" smtClean="0"/>
              <a:t> are promising for cannabis withdrawal, and that rimonobant</a:t>
            </a:r>
            <a:r>
              <a:rPr lang="en-US" baseline="30000" dirty="0" smtClean="0"/>
              <a:t>13</a:t>
            </a:r>
            <a:r>
              <a:rPr lang="en-US" dirty="0" smtClean="0"/>
              <a:t> and perhaps buspiron</a:t>
            </a:r>
            <a:r>
              <a:rPr lang="en-US" baseline="30000" dirty="0" smtClean="0"/>
              <a:t>14</a:t>
            </a:r>
            <a:r>
              <a:rPr lang="en-US" dirty="0" smtClean="0"/>
              <a:t> show potential in the management of cannabis craving. Buproprion,</a:t>
            </a:r>
            <a:r>
              <a:rPr lang="en-US" baseline="30000" dirty="0" smtClean="0"/>
              <a:t>15</a:t>
            </a:r>
            <a:r>
              <a:rPr lang="en-US" dirty="0" smtClean="0"/>
              <a:t> nefazodone,</a:t>
            </a:r>
            <a:r>
              <a:rPr lang="en-US" baseline="30000" dirty="0" smtClean="0"/>
              <a:t>16</a:t>
            </a:r>
            <a:r>
              <a:rPr lang="en-US" dirty="0" smtClean="0"/>
              <a:t> divalproex,</a:t>
            </a:r>
            <a:r>
              <a:rPr lang="en-US" baseline="30000" dirty="0" smtClean="0"/>
              <a:t>11,17</a:t>
            </a:r>
            <a:r>
              <a:rPr lang="en-US" dirty="0" smtClean="0"/>
              <a:t> naltrexone</a:t>
            </a:r>
            <a:r>
              <a:rPr lang="en-US" baseline="30000" dirty="0" smtClean="0"/>
              <a:t>18</a:t>
            </a:r>
            <a:r>
              <a:rPr lang="en-US" dirty="0" smtClean="0"/>
              <a:t> and atomoxetine</a:t>
            </a:r>
            <a:r>
              <a:rPr lang="en-US" baseline="30000" dirty="0" smtClean="0"/>
              <a:t>19</a:t>
            </a:r>
            <a:r>
              <a:rPr lang="en-US" dirty="0" smtClean="0"/>
              <a:t> appear less promising for cannabis withdrawal or craving. Also, early indications suggest that oral THC is ineffective in the management of cannabis craving.</a:t>
            </a:r>
            <a:r>
              <a:rPr lang="en-US" baseline="30000" dirty="0" smtClean="0"/>
              <a:t>9</a:t>
            </a:r>
            <a:endParaRPr lang="en-US" dirty="0" smtClean="0"/>
          </a:p>
          <a:p>
            <a:r>
              <a:rPr lang="en-US" b="1" dirty="0" smtClean="0"/>
              <a:t>Psychological interventions</a:t>
            </a:r>
          </a:p>
          <a:p>
            <a:r>
              <a:rPr lang="en-US" dirty="0" smtClean="0"/>
              <a:t>A series of RCTs of psychotherapeutic approaches to managing cannabis dependence have been conducted. In general, these suggest that cognitive behavioural therapy (CBT) and motivational enhancement therapy (MET) are the most effective in reducing cannabis use, dependence and related problems.</a:t>
            </a:r>
            <a:r>
              <a:rPr lang="en-US" baseline="30000" dirty="0" smtClean="0"/>
              <a:t>20-22</a:t>
            </a:r>
            <a:r>
              <a:rPr lang="en-US" dirty="0" smtClean="0"/>
              <a:t> Social support psychotherapy showed equivalence with CBT in one study.</a:t>
            </a:r>
            <a:r>
              <a:rPr lang="en-US" baseline="30000" dirty="0" smtClean="0"/>
              <a:t>23</a:t>
            </a:r>
            <a:r>
              <a:rPr lang="en-US" dirty="0" smtClean="0"/>
              <a:t> Although brief interventions (usually in the form of MET) appear effective, recent studies suggest that extended, combined therapies are associated with slightly better outcomes.</a:t>
            </a:r>
            <a:r>
              <a:rPr lang="en-US" baseline="30000" dirty="0" smtClean="0"/>
              <a:t>21,22</a:t>
            </a:r>
            <a:r>
              <a:rPr lang="en-US" dirty="0" smtClean="0"/>
              <a:t> In addition, recent research suggests that adding voucher-based incentives to MET and CBT improves treatment compliance and long-term outcome in both voluntary</a:t>
            </a:r>
            <a:r>
              <a:rPr lang="en-US" baseline="30000" dirty="0" smtClean="0"/>
              <a:t>24-26</a:t>
            </a:r>
            <a:r>
              <a:rPr lang="en-US" dirty="0" smtClean="0"/>
              <a:t> and coerced adult clients,</a:t>
            </a:r>
            <a:r>
              <a:rPr lang="en-US" baseline="30000" dirty="0" smtClean="0"/>
              <a:t>27-29</a:t>
            </a:r>
            <a:r>
              <a:rPr lang="en-US" dirty="0" smtClean="0"/>
              <a:t> but that voucher-based incentives alone show improvements in compliance and outcome that diminish over time.</a:t>
            </a:r>
            <a:r>
              <a:rPr lang="en-US" baseline="30000" dirty="0" smtClean="0"/>
              <a:t>25</a:t>
            </a:r>
            <a:endParaRPr lang="en-US" dirty="0" smtClean="0"/>
          </a:p>
          <a:p>
            <a:r>
              <a:rPr lang="en-US" b="1" dirty="0" smtClean="0"/>
              <a:t>Adolescent and psychiatric populations</a:t>
            </a:r>
          </a:p>
          <a:p>
            <a:r>
              <a:rPr lang="en-US" dirty="0" smtClean="0"/>
              <a:t>Several RCTs suggest that brief interventions—which may involve the provision of information (including to parents), MET, and cognitive behavioural skills training—are effective in reducing cannabis use and dependence in adolescents.</a:t>
            </a:r>
            <a:r>
              <a:rPr lang="en-US" baseline="30000" dirty="0" smtClean="0"/>
              <a:t>30,31</a:t>
            </a:r>
            <a:r>
              <a:rPr lang="en-US" dirty="0" smtClean="0"/>
              <a:t> It also appears that extended therapies, which often incorporate significant family involvement (such as multidimensional family therapy), are effective in reducing cannabis use and dependence in adolescents, but no more so than are brief interventions.</a:t>
            </a:r>
            <a:r>
              <a:rPr lang="en-US" baseline="30000" dirty="0" smtClean="0"/>
              <a:t>32</a:t>
            </a:r>
            <a:r>
              <a:rPr lang="en-US" dirty="0" smtClean="0"/>
              <a:t> Contingency management also shows promise in enhancing treatment engagement in adolescents.</a:t>
            </a:r>
            <a:r>
              <a:rPr lang="en-US" baseline="30000" dirty="0" smtClean="0"/>
              <a:t>33</a:t>
            </a:r>
            <a:r>
              <a:rPr lang="en-US" dirty="0" smtClean="0"/>
              <a:t/>
            </a:r>
            <a:br>
              <a:rPr lang="en-US" dirty="0" smtClean="0"/>
            </a:br>
            <a:r>
              <a:rPr lang="en-US" dirty="0" smtClean="0"/>
              <a:t/>
            </a:r>
            <a:br>
              <a:rPr lang="en-US" dirty="0" smtClean="0"/>
            </a:br>
            <a:r>
              <a:rPr lang="en-US" dirty="0" smtClean="0"/>
              <a:t>There is one RCT examining effective treatments for comorbid cannabis use and psychotic disorders, which compared ‘treatment as usual’ to ten sessions of motivational interviewing and cognitive behavioural therapy.</a:t>
            </a:r>
            <a:r>
              <a:rPr lang="en-US" baseline="30000" dirty="0" smtClean="0"/>
              <a:t>34</a:t>
            </a:r>
            <a:r>
              <a:rPr lang="en-US" dirty="0" smtClean="0"/>
              <a:t> Clinicians’ recommendations for the management of substance use in the context of severe and persistent mental illness rests with integrated shared care or dual diagnosis services, in which the critical components are staffed interventions, assertive outreach, motivational interventions, counselling, social support interventions, a comprehensive and long-term perspective, and cultural sensitivity and competence.</a:t>
            </a:r>
            <a:r>
              <a:rPr lang="en-US" baseline="30000" dirty="0" smtClean="0"/>
              <a:t>35,36</a:t>
            </a:r>
            <a:endParaRPr lang="en-US" dirty="0" smtClean="0"/>
          </a:p>
          <a:p>
            <a:r>
              <a:rPr lang="en-US" b="1" dirty="0" smtClean="0"/>
              <a:t>Conclusion</a:t>
            </a:r>
          </a:p>
          <a:p>
            <a:r>
              <a:rPr lang="en-US" dirty="0" smtClean="0"/>
              <a:t>Although the strongest evidence in the management of cannabis dependence exists for MET and CBT in adults and brief interventions in adolescents, further RCTs are required to clarify the effectiveness of other treatments, particularly pharmacological interventions and those designed for psychiatrically comorbid cannabis users.</a:t>
            </a:r>
          </a:p>
          <a:p>
            <a:r>
              <a:rPr lang="en-US" b="1" dirty="0" smtClean="0"/>
              <a:t>References</a:t>
            </a:r>
          </a:p>
          <a:p>
            <a:pPr>
              <a:buFont typeface="Calibri" pitchFamily="34" charset="0"/>
              <a:buAutoNum type="arabicPeriod"/>
            </a:pPr>
            <a:r>
              <a:rPr lang="en-US" b="1" dirty="0" smtClean="0"/>
              <a:t>Anthony, J., Warner, L. &amp; Kessler, R.</a:t>
            </a:r>
            <a:r>
              <a:rPr lang="en-US" dirty="0" smtClean="0"/>
              <a:t> (1994). Comparative epidemiology of dependence on tobacco, alcohol, controlled substance and inhalants: Basic findings from the National Comorbidity Survey. </a:t>
            </a:r>
            <a:r>
              <a:rPr lang="en-US" i="1" dirty="0" smtClean="0"/>
              <a:t>Experimental and Clinical Psychopharmacology 2</a:t>
            </a:r>
            <a:r>
              <a:rPr lang="en-US" dirty="0" smtClean="0"/>
              <a:t>, 244-268.</a:t>
            </a:r>
          </a:p>
          <a:p>
            <a:pPr>
              <a:buFont typeface="Calibri" pitchFamily="34" charset="0"/>
              <a:buAutoNum type="arabicPeriod"/>
            </a:pPr>
            <a:r>
              <a:rPr lang="en-US" b="1" dirty="0" smtClean="0"/>
              <a:t>Swift, W., Hall, W. &amp; Teesson, M.</a:t>
            </a:r>
            <a:r>
              <a:rPr lang="en-US" dirty="0" smtClean="0"/>
              <a:t> (2001). Cannabis use and dependence among Australian adults: Results from the National Survey of Mental Health and Wellbeing. </a:t>
            </a:r>
            <a:r>
              <a:rPr lang="en-US" i="1" dirty="0" smtClean="0"/>
              <a:t>Addiction 96</a:t>
            </a:r>
            <a:r>
              <a:rPr lang="en-US" dirty="0" smtClean="0"/>
              <a:t>, 737-748.</a:t>
            </a:r>
          </a:p>
          <a:p>
            <a:pPr>
              <a:buFont typeface="Calibri" pitchFamily="34" charset="0"/>
              <a:buAutoNum type="arabicPeriod"/>
            </a:pPr>
            <a:r>
              <a:rPr lang="en-US" b="1" dirty="0" smtClean="0"/>
              <a:t>Anthony, J.C. &amp; Helzer, J.E.</a:t>
            </a:r>
            <a:r>
              <a:rPr lang="en-US" dirty="0" smtClean="0"/>
              <a:t> (1991). Syndromes of drug abuse and dependence. In. </a:t>
            </a:r>
            <a:r>
              <a:rPr lang="en-US" b="1" dirty="0" smtClean="0"/>
              <a:t>L.N. Robins &amp; D.A. Regier.</a:t>
            </a:r>
            <a:r>
              <a:rPr lang="en-US" dirty="0" smtClean="0"/>
              <a:t> (Eds.). </a:t>
            </a:r>
            <a:r>
              <a:rPr lang="en-US" i="1" dirty="0" smtClean="0"/>
              <a:t>Psychiatric disorders in America: The Epidemiological Catchment Area Study</a:t>
            </a:r>
            <a:r>
              <a:rPr lang="en-US" dirty="0" smtClean="0"/>
              <a:t>, pp. 116-154. New York: The Free Press.</a:t>
            </a:r>
          </a:p>
          <a:p>
            <a:pPr>
              <a:buFont typeface="Calibri" pitchFamily="34" charset="0"/>
              <a:buAutoNum type="arabicPeriod"/>
            </a:pPr>
            <a:r>
              <a:rPr lang="en-US" b="1" dirty="0" smtClean="0"/>
              <a:t>Bierut, L.J., Dinwiddie, S.H., Begleiter, H., Crowe, R.R., Hesselbrock, V., Nurnberger, J.I. Jr., Porjesz, B., Schuckit, M.A., &amp; Reich, T.</a:t>
            </a:r>
            <a:r>
              <a:rPr lang="en-US" dirty="0" smtClean="0"/>
              <a:t> (1998). Familial transmission of substance dependence: Alcohol, marijuana, cocaine, and habitual smoking: A report from the Collaborative Study on the Genetics of Alcoholism. </a:t>
            </a:r>
            <a:r>
              <a:rPr lang="en-US" i="1" dirty="0" smtClean="0"/>
              <a:t>Archives of General Psychiatry 55</a:t>
            </a:r>
            <a:r>
              <a:rPr lang="en-US" dirty="0" smtClean="0"/>
              <a:t>, 982-988.</a:t>
            </a:r>
          </a:p>
          <a:p>
            <a:pPr>
              <a:buFont typeface="Calibri" pitchFamily="34" charset="0"/>
              <a:buAutoNum type="arabicPeriod"/>
            </a:pPr>
            <a:r>
              <a:rPr lang="en-US" b="1" dirty="0" smtClean="0"/>
              <a:t>Grant, B.F. &amp; Pickering, R.</a:t>
            </a:r>
            <a:r>
              <a:rPr lang="en-US" dirty="0" smtClean="0"/>
              <a:t> (1998). The relationship between cannabis use and DSM-IV cannabis abuse and dependence: Results from the National Longitudinal Alcohol Epidemiologic Survey. </a:t>
            </a:r>
            <a:r>
              <a:rPr lang="en-US" i="1" dirty="0" smtClean="0"/>
              <a:t>Journal of Substance Abuse 10</a:t>
            </a:r>
            <a:r>
              <a:rPr lang="en-US" dirty="0" smtClean="0"/>
              <a:t>, 255-264.</a:t>
            </a:r>
          </a:p>
          <a:p>
            <a:pPr>
              <a:buFont typeface="Calibri" pitchFamily="34" charset="0"/>
              <a:buAutoNum type="arabicPeriod"/>
            </a:pPr>
            <a:r>
              <a:rPr lang="en-US" b="1" dirty="0" smtClean="0"/>
              <a:t>Young, S.E., Corley, R.P., Stallings, M.C., Rhee, S.H., Crowley, T.J., &amp; Hewitt, J.K. </a:t>
            </a:r>
            <a:r>
              <a:rPr lang="en-US" dirty="0" smtClean="0"/>
              <a:t>(2002). Substance use, abuse and dependence in adolescence: Prevalence, symptom profiles and correlates. </a:t>
            </a:r>
            <a:r>
              <a:rPr lang="en-US" i="1" dirty="0" smtClean="0"/>
              <a:t>Drug and Alcohol Dependence 68</a:t>
            </a:r>
            <a:r>
              <a:rPr lang="en-US" dirty="0" smtClean="0"/>
              <a:t>, 309-322.</a:t>
            </a:r>
          </a:p>
          <a:p>
            <a:pPr>
              <a:buFont typeface="Calibri" pitchFamily="34" charset="0"/>
              <a:buAutoNum type="arabicPeriod"/>
            </a:pPr>
            <a:r>
              <a:rPr lang="en-US" b="1" dirty="0" smtClean="0"/>
              <a:t>Copeland, J., Rees, V. &amp; Swift, W.</a:t>
            </a:r>
            <a:r>
              <a:rPr lang="en-US" dirty="0" smtClean="0"/>
              <a:t> (1999). Health concerns and help-seeking among a sample entering treatment for cannabis dependence. </a:t>
            </a:r>
            <a:r>
              <a:rPr lang="en-US" i="1" dirty="0" smtClean="0"/>
              <a:t>Australian Family Physician 28</a:t>
            </a:r>
            <a:r>
              <a:rPr lang="en-US" dirty="0" smtClean="0"/>
              <a:t>, 540-541.</a:t>
            </a:r>
          </a:p>
          <a:p>
            <a:pPr>
              <a:buFont typeface="Calibri" pitchFamily="34" charset="0"/>
              <a:buAutoNum type="arabicPeriod"/>
            </a:pPr>
            <a:r>
              <a:rPr lang="en-US" b="1" dirty="0" smtClean="0"/>
              <a:t>Substance Abuse and Mental Health Services Administration, Office of Applied Studies. </a:t>
            </a:r>
            <a:r>
              <a:rPr lang="en-US" dirty="0" smtClean="0"/>
              <a:t>(2003). </a:t>
            </a:r>
            <a:r>
              <a:rPr lang="en-US" i="1" dirty="0" smtClean="0"/>
              <a:t>Emergency department trends from the drug abuse warning network, final estimates 1995–2002</a:t>
            </a:r>
            <a:r>
              <a:rPr lang="en-US" dirty="0" smtClean="0"/>
              <a:t>, DAWN Series: D-24, DHHS Publication No. (SMA) 03-3780. Rockville, MD: Substance Abuse and Mental Health Services Administration, Office of Applied Studies.</a:t>
            </a:r>
          </a:p>
          <a:p>
            <a:pPr>
              <a:buFont typeface="Calibri" pitchFamily="34" charset="0"/>
              <a:buAutoNum type="arabicPeriod"/>
            </a:pPr>
            <a:r>
              <a:rPr lang="en-US" b="1" dirty="0" smtClean="0"/>
              <a:t>Hart, C., Haney, M., Ward, A., Fischman, M.W., &amp; Foltin, R.W.</a:t>
            </a:r>
            <a:r>
              <a:rPr lang="en-US" dirty="0" smtClean="0"/>
              <a:t> (2002). Effects of oral THC maintenance on smoked marijuana self-administration. </a:t>
            </a:r>
            <a:r>
              <a:rPr lang="en-US" i="1" dirty="0" smtClean="0"/>
              <a:t>Drug and Alcohol Dependence 67</a:t>
            </a:r>
            <a:r>
              <a:rPr lang="en-US" dirty="0" smtClean="0"/>
              <a:t>, 301-399.</a:t>
            </a:r>
          </a:p>
          <a:p>
            <a:pPr>
              <a:buFont typeface="Calibri" pitchFamily="34" charset="0"/>
              <a:buAutoNum type="arabicPeriod"/>
            </a:pPr>
            <a:r>
              <a:rPr lang="en-US" b="1" dirty="0" smtClean="0"/>
              <a:t>Haney, M., Hart, C., Vosburg, S., Nasser, J., Bennett, A., &amp; Zubaran, C., et al.</a:t>
            </a:r>
            <a:r>
              <a:rPr lang="en-US" dirty="0" smtClean="0"/>
              <a:t> (2004). Marijuana withdrawal in humans: Effects of oral THC or divalproex. </a:t>
            </a:r>
            <a:r>
              <a:rPr lang="en-US" i="1" dirty="0" smtClean="0"/>
              <a:t>Neuropsychopharmacology 29</a:t>
            </a:r>
            <a:r>
              <a:rPr lang="en-US" dirty="0" smtClean="0"/>
              <a:t>, 158-170.</a:t>
            </a:r>
          </a:p>
          <a:p>
            <a:pPr>
              <a:buFont typeface="Calibri" pitchFamily="34" charset="0"/>
              <a:buAutoNum type="arabicPeriod"/>
            </a:pPr>
            <a:r>
              <a:rPr lang="en-US" b="1" dirty="0" smtClean="0"/>
              <a:t>Frewen, A., Baillie, A. &amp; Rea, F.</a:t>
            </a:r>
            <a:r>
              <a:rPr lang="en-US" dirty="0" smtClean="0"/>
              <a:t> (2007, June). </a:t>
            </a:r>
            <a:r>
              <a:rPr lang="en-US" i="1" dirty="0" smtClean="0"/>
              <a:t>The role of mirtazapine in cannabis withdrawal</a:t>
            </a:r>
            <a:r>
              <a:rPr lang="en-US" dirty="0" smtClean="0"/>
              <a:t>. Paper contributed to the College on Problems of Drug Dependence. Quebec, Canada. Retrieved on September 8, 2008, from http://www.cpdd.vcu.edu/Pages/Meetings/Meetings_PDFs/2007programbooknew.pdf</a:t>
            </a:r>
          </a:p>
          <a:p>
            <a:pPr>
              <a:buFont typeface="Calibri" pitchFamily="34" charset="0"/>
              <a:buAutoNum type="arabicPeriod"/>
            </a:pPr>
            <a:r>
              <a:rPr lang="en-US" b="1" dirty="0" smtClean="0"/>
              <a:t>Shu-Sen, C., Bowen, R.C., Gu, G.B., Hannesson, D.K., Yu, P.H., &amp; Zhang, X.</a:t>
            </a:r>
            <a:r>
              <a:rPr lang="en-US" dirty="0" smtClean="0"/>
              <a:t> (2001). Prevention of cannabinoid withdrawal syndrome by lithium: Involvement of oxytocinergic neuronal activity. </a:t>
            </a:r>
            <a:r>
              <a:rPr lang="en-US" i="1" dirty="0" smtClean="0"/>
              <a:t>Journal of Neuroscience 21</a:t>
            </a:r>
            <a:r>
              <a:rPr lang="en-US" dirty="0" smtClean="0"/>
              <a:t>, 9867-9876.</a:t>
            </a:r>
          </a:p>
          <a:p>
            <a:pPr>
              <a:buFont typeface="Calibri" pitchFamily="34" charset="0"/>
              <a:buAutoNum type="arabicPeriod"/>
            </a:pPr>
            <a:r>
              <a:rPr lang="en-US" b="1" dirty="0" smtClean="0"/>
              <a:t>Heustis, M.A., Gorelick, D.A., Heishman, S.J., Preston, K.L., Nelson, R.A., &amp; Moolchan, E.T.</a:t>
            </a:r>
            <a:r>
              <a:rPr lang="en-US" dirty="0" smtClean="0"/>
              <a:t> (2001). Blockade effects of smoked marijuana by the CB1-selective cannabinoid receptor antagonist SR141716. </a:t>
            </a:r>
            <a:r>
              <a:rPr lang="en-US" i="1" dirty="0" smtClean="0"/>
              <a:t>Archives of General Psychiatry 58</a:t>
            </a:r>
            <a:r>
              <a:rPr lang="en-US" dirty="0" smtClean="0"/>
              <a:t>, 322-328.</a:t>
            </a:r>
          </a:p>
          <a:p>
            <a:pPr>
              <a:buFont typeface="Calibri" pitchFamily="34" charset="0"/>
              <a:buAutoNum type="arabicPeriod"/>
            </a:pPr>
            <a:r>
              <a:rPr lang="en-US" b="1" dirty="0" smtClean="0"/>
              <a:t>McRae, A.L., Brady, K.T. &amp; Carter, R.E.</a:t>
            </a:r>
            <a:r>
              <a:rPr lang="en-US" dirty="0" smtClean="0"/>
              <a:t> (2006). Buspirone for treatment of marijuana dependence: A pilot study. </a:t>
            </a:r>
            <a:r>
              <a:rPr lang="en-US" i="1" dirty="0" smtClean="0"/>
              <a:t>American Journal on Addictions 15</a:t>
            </a:r>
            <a:r>
              <a:rPr lang="en-US" dirty="0" smtClean="0"/>
              <a:t>, 404.</a:t>
            </a:r>
          </a:p>
          <a:p>
            <a:pPr>
              <a:buFont typeface="Calibri" pitchFamily="34" charset="0"/>
              <a:buAutoNum type="arabicPeriod"/>
            </a:pPr>
            <a:r>
              <a:rPr lang="en-US" b="1" dirty="0" smtClean="0"/>
              <a:t>Haney, M., Ward, A.S., Comer, S.D., Hart, C.L., Foltin, R.W., &amp; Fischman, M.W.</a:t>
            </a:r>
            <a:r>
              <a:rPr lang="en-US" dirty="0" smtClean="0"/>
              <a:t> (2001). Buproprion SR worsens mood during marijuana withdrawal in humans. </a:t>
            </a:r>
            <a:r>
              <a:rPr lang="en-US" i="1" dirty="0" smtClean="0"/>
              <a:t>Psychopharmacology 155</a:t>
            </a:r>
            <a:r>
              <a:rPr lang="en-US" dirty="0" smtClean="0"/>
              <a:t>, 171-179.</a:t>
            </a:r>
          </a:p>
          <a:p>
            <a:pPr>
              <a:buFont typeface="Calibri" pitchFamily="34" charset="0"/>
              <a:buAutoNum type="arabicPeriod"/>
            </a:pPr>
            <a:r>
              <a:rPr lang="en-US" b="1" dirty="0" smtClean="0"/>
              <a:t>Haney, M., Hart, C., Ward, A., &amp; Foltin, R.W.</a:t>
            </a:r>
            <a:r>
              <a:rPr lang="en-US" dirty="0" smtClean="0"/>
              <a:t> (2003). Nefazodone decreases anxiety during marijuana withdrawal in humans. </a:t>
            </a:r>
            <a:r>
              <a:rPr lang="en-US" i="1" dirty="0" smtClean="0"/>
              <a:t>Psychopharmacology 165</a:t>
            </a:r>
            <a:r>
              <a:rPr lang="en-US" dirty="0" smtClean="0"/>
              <a:t>, 157-165.</a:t>
            </a:r>
          </a:p>
          <a:p>
            <a:pPr>
              <a:buFont typeface="Calibri" pitchFamily="34" charset="0"/>
              <a:buAutoNum type="arabicPeriod"/>
            </a:pPr>
            <a:r>
              <a:rPr lang="en-US" b="1" dirty="0" smtClean="0"/>
              <a:t>Levin, F.R., McDowell, D., Evans, S.M., Nunes, E., Akerele, E., &amp; Donovan, S. et al.</a:t>
            </a:r>
            <a:r>
              <a:rPr lang="en-US" dirty="0" smtClean="0"/>
              <a:t> (2004). Pharmacotherapy for marijuana dependence: A double-blind, placebo-controlled pilot study of divalproex sodium. </a:t>
            </a:r>
            <a:r>
              <a:rPr lang="en-US" i="1" dirty="0" smtClean="0"/>
              <a:t>American Journal on Addictions 13</a:t>
            </a:r>
            <a:r>
              <a:rPr lang="en-US" dirty="0" smtClean="0"/>
              <a:t>, 21-32.</a:t>
            </a:r>
          </a:p>
          <a:p>
            <a:pPr>
              <a:buFont typeface="Calibri" pitchFamily="34" charset="0"/>
              <a:buAutoNum type="arabicPeriod"/>
            </a:pPr>
            <a:r>
              <a:rPr lang="en-US" b="1" dirty="0" smtClean="0"/>
              <a:t>Haney, M., Bisaga, A. &amp; Foltin, R.W.</a:t>
            </a:r>
            <a:r>
              <a:rPr lang="en-US" dirty="0" smtClean="0"/>
              <a:t> (2003). Interaction between naltrexone and oral THC in heavy marijuana smokers. </a:t>
            </a:r>
            <a:r>
              <a:rPr lang="en-US" i="1" dirty="0" smtClean="0"/>
              <a:t>Psychopharmacology 166</a:t>
            </a:r>
            <a:r>
              <a:rPr lang="en-US" dirty="0" smtClean="0"/>
              <a:t>, 77-85.</a:t>
            </a:r>
          </a:p>
          <a:p>
            <a:pPr>
              <a:buFont typeface="Calibri" pitchFamily="34" charset="0"/>
              <a:buAutoNum type="arabicPeriod"/>
            </a:pPr>
            <a:r>
              <a:rPr lang="en-US" b="1" dirty="0" smtClean="0"/>
              <a:t>Tirado, C.F., Goldman, M., Kampman, K.M., &amp; O’Brien, C.P.</a:t>
            </a:r>
            <a:r>
              <a:rPr lang="en-US" dirty="0" smtClean="0"/>
              <a:t> (2007, June). </a:t>
            </a:r>
            <a:r>
              <a:rPr lang="en-US" i="1" dirty="0" smtClean="0"/>
              <a:t>Atomoxetine for treatment of marijuana dependence: A report on the efficacy and high incidence of gastrointestinal adverse events in a pilot study</a:t>
            </a:r>
            <a:r>
              <a:rPr lang="en-US" dirty="0" smtClean="0"/>
              <a:t>. Paper contributed to the College on Problems of Drug Dependence. Quebec, Canada. Retrieved on September 8, 2008, from http://www.cpdd.vcu.edu/Pages/Meetings/Meetings_PDFs/2007programbooknew.pdf</a:t>
            </a:r>
          </a:p>
          <a:p>
            <a:pPr>
              <a:buFont typeface="Calibri" pitchFamily="34" charset="0"/>
              <a:buAutoNum type="arabicPeriod"/>
            </a:pPr>
            <a:r>
              <a:rPr lang="en-US" b="1" dirty="0" smtClean="0"/>
              <a:t>Stephens, R., Roffman, R. &amp; Curtin, L. </a:t>
            </a:r>
            <a:r>
              <a:rPr lang="en-US" dirty="0" smtClean="0"/>
              <a:t>(2000). Comparison of extended versus brief treatments for marijuana use. </a:t>
            </a:r>
            <a:r>
              <a:rPr lang="en-US" i="1" dirty="0" smtClean="0"/>
              <a:t>Journal of Consulting and Clinical Psychology 68</a:t>
            </a:r>
            <a:r>
              <a:rPr lang="en-US" dirty="0" smtClean="0"/>
              <a:t>, 898-908.</a:t>
            </a:r>
          </a:p>
          <a:p>
            <a:pPr>
              <a:buFont typeface="Calibri" pitchFamily="34" charset="0"/>
              <a:buAutoNum type="arabicPeriod"/>
            </a:pPr>
            <a:r>
              <a:rPr lang="en-US" b="1" dirty="0" smtClean="0"/>
              <a:t>Copeland, J., Swift, W., Roffman, R., &amp; Stephens, R.</a:t>
            </a:r>
            <a:r>
              <a:rPr lang="en-US" dirty="0" smtClean="0"/>
              <a:t> (2001). A randomised controlled trial of brief interventions for cannabis use disorder. </a:t>
            </a:r>
            <a:r>
              <a:rPr lang="en-US" i="1" dirty="0" smtClean="0"/>
              <a:t>Journal of Substance Abuse Treatment 21</a:t>
            </a:r>
            <a:r>
              <a:rPr lang="en-US" dirty="0" smtClean="0"/>
              <a:t>, 55-64.</a:t>
            </a:r>
          </a:p>
          <a:p>
            <a:pPr>
              <a:buFont typeface="Calibri" pitchFamily="34" charset="0"/>
              <a:buAutoNum type="arabicPeriod"/>
            </a:pPr>
            <a:r>
              <a:rPr lang="en-US" b="1" dirty="0" smtClean="0"/>
              <a:t>Babor, T., Carroll, K., Christiansen, K., Donaldson, J., Herrell, J., &amp; Kadden, R. et al.</a:t>
            </a:r>
            <a:r>
              <a:rPr lang="en-US" dirty="0" smtClean="0"/>
              <a:t> (2004). Brief treatments for cannabis dependence: Findings from a randomised multi-site trial. </a:t>
            </a:r>
            <a:r>
              <a:rPr lang="en-US" i="1" dirty="0" smtClean="0"/>
              <a:t>Journal of Consulting and Clinical Psychology 72</a:t>
            </a:r>
            <a:r>
              <a:rPr lang="en-US" dirty="0" smtClean="0"/>
              <a:t>, 455-466.</a:t>
            </a:r>
          </a:p>
          <a:p>
            <a:pPr>
              <a:buFont typeface="Calibri" pitchFamily="34" charset="0"/>
              <a:buAutoNum type="arabicPeriod"/>
            </a:pPr>
            <a:r>
              <a:rPr lang="en-US" b="1" dirty="0" smtClean="0"/>
              <a:t>Stephens, R., Roffman, R. &amp; Simpson, E.</a:t>
            </a:r>
            <a:r>
              <a:rPr lang="en-US" dirty="0" smtClean="0"/>
              <a:t> (1994). Treating adult marijuana dependence: A test of the relapse prevention model. </a:t>
            </a:r>
            <a:r>
              <a:rPr lang="en-US" i="1" dirty="0" smtClean="0"/>
              <a:t>Journal of Consulting and Clinical Psychology 62</a:t>
            </a:r>
            <a:r>
              <a:rPr lang="en-US" dirty="0" smtClean="0"/>
              <a:t>, 92-99.</a:t>
            </a:r>
          </a:p>
          <a:p>
            <a:pPr>
              <a:buFont typeface="Calibri" pitchFamily="34" charset="0"/>
              <a:buAutoNum type="arabicPeriod"/>
            </a:pPr>
            <a:r>
              <a:rPr lang="en-US" b="1" dirty="0" smtClean="0"/>
              <a:t>Budney, A., Higgins, S., Radanovich, K., &amp; Novy, P.</a:t>
            </a:r>
            <a:r>
              <a:rPr lang="en-US" dirty="0" smtClean="0"/>
              <a:t> (2000). Adding voucher-based incentives to coping skills and motivational enhancement improves outcomes during treatment for marijuana dependence. </a:t>
            </a:r>
            <a:r>
              <a:rPr lang="en-US" i="1" dirty="0" smtClean="0"/>
              <a:t>Journal of Consulting and Clinical Psychology 68</a:t>
            </a:r>
            <a:r>
              <a:rPr lang="en-US" dirty="0" smtClean="0"/>
              <a:t>, 1051-1061.</a:t>
            </a:r>
          </a:p>
          <a:p>
            <a:pPr>
              <a:buFont typeface="Calibri" pitchFamily="34" charset="0"/>
              <a:buAutoNum type="arabicPeriod"/>
            </a:pPr>
            <a:r>
              <a:rPr lang="en-US" b="1" dirty="0" smtClean="0"/>
              <a:t>Budney, A.J., Moore, B.A., Rocha, H.L., &amp; Higgins, S.T.</a:t>
            </a:r>
            <a:r>
              <a:rPr lang="en-US" dirty="0" smtClean="0"/>
              <a:t> (2006). Clinical trial of abstinence-based vouchers and cognitive behavioral therapy for cannabis dependence. </a:t>
            </a:r>
            <a:r>
              <a:rPr lang="en-US" i="1" dirty="0" smtClean="0"/>
              <a:t>Journal of Consulting and Clinical Psychology 74</a:t>
            </a:r>
            <a:r>
              <a:rPr lang="en-US" dirty="0" smtClean="0"/>
              <a:t>, 307-316.</a:t>
            </a:r>
          </a:p>
          <a:p>
            <a:pPr>
              <a:buFont typeface="Calibri" pitchFamily="34" charset="0"/>
              <a:buAutoNum type="arabicPeriod"/>
            </a:pPr>
            <a:r>
              <a:rPr lang="en-US" b="1" dirty="0" smtClean="0"/>
              <a:t>Kadden, R.M., Litt, M.D., Kabela-Cormier, E., &amp; Petry, N.M.</a:t>
            </a:r>
            <a:r>
              <a:rPr lang="en-US" dirty="0" smtClean="0"/>
              <a:t> (2007). Abstinence rates following behavioral treatments for marijuana dependence. </a:t>
            </a:r>
            <a:r>
              <a:rPr lang="en-US" i="1" dirty="0" smtClean="0"/>
              <a:t>Addictive Behaviours 32</a:t>
            </a:r>
            <a:r>
              <a:rPr lang="en-US" dirty="0" smtClean="0"/>
              <a:t>, 1220-1236.</a:t>
            </a:r>
          </a:p>
          <a:p>
            <a:pPr>
              <a:buFont typeface="Calibri" pitchFamily="34" charset="0"/>
              <a:buAutoNum type="arabicPeriod"/>
            </a:pPr>
            <a:r>
              <a:rPr lang="en-US" b="1" dirty="0" smtClean="0"/>
              <a:t>Stephens, R.S., Roffman, R.A., Fearer, S.A., Williams, C., &amp; Burke, R.S. </a:t>
            </a:r>
            <a:r>
              <a:rPr lang="en-US" dirty="0" smtClean="0"/>
              <a:t>(2007). The marijuana check-up: Promoting change in ambivalent marijuana users. </a:t>
            </a:r>
            <a:r>
              <a:rPr lang="en-US" i="1" dirty="0" smtClean="0"/>
              <a:t>Addiction 102</a:t>
            </a:r>
            <a:r>
              <a:rPr lang="en-US" dirty="0" smtClean="0"/>
              <a:t>, 947-957.</a:t>
            </a:r>
          </a:p>
          <a:p>
            <a:pPr>
              <a:buFont typeface="Calibri" pitchFamily="34" charset="0"/>
              <a:buAutoNum type="arabicPeriod"/>
            </a:pPr>
            <a:r>
              <a:rPr lang="en-US" b="1" dirty="0" smtClean="0"/>
              <a:t>Sinha, R., Easton, C. &amp; Kemp, K.</a:t>
            </a:r>
            <a:r>
              <a:rPr lang="en-US" dirty="0" smtClean="0"/>
              <a:t> (2003). Substance abuse treatment characteristics of probation-referred young adults in a community-based outpatient program. </a:t>
            </a:r>
            <a:r>
              <a:rPr lang="en-US" i="1" dirty="0" smtClean="0"/>
              <a:t>American Journal of Drug and Alcohol Abuse 29</a:t>
            </a:r>
            <a:r>
              <a:rPr lang="en-US" dirty="0" smtClean="0"/>
              <a:t>, 585-597.</a:t>
            </a:r>
          </a:p>
          <a:p>
            <a:pPr>
              <a:buFont typeface="Calibri" pitchFamily="34" charset="0"/>
              <a:buAutoNum type="arabicPeriod"/>
            </a:pPr>
            <a:r>
              <a:rPr lang="en-US" b="1" dirty="0" smtClean="0"/>
              <a:t>Carroll, K.M., Easton, C.J., Nich, C., Hunkele, K.A., Neavins, T.M., &amp; Sinha, R. et al.</a:t>
            </a:r>
            <a:r>
              <a:rPr lang="en-US" dirty="0" smtClean="0"/>
              <a:t> (2006). The use of contingency management and motivational/skills-building therapy to treat young adults with marijuana dependence. </a:t>
            </a:r>
            <a:r>
              <a:rPr lang="en-US" i="1" dirty="0" smtClean="0"/>
              <a:t>Journal of Consulting and Clinical Psychology 74</a:t>
            </a:r>
            <a:r>
              <a:rPr lang="en-US" dirty="0" smtClean="0"/>
              <a:t>, 955-966.</a:t>
            </a:r>
          </a:p>
          <a:p>
            <a:pPr>
              <a:buFont typeface="Calibri" pitchFamily="34" charset="0"/>
              <a:buAutoNum type="arabicPeriod"/>
            </a:pPr>
            <a:r>
              <a:rPr lang="en-US" b="1" dirty="0" smtClean="0"/>
              <a:t>Martin, G. &amp; Copeland, J. </a:t>
            </a:r>
            <a:r>
              <a:rPr lang="en-US" dirty="0" smtClean="0"/>
              <a:t>(2008). The adolescent cannabis check-up: Randomised trial of a brief intervention for young cannabis users. </a:t>
            </a:r>
            <a:r>
              <a:rPr lang="en-US" i="1" dirty="0" smtClean="0"/>
              <a:t>Journal of Substance Abuse Treatment 34</a:t>
            </a:r>
            <a:r>
              <a:rPr lang="en-US" dirty="0" smtClean="0"/>
              <a:t>, 407-414.</a:t>
            </a:r>
          </a:p>
          <a:p>
            <a:pPr>
              <a:buFont typeface="Calibri" pitchFamily="34" charset="0"/>
              <a:buAutoNum type="arabicPeriod"/>
            </a:pPr>
            <a:r>
              <a:rPr lang="en-US" b="1" dirty="0" smtClean="0"/>
              <a:t>Walker, D.D., Roffman, R.A., Stephens, R.S., Wakana, K., Berghuis, J., &amp; Kim, W.</a:t>
            </a:r>
            <a:r>
              <a:rPr lang="en-US" dirty="0" smtClean="0"/>
              <a:t> (2006). Motivational enhancement therapy for adolescent marijuana users: A preliminary randomised trial. </a:t>
            </a:r>
            <a:r>
              <a:rPr lang="en-US" i="1" dirty="0" smtClean="0"/>
              <a:t>Journal of Consulting and Clinical Psychology 74</a:t>
            </a:r>
            <a:r>
              <a:rPr lang="en-US" dirty="0" smtClean="0"/>
              <a:t>, 628-632.</a:t>
            </a:r>
          </a:p>
          <a:p>
            <a:pPr>
              <a:buFont typeface="Calibri" pitchFamily="34" charset="0"/>
              <a:buAutoNum type="arabicPeriod"/>
            </a:pPr>
            <a:r>
              <a:rPr lang="en-US" b="1" dirty="0" smtClean="0"/>
              <a:t>Dennis, M., Godley, S.H., Diamond, G., Tims, F.M., Babor, T., &amp; Donaldson, J. et al.</a:t>
            </a:r>
            <a:r>
              <a:rPr lang="en-US" dirty="0" smtClean="0"/>
              <a:t> (2004). The Cannabis Youth Treatment (CYT) study: Main findings from two randomised trials. </a:t>
            </a:r>
            <a:r>
              <a:rPr lang="en-US" i="1" dirty="0" smtClean="0"/>
              <a:t>Journal of Substance Abuse Treatment 27</a:t>
            </a:r>
            <a:r>
              <a:rPr lang="en-US" dirty="0" smtClean="0"/>
              <a:t>, 197-213.</a:t>
            </a:r>
          </a:p>
          <a:p>
            <a:pPr>
              <a:buFont typeface="Calibri" pitchFamily="34" charset="0"/>
              <a:buAutoNum type="arabicPeriod"/>
            </a:pPr>
            <a:r>
              <a:rPr lang="en-US" b="1" dirty="0" smtClean="0"/>
              <a:t>Sinha, R., Easton, C., Renee-Aubin, L., &amp; Carroll, K.</a:t>
            </a:r>
            <a:r>
              <a:rPr lang="en-US" dirty="0" smtClean="0"/>
              <a:t> (2003). Engaging young probation-referred marijuana abusing individuals in treatment: A pilot trial. </a:t>
            </a:r>
            <a:r>
              <a:rPr lang="en-US" i="1" dirty="0" smtClean="0"/>
              <a:t>American Journal on Addictions 12</a:t>
            </a:r>
            <a:r>
              <a:rPr lang="en-US" dirty="0" smtClean="0"/>
              <a:t>, 314-323.</a:t>
            </a:r>
          </a:p>
          <a:p>
            <a:pPr>
              <a:buFont typeface="Calibri" pitchFamily="34" charset="0"/>
              <a:buAutoNum type="arabicPeriod"/>
            </a:pPr>
            <a:r>
              <a:rPr lang="en-US" b="1" dirty="0" smtClean="0"/>
              <a:t>Baker, A., Bucci, S., Lewin, T.J., Kay-Lambkin, F., Constable, P.M., &amp; Carr, V.J.</a:t>
            </a:r>
            <a:r>
              <a:rPr lang="en-US" dirty="0" smtClean="0"/>
              <a:t> (2006). Cognitive-behavioural therapy for substance use disorders in people with psychotic disorders. </a:t>
            </a:r>
            <a:r>
              <a:rPr lang="en-US" i="1" dirty="0" smtClean="0"/>
              <a:t>British Journal of Psychiatry 188</a:t>
            </a:r>
            <a:r>
              <a:rPr lang="en-US" dirty="0" smtClean="0"/>
              <a:t>, 439-448.</a:t>
            </a:r>
          </a:p>
          <a:p>
            <a:pPr>
              <a:buFont typeface="Calibri" pitchFamily="34" charset="0"/>
              <a:buAutoNum type="arabicPeriod"/>
            </a:pPr>
            <a:r>
              <a:rPr lang="en-US" b="1" dirty="0" smtClean="0"/>
              <a:t>Drake, R., Essock, S. &amp; Shaner, A.</a:t>
            </a:r>
            <a:r>
              <a:rPr lang="en-US" dirty="0" smtClean="0"/>
              <a:t> (2001). Implementing dual diagnosis services for clients with severe mental illness. </a:t>
            </a:r>
            <a:r>
              <a:rPr lang="en-US" i="1" dirty="0" smtClean="0"/>
              <a:t>Psychiatric Services 52</a:t>
            </a:r>
            <a:r>
              <a:rPr lang="en-US" dirty="0" smtClean="0"/>
              <a:t>, 469-476.</a:t>
            </a:r>
          </a:p>
          <a:p>
            <a:pPr>
              <a:buFont typeface="Calibri" pitchFamily="34" charset="0"/>
              <a:buAutoNum type="arabicPeriod"/>
            </a:pPr>
            <a:r>
              <a:rPr lang="en-US" b="1" dirty="0" smtClean="0"/>
              <a:t>Carey, K., Purnine, D., Maisto, S., Carey, M.P., &amp; Simons, J.S.</a:t>
            </a:r>
            <a:r>
              <a:rPr lang="en-US" dirty="0" smtClean="0"/>
              <a:t> (2000). Treating substance abuse in the context of severe and persistent mental illness clinician’s perspectives. </a:t>
            </a:r>
            <a:r>
              <a:rPr lang="en-US" i="1" dirty="0" smtClean="0"/>
              <a:t>Journal of Substance Abuse Treatment 19</a:t>
            </a:r>
            <a:r>
              <a:rPr lang="en-US" dirty="0" smtClean="0"/>
              <a:t>, 189-198.</a:t>
            </a:r>
          </a:p>
          <a:p>
            <a:endParaRPr lang="en-AU" dirty="0" smtClean="0"/>
          </a:p>
        </p:txBody>
      </p:sp>
      <p:sp>
        <p:nvSpPr>
          <p:cNvPr id="4" name="Slide Number Placeholder 3"/>
          <p:cNvSpPr>
            <a:spLocks noGrp="1"/>
          </p:cNvSpPr>
          <p:nvPr>
            <p:ph type="sldNum" sz="quarter" idx="5"/>
          </p:nvPr>
        </p:nvSpPr>
        <p:spPr/>
        <p:txBody>
          <a:bodyPr/>
          <a:lstStyle/>
          <a:p>
            <a:pPr>
              <a:defRPr/>
            </a:pPr>
            <a:fld id="{ED9D20CD-22B7-4618-A180-B8B87FD93931}" type="slidenum">
              <a:rPr lang="en-AU" smtClean="0"/>
              <a:pPr>
                <a:defRPr/>
              </a:pPr>
              <a:t>53</a:t>
            </a:fld>
            <a:endParaRPr lang="en-AU"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p:spPr>
      </p:sp>
      <p:sp>
        <p:nvSpPr>
          <p:cNvPr id="200707"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p:spPr>
      </p:sp>
      <p:sp>
        <p:nvSpPr>
          <p:cNvPr id="201731"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p:spPr>
      </p:sp>
      <p:sp>
        <p:nvSpPr>
          <p:cNvPr id="202755"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TextEdit="1"/>
          </p:cNvSpPr>
          <p:nvPr>
            <p:ph type="sldImg"/>
          </p:nvPr>
        </p:nvSpPr>
        <p:spPr bwMode="auto">
          <a:noFill/>
          <a:ln>
            <a:solidFill>
              <a:srgbClr val="000000"/>
            </a:solidFill>
            <a:miter lim="800000"/>
            <a:headEnd/>
            <a:tailEnd/>
          </a:ln>
        </p:spPr>
      </p:sp>
      <p:sp>
        <p:nvSpPr>
          <p:cNvPr id="203779"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p:spPr>
      </p:sp>
      <p:sp>
        <p:nvSpPr>
          <p:cNvPr id="204803"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Evidence-based interventions for cannabis use disorder</a:t>
            </a:r>
          </a:p>
          <a:p>
            <a:endParaRPr lang="en-US" b="1" dirty="0" smtClean="0"/>
          </a:p>
          <a:p>
            <a:r>
              <a:rPr lang="en-US" b="1" dirty="0" smtClean="0"/>
              <a:t>Introduction</a:t>
            </a:r>
          </a:p>
          <a:p>
            <a:r>
              <a:rPr lang="en-US" dirty="0" smtClean="0"/>
              <a:t>Despite cannabis being the most widely used illicit drug in the Western world,</a:t>
            </a:r>
            <a:r>
              <a:rPr lang="en-US" baseline="30000" dirty="0" smtClean="0"/>
              <a:t>1,2</a:t>
            </a:r>
            <a:r>
              <a:rPr lang="en-US" dirty="0" smtClean="0"/>
              <a:t> controlled trials for cannabis use disorder have been reported in the literature only in the last 15 years. Although many clinicians continue to conclude that the relatively mild withdrawal syndrome associated with cannabis indicates that dependence is unlikely and treatment is unnecessary, research suggests that a substantial proportion of cannabis users develop cannabis-related problems, including abuse and dependence.</a:t>
            </a:r>
            <a:r>
              <a:rPr lang="en-US" baseline="30000" dirty="0" smtClean="0"/>
              <a:t>2,3-6</a:t>
            </a:r>
            <a:r>
              <a:rPr lang="en-US" dirty="0" smtClean="0"/>
              <a:t> Despite these trends, only a minority seek assistance from a health professional,</a:t>
            </a:r>
            <a:r>
              <a:rPr lang="en-US" baseline="30000" dirty="0" smtClean="0"/>
              <a:t>7</a:t>
            </a:r>
            <a:r>
              <a:rPr lang="en-US" dirty="0" smtClean="0"/>
              <a:t> however, demand for treatment for cannabis use disorder is increasing internationally.</a:t>
            </a:r>
            <a:r>
              <a:rPr lang="en-US" baseline="30000" dirty="0" smtClean="0"/>
              <a:t>8</a:t>
            </a:r>
            <a:endParaRPr lang="en-US" dirty="0" smtClean="0"/>
          </a:p>
          <a:p>
            <a:r>
              <a:rPr lang="en-US" b="1" dirty="0" smtClean="0"/>
              <a:t>Pharmacological interventions</a:t>
            </a:r>
          </a:p>
          <a:p>
            <a:r>
              <a:rPr lang="en-US" dirty="0" smtClean="0"/>
              <a:t>There are no randomised control trials (RCTs) of pharmacological interventions for cannabis withdrawal or craving. The results of less methodologically rigorous studies suggest that oral delta 9-tetrahydrocannabinol (THC),</a:t>
            </a:r>
            <a:r>
              <a:rPr lang="en-US" baseline="30000" dirty="0" smtClean="0"/>
              <a:t>9,10</a:t>
            </a:r>
            <a:r>
              <a:rPr lang="en-US" dirty="0" smtClean="0"/>
              <a:t> and possibly mirtazapine</a:t>
            </a:r>
            <a:r>
              <a:rPr lang="en-US" baseline="30000" dirty="0" smtClean="0"/>
              <a:t>11</a:t>
            </a:r>
            <a:r>
              <a:rPr lang="en-US" dirty="0" smtClean="0"/>
              <a:t> and lithium,</a:t>
            </a:r>
            <a:r>
              <a:rPr lang="en-US" baseline="30000" dirty="0" smtClean="0"/>
              <a:t>12</a:t>
            </a:r>
            <a:r>
              <a:rPr lang="en-US" dirty="0" smtClean="0"/>
              <a:t> are promising for cannabis withdrawal, and that rimonobant</a:t>
            </a:r>
            <a:r>
              <a:rPr lang="en-US" baseline="30000" dirty="0" smtClean="0"/>
              <a:t>13</a:t>
            </a:r>
            <a:r>
              <a:rPr lang="en-US" dirty="0" smtClean="0"/>
              <a:t> and perhaps buspiron</a:t>
            </a:r>
            <a:r>
              <a:rPr lang="en-US" baseline="30000" dirty="0" smtClean="0"/>
              <a:t>14</a:t>
            </a:r>
            <a:r>
              <a:rPr lang="en-US" dirty="0" smtClean="0"/>
              <a:t> show potential in the management of cannabis craving. Buproprion,</a:t>
            </a:r>
            <a:r>
              <a:rPr lang="en-US" baseline="30000" dirty="0" smtClean="0"/>
              <a:t>15</a:t>
            </a:r>
            <a:r>
              <a:rPr lang="en-US" dirty="0" smtClean="0"/>
              <a:t> nefazodone,</a:t>
            </a:r>
            <a:r>
              <a:rPr lang="en-US" baseline="30000" dirty="0" smtClean="0"/>
              <a:t>16</a:t>
            </a:r>
            <a:r>
              <a:rPr lang="en-US" dirty="0" smtClean="0"/>
              <a:t> divalproex,</a:t>
            </a:r>
            <a:r>
              <a:rPr lang="en-US" baseline="30000" dirty="0" smtClean="0"/>
              <a:t>11,17</a:t>
            </a:r>
            <a:r>
              <a:rPr lang="en-US" dirty="0" smtClean="0"/>
              <a:t> naltrexone</a:t>
            </a:r>
            <a:r>
              <a:rPr lang="en-US" baseline="30000" dirty="0" smtClean="0"/>
              <a:t>18</a:t>
            </a:r>
            <a:r>
              <a:rPr lang="en-US" dirty="0" smtClean="0"/>
              <a:t> and atomoxetine</a:t>
            </a:r>
            <a:r>
              <a:rPr lang="en-US" baseline="30000" dirty="0" smtClean="0"/>
              <a:t>19</a:t>
            </a:r>
            <a:r>
              <a:rPr lang="en-US" dirty="0" smtClean="0"/>
              <a:t> appear less promising for cannabis withdrawal or craving. Also, early indications suggest that oral THC is ineffective in the management of cannabis craving.</a:t>
            </a:r>
            <a:r>
              <a:rPr lang="en-US" baseline="30000" dirty="0" smtClean="0"/>
              <a:t>9</a:t>
            </a:r>
            <a:endParaRPr lang="en-US" dirty="0" smtClean="0"/>
          </a:p>
          <a:p>
            <a:r>
              <a:rPr lang="en-US" b="1" dirty="0" smtClean="0"/>
              <a:t>Psychological interventions</a:t>
            </a:r>
          </a:p>
          <a:p>
            <a:r>
              <a:rPr lang="en-US" dirty="0" smtClean="0"/>
              <a:t>A series of RCTs of psychotherapeutic approaches to managing cannabis dependence have been conducted. In general, these suggest that cognitive behavioural therapy (CBT) and motivational enhancement therapy (MET) are the most effective in reducing cannabis use, dependence and related problems.</a:t>
            </a:r>
            <a:r>
              <a:rPr lang="en-US" baseline="30000" dirty="0" smtClean="0"/>
              <a:t>20-22</a:t>
            </a:r>
            <a:r>
              <a:rPr lang="en-US" dirty="0" smtClean="0"/>
              <a:t> Social support psychotherapy showed equivalence with CBT in one study.</a:t>
            </a:r>
            <a:r>
              <a:rPr lang="en-US" baseline="30000" dirty="0" smtClean="0"/>
              <a:t>23</a:t>
            </a:r>
            <a:r>
              <a:rPr lang="en-US" dirty="0" smtClean="0"/>
              <a:t> Although brief interventions (usually in the form of MET) appear effective, recent studies suggest that extended, combined therapies are associated with slightly better outcomes.</a:t>
            </a:r>
            <a:r>
              <a:rPr lang="en-US" baseline="30000" dirty="0" smtClean="0"/>
              <a:t>21,22</a:t>
            </a:r>
            <a:r>
              <a:rPr lang="en-US" dirty="0" smtClean="0"/>
              <a:t> In addition, recent research suggests that adding voucher-based incentives to MET and CBT improves treatment compliance and long-term outcome in both voluntary</a:t>
            </a:r>
            <a:r>
              <a:rPr lang="en-US" baseline="30000" dirty="0" smtClean="0"/>
              <a:t>24-26</a:t>
            </a:r>
            <a:r>
              <a:rPr lang="en-US" dirty="0" smtClean="0"/>
              <a:t> and coerced adult clients,</a:t>
            </a:r>
            <a:r>
              <a:rPr lang="en-US" baseline="30000" dirty="0" smtClean="0"/>
              <a:t>27-29</a:t>
            </a:r>
            <a:r>
              <a:rPr lang="en-US" dirty="0" smtClean="0"/>
              <a:t> but that voucher-based incentives alone show improvements in compliance and outcome that diminish over time.</a:t>
            </a:r>
            <a:r>
              <a:rPr lang="en-US" baseline="30000" dirty="0" smtClean="0"/>
              <a:t>25</a:t>
            </a:r>
            <a:endParaRPr lang="en-US" dirty="0" smtClean="0"/>
          </a:p>
          <a:p>
            <a:r>
              <a:rPr lang="en-US" b="1" dirty="0" smtClean="0"/>
              <a:t>Adolescent and psychiatric populations</a:t>
            </a:r>
          </a:p>
          <a:p>
            <a:r>
              <a:rPr lang="en-US" dirty="0" smtClean="0"/>
              <a:t>Several RCTs suggest that brief interventions—which may involve the provision of information (including to parents), MET, and cognitive behavioural skills training—are effective in reducing cannabis use and dependence in adolescents.</a:t>
            </a:r>
            <a:r>
              <a:rPr lang="en-US" baseline="30000" dirty="0" smtClean="0"/>
              <a:t>30,31</a:t>
            </a:r>
            <a:r>
              <a:rPr lang="en-US" dirty="0" smtClean="0"/>
              <a:t> It also appears that extended therapies, which often incorporate significant family involvement (such as multidimensional family therapy), are effective in reducing cannabis use and dependence in adolescents, but no more so than are brief interventions.</a:t>
            </a:r>
            <a:r>
              <a:rPr lang="en-US" baseline="30000" dirty="0" smtClean="0"/>
              <a:t>32</a:t>
            </a:r>
            <a:r>
              <a:rPr lang="en-US" dirty="0" smtClean="0"/>
              <a:t> Contingency management also shows promise in enhancing treatment engagement in adolescents.</a:t>
            </a:r>
            <a:r>
              <a:rPr lang="en-US" baseline="30000" dirty="0" smtClean="0"/>
              <a:t>33</a:t>
            </a:r>
            <a:r>
              <a:rPr lang="en-US" dirty="0" smtClean="0"/>
              <a:t/>
            </a:r>
            <a:br>
              <a:rPr lang="en-US" dirty="0" smtClean="0"/>
            </a:br>
            <a:r>
              <a:rPr lang="en-US" dirty="0" smtClean="0"/>
              <a:t/>
            </a:r>
            <a:br>
              <a:rPr lang="en-US" dirty="0" smtClean="0"/>
            </a:br>
            <a:r>
              <a:rPr lang="en-US" dirty="0" smtClean="0"/>
              <a:t>There is one RCT examining effective treatments for comorbid cannabis use and psychotic disorders, which compared ‘treatment as usual’ to ten sessions of motivational interviewing and cognitive behavioural therapy.</a:t>
            </a:r>
            <a:r>
              <a:rPr lang="en-US" baseline="30000" dirty="0" smtClean="0"/>
              <a:t>34</a:t>
            </a:r>
            <a:r>
              <a:rPr lang="en-US" dirty="0" smtClean="0"/>
              <a:t> Clinicians’ recommendations for the management of substance use in the context of severe and persistent mental illness rests with integrated shared care or dual diagnosis services, in which the critical components are staffed interventions, assertive outreach, motivational interventions, counselling, social support interventions, a comprehensive and long-term perspective, and cultural sensitivity and competence.</a:t>
            </a:r>
            <a:r>
              <a:rPr lang="en-US" baseline="30000" dirty="0" smtClean="0"/>
              <a:t>35,36</a:t>
            </a:r>
            <a:endParaRPr lang="en-US" dirty="0" smtClean="0"/>
          </a:p>
          <a:p>
            <a:r>
              <a:rPr lang="en-US" b="1" dirty="0" smtClean="0"/>
              <a:t>Conclusion</a:t>
            </a:r>
          </a:p>
          <a:p>
            <a:r>
              <a:rPr lang="en-US" dirty="0" smtClean="0"/>
              <a:t>Although the strongest evidence in the management of cannabis dependence exists for MET and CBT in adults and brief interventions in adolescents, further RCTs are required to clarify the effectiveness of other treatments, particularly pharmacological interventions and those designed for psychiatrically comorbid cannabis users.</a:t>
            </a:r>
          </a:p>
          <a:p>
            <a:r>
              <a:rPr lang="en-US" b="1" dirty="0" smtClean="0"/>
              <a:t>References</a:t>
            </a:r>
          </a:p>
          <a:p>
            <a:pPr>
              <a:buFont typeface="Calibri" pitchFamily="34" charset="0"/>
              <a:buAutoNum type="arabicPeriod"/>
            </a:pPr>
            <a:r>
              <a:rPr lang="en-US" b="1" dirty="0" smtClean="0"/>
              <a:t>Anthony, J., Warner, L. &amp; Kessler, R.</a:t>
            </a:r>
            <a:r>
              <a:rPr lang="en-US" dirty="0" smtClean="0"/>
              <a:t> (1994). Comparative epidemiology of dependence on tobacco, alcohol, controlled substance and inhalants: Basic findings from the National Comorbidity Survey. </a:t>
            </a:r>
            <a:r>
              <a:rPr lang="en-US" i="1" dirty="0" smtClean="0"/>
              <a:t>Experimental and Clinical Psychopharmacology 2</a:t>
            </a:r>
            <a:r>
              <a:rPr lang="en-US" dirty="0" smtClean="0"/>
              <a:t>, 244-268.</a:t>
            </a:r>
          </a:p>
          <a:p>
            <a:pPr>
              <a:buFont typeface="Calibri" pitchFamily="34" charset="0"/>
              <a:buAutoNum type="arabicPeriod"/>
            </a:pPr>
            <a:r>
              <a:rPr lang="en-US" b="1" dirty="0" smtClean="0"/>
              <a:t>Swift, W., Hall, W. &amp; Teesson, M.</a:t>
            </a:r>
            <a:r>
              <a:rPr lang="en-US" dirty="0" smtClean="0"/>
              <a:t> (2001). Cannabis use and dependence among Australian adults: Results from the National Survey of Mental Health and Wellbeing. </a:t>
            </a:r>
            <a:r>
              <a:rPr lang="en-US" i="1" dirty="0" smtClean="0"/>
              <a:t>Addiction 96</a:t>
            </a:r>
            <a:r>
              <a:rPr lang="en-US" dirty="0" smtClean="0"/>
              <a:t>, 737-748.</a:t>
            </a:r>
          </a:p>
          <a:p>
            <a:pPr>
              <a:buFont typeface="Calibri" pitchFamily="34" charset="0"/>
              <a:buAutoNum type="arabicPeriod"/>
            </a:pPr>
            <a:r>
              <a:rPr lang="en-US" b="1" dirty="0" smtClean="0"/>
              <a:t>Anthony, J.C. &amp; Helzer, J.E.</a:t>
            </a:r>
            <a:r>
              <a:rPr lang="en-US" dirty="0" smtClean="0"/>
              <a:t> (1991). Syndromes of drug abuse and dependence. In. </a:t>
            </a:r>
            <a:r>
              <a:rPr lang="en-US" b="1" dirty="0" smtClean="0"/>
              <a:t>L.N. Robins &amp; D.A. Regier.</a:t>
            </a:r>
            <a:r>
              <a:rPr lang="en-US" dirty="0" smtClean="0"/>
              <a:t> (Eds.). </a:t>
            </a:r>
            <a:r>
              <a:rPr lang="en-US" i="1" dirty="0" smtClean="0"/>
              <a:t>Psychiatric disorders in America: The Epidemiological Catchment Area Study</a:t>
            </a:r>
            <a:r>
              <a:rPr lang="en-US" dirty="0" smtClean="0"/>
              <a:t>, pp. 116-154. New York: The Free Press.</a:t>
            </a:r>
          </a:p>
          <a:p>
            <a:pPr>
              <a:buFont typeface="Calibri" pitchFamily="34" charset="0"/>
              <a:buAutoNum type="arabicPeriod"/>
            </a:pPr>
            <a:r>
              <a:rPr lang="en-US" b="1" dirty="0" smtClean="0"/>
              <a:t>Bierut, L.J., Dinwiddie, S.H., Begleiter, H., Crowe, R.R., Hesselbrock, V., Nurnberger, J.I. Jr., Porjesz, B., Schuckit, M.A., &amp; Reich, T.</a:t>
            </a:r>
            <a:r>
              <a:rPr lang="en-US" dirty="0" smtClean="0"/>
              <a:t> (1998). Familial transmission of substance dependence: Alcohol, marijuana, cocaine, and habitual smoking: A report from the Collaborative Study on the Genetics of Alcoholism. </a:t>
            </a:r>
            <a:r>
              <a:rPr lang="en-US" i="1" dirty="0" smtClean="0"/>
              <a:t>Archives of General Psychiatry 55</a:t>
            </a:r>
            <a:r>
              <a:rPr lang="en-US" dirty="0" smtClean="0"/>
              <a:t>, 982-988.</a:t>
            </a:r>
          </a:p>
          <a:p>
            <a:pPr>
              <a:buFont typeface="Calibri" pitchFamily="34" charset="0"/>
              <a:buAutoNum type="arabicPeriod"/>
            </a:pPr>
            <a:r>
              <a:rPr lang="en-US" b="1" dirty="0" smtClean="0"/>
              <a:t>Grant, B.F. &amp; Pickering, R.</a:t>
            </a:r>
            <a:r>
              <a:rPr lang="en-US" dirty="0" smtClean="0"/>
              <a:t> (1998). The relationship between cannabis use and DSM-IV cannabis abuse and dependence: Results from the National Longitudinal Alcohol Epidemiologic Survey. </a:t>
            </a:r>
            <a:r>
              <a:rPr lang="en-US" i="1" dirty="0" smtClean="0"/>
              <a:t>Journal of Substance Abuse 10</a:t>
            </a:r>
            <a:r>
              <a:rPr lang="en-US" dirty="0" smtClean="0"/>
              <a:t>, 255-264.</a:t>
            </a:r>
          </a:p>
          <a:p>
            <a:pPr>
              <a:buFont typeface="Calibri" pitchFamily="34" charset="0"/>
              <a:buAutoNum type="arabicPeriod"/>
            </a:pPr>
            <a:r>
              <a:rPr lang="en-US" b="1" dirty="0" smtClean="0"/>
              <a:t>Young, S.E., Corley, R.P., Stallings, M.C., Rhee, S.H., Crowley, T.J., &amp; Hewitt, J.K. </a:t>
            </a:r>
            <a:r>
              <a:rPr lang="en-US" dirty="0" smtClean="0"/>
              <a:t>(2002). Substance use, abuse and dependence in adolescence: Prevalence, symptom profiles and correlates. </a:t>
            </a:r>
            <a:r>
              <a:rPr lang="en-US" i="1" dirty="0" smtClean="0"/>
              <a:t>Drug and Alcohol Dependence 68</a:t>
            </a:r>
            <a:r>
              <a:rPr lang="en-US" dirty="0" smtClean="0"/>
              <a:t>, 309-322.</a:t>
            </a:r>
          </a:p>
          <a:p>
            <a:pPr>
              <a:buFont typeface="Calibri" pitchFamily="34" charset="0"/>
              <a:buAutoNum type="arabicPeriod"/>
            </a:pPr>
            <a:r>
              <a:rPr lang="en-US" b="1" dirty="0" smtClean="0"/>
              <a:t>Copeland, J., Rees, V. &amp; Swift, W.</a:t>
            </a:r>
            <a:r>
              <a:rPr lang="en-US" dirty="0" smtClean="0"/>
              <a:t> (1999). Health concerns and help-seeking among a sample entering treatment for cannabis dependence. </a:t>
            </a:r>
            <a:r>
              <a:rPr lang="en-US" i="1" dirty="0" smtClean="0"/>
              <a:t>Australian Family Physician 28</a:t>
            </a:r>
            <a:r>
              <a:rPr lang="en-US" dirty="0" smtClean="0"/>
              <a:t>, 540-541.</a:t>
            </a:r>
          </a:p>
          <a:p>
            <a:pPr>
              <a:buFont typeface="Calibri" pitchFamily="34" charset="0"/>
              <a:buAutoNum type="arabicPeriod"/>
            </a:pPr>
            <a:r>
              <a:rPr lang="en-US" b="1" dirty="0" smtClean="0"/>
              <a:t>Substance Abuse and Mental Health Services Administration, Office of Applied Studies. </a:t>
            </a:r>
            <a:r>
              <a:rPr lang="en-US" dirty="0" smtClean="0"/>
              <a:t>(2003). </a:t>
            </a:r>
            <a:r>
              <a:rPr lang="en-US" i="1" dirty="0" smtClean="0"/>
              <a:t>Emergency department trends from the drug abuse warning network, final estimates 1995–2002</a:t>
            </a:r>
            <a:r>
              <a:rPr lang="en-US" dirty="0" smtClean="0"/>
              <a:t>, DAWN Series: D-24, DHHS Publication No. (SMA) 03-3780. Rockville, MD: Substance Abuse and Mental Health Services Administration, Office of Applied Studies.</a:t>
            </a:r>
          </a:p>
          <a:p>
            <a:pPr>
              <a:buFont typeface="Calibri" pitchFamily="34" charset="0"/>
              <a:buAutoNum type="arabicPeriod"/>
            </a:pPr>
            <a:r>
              <a:rPr lang="en-US" b="1" dirty="0" smtClean="0"/>
              <a:t>Hart, C., Haney, M., Ward, A., Fischman, M.W., &amp; Foltin, R.W.</a:t>
            </a:r>
            <a:r>
              <a:rPr lang="en-US" dirty="0" smtClean="0"/>
              <a:t> (2002). Effects of oral THC maintenance on smoked marijuana self-administration. </a:t>
            </a:r>
            <a:r>
              <a:rPr lang="en-US" i="1" dirty="0" smtClean="0"/>
              <a:t>Drug and Alcohol Dependence 67</a:t>
            </a:r>
            <a:r>
              <a:rPr lang="en-US" dirty="0" smtClean="0"/>
              <a:t>, 301-399.</a:t>
            </a:r>
          </a:p>
          <a:p>
            <a:pPr>
              <a:buFont typeface="Calibri" pitchFamily="34" charset="0"/>
              <a:buAutoNum type="arabicPeriod"/>
            </a:pPr>
            <a:r>
              <a:rPr lang="en-US" b="1" dirty="0" smtClean="0"/>
              <a:t>Haney, M., Hart, C., Vosburg, S., Nasser, J., Bennett, A., &amp; Zubaran, C., et al.</a:t>
            </a:r>
            <a:r>
              <a:rPr lang="en-US" dirty="0" smtClean="0"/>
              <a:t> (2004). Marijuana withdrawal in humans: Effects of oral THC or divalproex. </a:t>
            </a:r>
            <a:r>
              <a:rPr lang="en-US" i="1" dirty="0" smtClean="0"/>
              <a:t>Neuropsychopharmacology 29</a:t>
            </a:r>
            <a:r>
              <a:rPr lang="en-US" dirty="0" smtClean="0"/>
              <a:t>, 158-170.</a:t>
            </a:r>
          </a:p>
          <a:p>
            <a:pPr>
              <a:buFont typeface="Calibri" pitchFamily="34" charset="0"/>
              <a:buAutoNum type="arabicPeriod"/>
            </a:pPr>
            <a:r>
              <a:rPr lang="en-US" b="1" dirty="0" smtClean="0"/>
              <a:t>Frewen, A., Baillie, A. &amp; Rea, F.</a:t>
            </a:r>
            <a:r>
              <a:rPr lang="en-US" dirty="0" smtClean="0"/>
              <a:t> (2007, June). </a:t>
            </a:r>
            <a:r>
              <a:rPr lang="en-US" i="1" dirty="0" smtClean="0"/>
              <a:t>The role of mirtazapine in cannabis withdrawal</a:t>
            </a:r>
            <a:r>
              <a:rPr lang="en-US" dirty="0" smtClean="0"/>
              <a:t>. Paper contributed to the College on Problems of Drug Dependence. Quebec, Canada. Retrieved on September 8, 2008, from http://www.cpdd.vcu.edu/Pages/Meetings/Meetings_PDFs/2007programbooknew.pdf</a:t>
            </a:r>
          </a:p>
          <a:p>
            <a:pPr>
              <a:buFont typeface="Calibri" pitchFamily="34" charset="0"/>
              <a:buAutoNum type="arabicPeriod"/>
            </a:pPr>
            <a:r>
              <a:rPr lang="en-US" b="1" dirty="0" smtClean="0"/>
              <a:t>Shu-Sen, C., Bowen, R.C., Gu, G.B., Hannesson, D.K., Yu, P.H., &amp; Zhang, X.</a:t>
            </a:r>
            <a:r>
              <a:rPr lang="en-US" dirty="0" smtClean="0"/>
              <a:t> (2001). Prevention of cannabinoid withdrawal syndrome by lithium: Involvement of oxytocinergic neuronal activity. </a:t>
            </a:r>
            <a:r>
              <a:rPr lang="en-US" i="1" dirty="0" smtClean="0"/>
              <a:t>Journal of Neuroscience 21</a:t>
            </a:r>
            <a:r>
              <a:rPr lang="en-US" dirty="0" smtClean="0"/>
              <a:t>, 9867-9876.</a:t>
            </a:r>
          </a:p>
          <a:p>
            <a:pPr>
              <a:buFont typeface="Calibri" pitchFamily="34" charset="0"/>
              <a:buAutoNum type="arabicPeriod"/>
            </a:pPr>
            <a:r>
              <a:rPr lang="en-US" b="1" dirty="0" smtClean="0"/>
              <a:t>Heustis, M.A., Gorelick, D.A., Heishman, S.J., Preston, K.L., Nelson, R.A., &amp; Moolchan, E.T.</a:t>
            </a:r>
            <a:r>
              <a:rPr lang="en-US" dirty="0" smtClean="0"/>
              <a:t> (2001). Blockade effects of smoked marijuana by the CB1-selective cannabinoid receptor antagonist SR141716. </a:t>
            </a:r>
            <a:r>
              <a:rPr lang="en-US" i="1" dirty="0" smtClean="0"/>
              <a:t>Archives of General Psychiatry 58</a:t>
            </a:r>
            <a:r>
              <a:rPr lang="en-US" dirty="0" smtClean="0"/>
              <a:t>, 322-328.</a:t>
            </a:r>
          </a:p>
          <a:p>
            <a:pPr>
              <a:buFont typeface="Calibri" pitchFamily="34" charset="0"/>
              <a:buAutoNum type="arabicPeriod"/>
            </a:pPr>
            <a:r>
              <a:rPr lang="en-US" b="1" dirty="0" smtClean="0"/>
              <a:t>McRae, A.L., Brady, K.T. &amp; Carter, R.E.</a:t>
            </a:r>
            <a:r>
              <a:rPr lang="en-US" dirty="0" smtClean="0"/>
              <a:t> (2006). Buspirone for treatment of marijuana dependence: A pilot study. </a:t>
            </a:r>
            <a:r>
              <a:rPr lang="en-US" i="1" dirty="0" smtClean="0"/>
              <a:t>American Journal on Addictions 15</a:t>
            </a:r>
            <a:r>
              <a:rPr lang="en-US" dirty="0" smtClean="0"/>
              <a:t>, 404.</a:t>
            </a:r>
          </a:p>
          <a:p>
            <a:pPr>
              <a:buFont typeface="Calibri" pitchFamily="34" charset="0"/>
              <a:buAutoNum type="arabicPeriod"/>
            </a:pPr>
            <a:r>
              <a:rPr lang="en-US" b="1" dirty="0" smtClean="0"/>
              <a:t>Haney, M., Ward, A.S., Comer, S.D., Hart, C.L., Foltin, R.W., &amp; Fischman, M.W.</a:t>
            </a:r>
            <a:r>
              <a:rPr lang="en-US" dirty="0" smtClean="0"/>
              <a:t> (2001). Buproprion SR worsens mood during marijuana withdrawal in humans. </a:t>
            </a:r>
            <a:r>
              <a:rPr lang="en-US" i="1" dirty="0" smtClean="0"/>
              <a:t>Psychopharmacology 155</a:t>
            </a:r>
            <a:r>
              <a:rPr lang="en-US" dirty="0" smtClean="0"/>
              <a:t>, 171-179.</a:t>
            </a:r>
          </a:p>
          <a:p>
            <a:pPr>
              <a:buFont typeface="Calibri" pitchFamily="34" charset="0"/>
              <a:buAutoNum type="arabicPeriod"/>
            </a:pPr>
            <a:r>
              <a:rPr lang="en-US" b="1" dirty="0" smtClean="0"/>
              <a:t>Haney, M., Hart, C., Ward, A., &amp; Foltin, R.W.</a:t>
            </a:r>
            <a:r>
              <a:rPr lang="en-US" dirty="0" smtClean="0"/>
              <a:t> (2003). Nefazodone decreases anxiety during marijuana withdrawal in humans. </a:t>
            </a:r>
            <a:r>
              <a:rPr lang="en-US" i="1" dirty="0" smtClean="0"/>
              <a:t>Psychopharmacology 165</a:t>
            </a:r>
            <a:r>
              <a:rPr lang="en-US" dirty="0" smtClean="0"/>
              <a:t>, 157-165.</a:t>
            </a:r>
          </a:p>
          <a:p>
            <a:pPr>
              <a:buFont typeface="Calibri" pitchFamily="34" charset="0"/>
              <a:buAutoNum type="arabicPeriod"/>
            </a:pPr>
            <a:r>
              <a:rPr lang="en-US" b="1" dirty="0" smtClean="0"/>
              <a:t>Levin, F.R., McDowell, D., Evans, S.M., Nunes, E., Akerele, E., &amp; Donovan, S. et al.</a:t>
            </a:r>
            <a:r>
              <a:rPr lang="en-US" dirty="0" smtClean="0"/>
              <a:t> (2004). Pharmacotherapy for marijuana dependence: A double-blind, placebo-controlled pilot study of divalproex sodium. </a:t>
            </a:r>
            <a:r>
              <a:rPr lang="en-US" i="1" dirty="0" smtClean="0"/>
              <a:t>American Journal on Addictions 13</a:t>
            </a:r>
            <a:r>
              <a:rPr lang="en-US" dirty="0" smtClean="0"/>
              <a:t>, 21-32.</a:t>
            </a:r>
          </a:p>
          <a:p>
            <a:pPr>
              <a:buFont typeface="Calibri" pitchFamily="34" charset="0"/>
              <a:buAutoNum type="arabicPeriod"/>
            </a:pPr>
            <a:r>
              <a:rPr lang="en-US" b="1" dirty="0" smtClean="0"/>
              <a:t>Haney, M., Bisaga, A. &amp; Foltin, R.W.</a:t>
            </a:r>
            <a:r>
              <a:rPr lang="en-US" dirty="0" smtClean="0"/>
              <a:t> (2003). Interaction between naltrexone and oral THC in heavy marijuana smokers. </a:t>
            </a:r>
            <a:r>
              <a:rPr lang="en-US" i="1" dirty="0" smtClean="0"/>
              <a:t>Psychopharmacology 166</a:t>
            </a:r>
            <a:r>
              <a:rPr lang="en-US" dirty="0" smtClean="0"/>
              <a:t>, 77-85.</a:t>
            </a:r>
          </a:p>
          <a:p>
            <a:pPr>
              <a:buFont typeface="Calibri" pitchFamily="34" charset="0"/>
              <a:buAutoNum type="arabicPeriod"/>
            </a:pPr>
            <a:r>
              <a:rPr lang="en-US" b="1" dirty="0" smtClean="0"/>
              <a:t>Tirado, C.F., Goldman, M., Kampman, K.M., &amp; O’Brien, C.P.</a:t>
            </a:r>
            <a:r>
              <a:rPr lang="en-US" dirty="0" smtClean="0"/>
              <a:t> (2007, June). </a:t>
            </a:r>
            <a:r>
              <a:rPr lang="en-US" i="1" dirty="0" smtClean="0"/>
              <a:t>Atomoxetine for treatment of marijuana dependence: A report on the efficacy and high incidence of gastrointestinal adverse events in a pilot study</a:t>
            </a:r>
            <a:r>
              <a:rPr lang="en-US" dirty="0" smtClean="0"/>
              <a:t>. Paper contributed to the College on Problems of Drug Dependence. Quebec, Canada. Retrieved on September 8, 2008, from http://www.cpdd.vcu.edu/Pages/Meetings/Meetings_PDFs/2007programbooknew.pdf</a:t>
            </a:r>
          </a:p>
          <a:p>
            <a:pPr>
              <a:buFont typeface="Calibri" pitchFamily="34" charset="0"/>
              <a:buAutoNum type="arabicPeriod"/>
            </a:pPr>
            <a:r>
              <a:rPr lang="en-US" b="1" dirty="0" smtClean="0"/>
              <a:t>Stephens, R., Roffman, R. &amp; Curtin, L. </a:t>
            </a:r>
            <a:r>
              <a:rPr lang="en-US" dirty="0" smtClean="0"/>
              <a:t>(2000). Comparison of extended versus brief treatments for marijuana use. </a:t>
            </a:r>
            <a:r>
              <a:rPr lang="en-US" i="1" dirty="0" smtClean="0"/>
              <a:t>Journal of Consulting and Clinical Psychology 68</a:t>
            </a:r>
            <a:r>
              <a:rPr lang="en-US" dirty="0" smtClean="0"/>
              <a:t>, 898-908.</a:t>
            </a:r>
          </a:p>
          <a:p>
            <a:pPr>
              <a:buFont typeface="Calibri" pitchFamily="34" charset="0"/>
              <a:buAutoNum type="arabicPeriod"/>
            </a:pPr>
            <a:r>
              <a:rPr lang="en-US" b="1" dirty="0" smtClean="0"/>
              <a:t>Copeland, J., Swift, W., Roffman, R., &amp; Stephens, R.</a:t>
            </a:r>
            <a:r>
              <a:rPr lang="en-US" dirty="0" smtClean="0"/>
              <a:t> (2001). A randomised controlled trial of brief interventions for cannabis use disorder. </a:t>
            </a:r>
            <a:r>
              <a:rPr lang="en-US" i="1" dirty="0" smtClean="0"/>
              <a:t>Journal of Substance Abuse Treatment 21</a:t>
            </a:r>
            <a:r>
              <a:rPr lang="en-US" dirty="0" smtClean="0"/>
              <a:t>, 55-64.</a:t>
            </a:r>
          </a:p>
          <a:p>
            <a:pPr>
              <a:buFont typeface="Calibri" pitchFamily="34" charset="0"/>
              <a:buAutoNum type="arabicPeriod"/>
            </a:pPr>
            <a:r>
              <a:rPr lang="en-US" b="1" dirty="0" smtClean="0"/>
              <a:t>Babor, T., Carroll, K., Christiansen, K., Donaldson, J., Herrell, J., &amp; Kadden, R. et al.</a:t>
            </a:r>
            <a:r>
              <a:rPr lang="en-US" dirty="0" smtClean="0"/>
              <a:t> (2004). Brief treatments for cannabis dependence: Findings from a randomised multi-site trial. </a:t>
            </a:r>
            <a:r>
              <a:rPr lang="en-US" i="1" dirty="0" smtClean="0"/>
              <a:t>Journal of Consulting and Clinical Psychology 72</a:t>
            </a:r>
            <a:r>
              <a:rPr lang="en-US" dirty="0" smtClean="0"/>
              <a:t>, 455-466.</a:t>
            </a:r>
          </a:p>
          <a:p>
            <a:pPr>
              <a:buFont typeface="Calibri" pitchFamily="34" charset="0"/>
              <a:buAutoNum type="arabicPeriod"/>
            </a:pPr>
            <a:r>
              <a:rPr lang="en-US" b="1" dirty="0" smtClean="0"/>
              <a:t>Stephens, R., Roffman, R. &amp; Simpson, E.</a:t>
            </a:r>
            <a:r>
              <a:rPr lang="en-US" dirty="0" smtClean="0"/>
              <a:t> (1994). Treating adult marijuana dependence: A test of the relapse prevention model. </a:t>
            </a:r>
            <a:r>
              <a:rPr lang="en-US" i="1" dirty="0" smtClean="0"/>
              <a:t>Journal of Consulting and Clinical Psychology 62</a:t>
            </a:r>
            <a:r>
              <a:rPr lang="en-US" dirty="0" smtClean="0"/>
              <a:t>, 92-99.</a:t>
            </a:r>
          </a:p>
          <a:p>
            <a:pPr>
              <a:buFont typeface="Calibri" pitchFamily="34" charset="0"/>
              <a:buAutoNum type="arabicPeriod"/>
            </a:pPr>
            <a:r>
              <a:rPr lang="en-US" b="1" dirty="0" smtClean="0"/>
              <a:t>Budney, A., Higgins, S., Radanovich, K., &amp; Novy, P.</a:t>
            </a:r>
            <a:r>
              <a:rPr lang="en-US" dirty="0" smtClean="0"/>
              <a:t> (2000). Adding voucher-based incentives to coping skills and motivational enhancement improves outcomes during treatment for marijuana dependence. </a:t>
            </a:r>
            <a:r>
              <a:rPr lang="en-US" i="1" dirty="0" smtClean="0"/>
              <a:t>Journal of Consulting and Clinical Psychology 68</a:t>
            </a:r>
            <a:r>
              <a:rPr lang="en-US" dirty="0" smtClean="0"/>
              <a:t>, 1051-1061.</a:t>
            </a:r>
          </a:p>
          <a:p>
            <a:pPr>
              <a:buFont typeface="Calibri" pitchFamily="34" charset="0"/>
              <a:buAutoNum type="arabicPeriod"/>
            </a:pPr>
            <a:r>
              <a:rPr lang="en-US" b="1" dirty="0" smtClean="0"/>
              <a:t>Budney, A.J., Moore, B.A., Rocha, H.L., &amp; Higgins, S.T.</a:t>
            </a:r>
            <a:r>
              <a:rPr lang="en-US" dirty="0" smtClean="0"/>
              <a:t> (2006). Clinical trial of abstinence-based vouchers and cognitive behavioral therapy for cannabis dependence. </a:t>
            </a:r>
            <a:r>
              <a:rPr lang="en-US" i="1" dirty="0" smtClean="0"/>
              <a:t>Journal of Consulting and Clinical Psychology 74</a:t>
            </a:r>
            <a:r>
              <a:rPr lang="en-US" dirty="0" smtClean="0"/>
              <a:t>, 307-316.</a:t>
            </a:r>
          </a:p>
          <a:p>
            <a:pPr>
              <a:buFont typeface="Calibri" pitchFamily="34" charset="0"/>
              <a:buAutoNum type="arabicPeriod"/>
            </a:pPr>
            <a:r>
              <a:rPr lang="en-US" b="1" dirty="0" smtClean="0"/>
              <a:t>Kadden, R.M., Litt, M.D., Kabela-Cormier, E., &amp; Petry, N.M.</a:t>
            </a:r>
            <a:r>
              <a:rPr lang="en-US" dirty="0" smtClean="0"/>
              <a:t> (2007). Abstinence rates following behavioral treatments for marijuana dependence. </a:t>
            </a:r>
            <a:r>
              <a:rPr lang="en-US" i="1" dirty="0" smtClean="0"/>
              <a:t>Addictive Behaviours 32</a:t>
            </a:r>
            <a:r>
              <a:rPr lang="en-US" dirty="0" smtClean="0"/>
              <a:t>, 1220-1236.</a:t>
            </a:r>
          </a:p>
          <a:p>
            <a:pPr>
              <a:buFont typeface="Calibri" pitchFamily="34" charset="0"/>
              <a:buAutoNum type="arabicPeriod"/>
            </a:pPr>
            <a:r>
              <a:rPr lang="en-US" b="1" dirty="0" smtClean="0"/>
              <a:t>Stephens, R.S., Roffman, R.A., Fearer, S.A., Williams, C., &amp; Burke, R.S. </a:t>
            </a:r>
            <a:r>
              <a:rPr lang="en-US" dirty="0" smtClean="0"/>
              <a:t>(2007). The marijuana check-up: Promoting change in ambivalent marijuana users. </a:t>
            </a:r>
            <a:r>
              <a:rPr lang="en-US" i="1" dirty="0" smtClean="0"/>
              <a:t>Addiction 102</a:t>
            </a:r>
            <a:r>
              <a:rPr lang="en-US" dirty="0" smtClean="0"/>
              <a:t>, 947-957.</a:t>
            </a:r>
          </a:p>
          <a:p>
            <a:pPr>
              <a:buFont typeface="Calibri" pitchFamily="34" charset="0"/>
              <a:buAutoNum type="arabicPeriod"/>
            </a:pPr>
            <a:r>
              <a:rPr lang="en-US" b="1" dirty="0" smtClean="0"/>
              <a:t>Sinha, R., Easton, C. &amp; Kemp, K.</a:t>
            </a:r>
            <a:r>
              <a:rPr lang="en-US" dirty="0" smtClean="0"/>
              <a:t> (2003). Substance abuse treatment characteristics of probation-referred young adults in a community-based outpatient program. </a:t>
            </a:r>
            <a:r>
              <a:rPr lang="en-US" i="1" dirty="0" smtClean="0"/>
              <a:t>American Journal of Drug and Alcohol Abuse 29</a:t>
            </a:r>
            <a:r>
              <a:rPr lang="en-US" dirty="0" smtClean="0"/>
              <a:t>, 585-597.</a:t>
            </a:r>
          </a:p>
          <a:p>
            <a:pPr>
              <a:buFont typeface="Calibri" pitchFamily="34" charset="0"/>
              <a:buAutoNum type="arabicPeriod"/>
            </a:pPr>
            <a:r>
              <a:rPr lang="en-US" b="1" dirty="0" smtClean="0"/>
              <a:t>Carroll, K.M., Easton, C.J., Nich, C., Hunkele, K.A., Neavins, T.M., &amp; Sinha, R. et al.</a:t>
            </a:r>
            <a:r>
              <a:rPr lang="en-US" dirty="0" smtClean="0"/>
              <a:t> (2006). The use of contingency management and motivational/skills-building therapy to treat young adults with marijuana dependence. </a:t>
            </a:r>
            <a:r>
              <a:rPr lang="en-US" i="1" dirty="0" smtClean="0"/>
              <a:t>Journal of Consulting and Clinical Psychology 74</a:t>
            </a:r>
            <a:r>
              <a:rPr lang="en-US" dirty="0" smtClean="0"/>
              <a:t>, 955-966.</a:t>
            </a:r>
          </a:p>
          <a:p>
            <a:pPr>
              <a:buFont typeface="Calibri" pitchFamily="34" charset="0"/>
              <a:buAutoNum type="arabicPeriod"/>
            </a:pPr>
            <a:r>
              <a:rPr lang="en-US" b="1" dirty="0" smtClean="0"/>
              <a:t>Martin, G. &amp; Copeland, J. </a:t>
            </a:r>
            <a:r>
              <a:rPr lang="en-US" dirty="0" smtClean="0"/>
              <a:t>(2008). The adolescent cannabis check-up: Randomised trial of a brief intervention for young cannabis users. </a:t>
            </a:r>
            <a:r>
              <a:rPr lang="en-US" i="1" dirty="0" smtClean="0"/>
              <a:t>Journal of Substance Abuse Treatment 34</a:t>
            </a:r>
            <a:r>
              <a:rPr lang="en-US" dirty="0" smtClean="0"/>
              <a:t>, 407-414.</a:t>
            </a:r>
          </a:p>
          <a:p>
            <a:pPr>
              <a:buFont typeface="Calibri" pitchFamily="34" charset="0"/>
              <a:buAutoNum type="arabicPeriod"/>
            </a:pPr>
            <a:r>
              <a:rPr lang="en-US" b="1" dirty="0" smtClean="0"/>
              <a:t>Walker, D.D., Roffman, R.A., Stephens, R.S., Wakana, K., Berghuis, J., &amp; Kim, W.</a:t>
            </a:r>
            <a:r>
              <a:rPr lang="en-US" dirty="0" smtClean="0"/>
              <a:t> (2006). Motivational enhancement therapy for adolescent marijuana users: A preliminary randomised trial. </a:t>
            </a:r>
            <a:r>
              <a:rPr lang="en-US" i="1" dirty="0" smtClean="0"/>
              <a:t>Journal of Consulting and Clinical Psychology 74</a:t>
            </a:r>
            <a:r>
              <a:rPr lang="en-US" dirty="0" smtClean="0"/>
              <a:t>, 628-632.</a:t>
            </a:r>
          </a:p>
          <a:p>
            <a:pPr>
              <a:buFont typeface="Calibri" pitchFamily="34" charset="0"/>
              <a:buAutoNum type="arabicPeriod"/>
            </a:pPr>
            <a:r>
              <a:rPr lang="en-US" b="1" dirty="0" smtClean="0"/>
              <a:t>Dennis, M., Godley, S.H., Diamond, G., Tims, F.M., Babor, T., &amp; Donaldson, J. et al.</a:t>
            </a:r>
            <a:r>
              <a:rPr lang="en-US" dirty="0" smtClean="0"/>
              <a:t> (2004). The Cannabis Youth Treatment (CYT) study: Main findings from two randomised trials. </a:t>
            </a:r>
            <a:r>
              <a:rPr lang="en-US" i="1" dirty="0" smtClean="0"/>
              <a:t>Journal of Substance Abuse Treatment 27</a:t>
            </a:r>
            <a:r>
              <a:rPr lang="en-US" dirty="0" smtClean="0"/>
              <a:t>, 197-213.</a:t>
            </a:r>
          </a:p>
          <a:p>
            <a:pPr>
              <a:buFont typeface="Calibri" pitchFamily="34" charset="0"/>
              <a:buAutoNum type="arabicPeriod"/>
            </a:pPr>
            <a:r>
              <a:rPr lang="en-US" b="1" dirty="0" smtClean="0"/>
              <a:t>Sinha, R., Easton, C., Renee-Aubin, L., &amp; Carroll, K.</a:t>
            </a:r>
            <a:r>
              <a:rPr lang="en-US" dirty="0" smtClean="0"/>
              <a:t> (2003). Engaging young probation-referred marijuana abusing individuals in treatment: A pilot trial. </a:t>
            </a:r>
            <a:r>
              <a:rPr lang="en-US" i="1" dirty="0" smtClean="0"/>
              <a:t>American Journal on Addictions 12</a:t>
            </a:r>
            <a:r>
              <a:rPr lang="en-US" dirty="0" smtClean="0"/>
              <a:t>, 314-323.</a:t>
            </a:r>
          </a:p>
          <a:p>
            <a:pPr>
              <a:buFont typeface="Calibri" pitchFamily="34" charset="0"/>
              <a:buAutoNum type="arabicPeriod"/>
            </a:pPr>
            <a:r>
              <a:rPr lang="en-US" b="1" dirty="0" smtClean="0"/>
              <a:t>Baker, A., Bucci, S., Lewin, T.J., Kay-Lambkin, F., Constable, P.M., &amp; Carr, V.J.</a:t>
            </a:r>
            <a:r>
              <a:rPr lang="en-US" dirty="0" smtClean="0"/>
              <a:t> (2006). Cognitive-behavioural therapy for substance use disorders in people with psychotic disorders. </a:t>
            </a:r>
            <a:r>
              <a:rPr lang="en-US" i="1" dirty="0" smtClean="0"/>
              <a:t>British Journal of Psychiatry 188</a:t>
            </a:r>
            <a:r>
              <a:rPr lang="en-US" dirty="0" smtClean="0"/>
              <a:t>, 439-448.</a:t>
            </a:r>
          </a:p>
          <a:p>
            <a:pPr>
              <a:buFont typeface="Calibri" pitchFamily="34" charset="0"/>
              <a:buAutoNum type="arabicPeriod"/>
            </a:pPr>
            <a:r>
              <a:rPr lang="en-US" b="1" dirty="0" smtClean="0"/>
              <a:t>Drake, R., Essock, S. &amp; Shaner, A.</a:t>
            </a:r>
            <a:r>
              <a:rPr lang="en-US" dirty="0" smtClean="0"/>
              <a:t> (2001). Implementing dual diagnosis services for clients with severe mental illness. </a:t>
            </a:r>
            <a:r>
              <a:rPr lang="en-US" i="1" dirty="0" smtClean="0"/>
              <a:t>Psychiatric Services 52</a:t>
            </a:r>
            <a:r>
              <a:rPr lang="en-US" dirty="0" smtClean="0"/>
              <a:t>, 469-476.</a:t>
            </a:r>
          </a:p>
          <a:p>
            <a:pPr>
              <a:buFont typeface="Calibri" pitchFamily="34" charset="0"/>
              <a:buAutoNum type="arabicPeriod"/>
            </a:pPr>
            <a:r>
              <a:rPr lang="en-US" b="1" dirty="0" smtClean="0"/>
              <a:t>Carey, K., Purnine, D., Maisto, S., Carey, M.P., &amp; Simons, J.S.</a:t>
            </a:r>
            <a:r>
              <a:rPr lang="en-US" dirty="0" smtClean="0"/>
              <a:t> (2000). Treating substance abuse in the context of severe and persistent mental illness clinician’s perspectives. </a:t>
            </a:r>
            <a:r>
              <a:rPr lang="en-US" i="1" dirty="0" smtClean="0"/>
              <a:t>Journal of Substance Abuse Treatment 19</a:t>
            </a:r>
            <a:r>
              <a:rPr lang="en-US" dirty="0" smtClean="0"/>
              <a:t>, 189-198.</a:t>
            </a:r>
          </a:p>
          <a:p>
            <a:endParaRPr lang="en-AU" dirty="0" smtClean="0"/>
          </a:p>
        </p:txBody>
      </p:sp>
      <p:sp>
        <p:nvSpPr>
          <p:cNvPr id="4" name="Slide Number Placeholder 3"/>
          <p:cNvSpPr>
            <a:spLocks noGrp="1"/>
          </p:cNvSpPr>
          <p:nvPr>
            <p:ph type="sldNum" sz="quarter" idx="5"/>
          </p:nvPr>
        </p:nvSpPr>
        <p:spPr/>
        <p:txBody>
          <a:bodyPr/>
          <a:lstStyle/>
          <a:p>
            <a:pPr>
              <a:defRPr/>
            </a:pPr>
            <a:fld id="{A01A6173-D8EF-4E8D-BBF9-BB8EFF216ABE}" type="slidenum">
              <a:rPr lang="en-AU" smtClean="0"/>
              <a:pPr>
                <a:defRPr/>
              </a:pPr>
              <a:t>59</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p:spPr>
      </p:sp>
      <p:sp>
        <p:nvSpPr>
          <p:cNvPr id="205827"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p:spPr>
      </p:sp>
      <p:sp>
        <p:nvSpPr>
          <p:cNvPr id="206851"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p:spPr>
      </p:sp>
      <p:sp>
        <p:nvSpPr>
          <p:cNvPr id="207875"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noFill/>
          <a:ln>
            <a:solidFill>
              <a:srgbClr val="000000"/>
            </a:solidFill>
            <a:miter lim="800000"/>
            <a:headEnd/>
            <a:tailEnd/>
          </a:ln>
        </p:spPr>
      </p:sp>
      <p:sp>
        <p:nvSpPr>
          <p:cNvPr id="208899"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TextEdit="1"/>
          </p:cNvSpPr>
          <p:nvPr>
            <p:ph type="sldImg"/>
          </p:nvPr>
        </p:nvSpPr>
        <p:spPr bwMode="auto">
          <a:noFill/>
          <a:ln>
            <a:solidFill>
              <a:srgbClr val="000000"/>
            </a:solidFill>
            <a:miter lim="800000"/>
            <a:headEnd/>
            <a:tailEnd/>
          </a:ln>
        </p:spPr>
      </p:sp>
      <p:sp>
        <p:nvSpPr>
          <p:cNvPr id="211971"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r>
              <a:rPr lang="en-AU" dirty="0" smtClean="0"/>
              <a:t>Validity – does it test what it is supposed to test</a:t>
            </a:r>
          </a:p>
          <a:p>
            <a:r>
              <a:rPr lang="en-AU" dirty="0" smtClean="0"/>
              <a:t>Reliability – will it work if you do it again</a:t>
            </a:r>
          </a:p>
          <a:p>
            <a:r>
              <a:rPr lang="en-AU" dirty="0" smtClean="0"/>
              <a:t>Flexibility – does it take into account different assessment situations, student variability, delivery variability</a:t>
            </a:r>
          </a:p>
          <a:p>
            <a:r>
              <a:rPr lang="en-AU" dirty="0" smtClean="0"/>
              <a:t>Fairness – is it testing all students for the same thing</a:t>
            </a:r>
          </a:p>
          <a:p>
            <a:r>
              <a:rPr lang="en-AU" dirty="0" smtClean="0"/>
              <a:t>Sufficiency – is there enough evidence to assure competence</a:t>
            </a:r>
          </a:p>
        </p:txBody>
      </p:sp>
      <p:sp>
        <p:nvSpPr>
          <p:cNvPr id="4" name="Slide Number Placeholder 3"/>
          <p:cNvSpPr>
            <a:spLocks noGrp="1"/>
          </p:cNvSpPr>
          <p:nvPr>
            <p:ph type="sldNum" sz="quarter" idx="5"/>
          </p:nvPr>
        </p:nvSpPr>
        <p:spPr/>
        <p:txBody>
          <a:bodyPr/>
          <a:lstStyle/>
          <a:p>
            <a:pPr>
              <a:defRPr/>
            </a:pPr>
            <a:fld id="{31586EA5-1B5A-4B75-8094-B79D9DF19EF3}" type="slidenum">
              <a:rPr lang="en-AU" smtClean="0"/>
              <a:pPr>
                <a:defRPr/>
              </a:pPr>
              <a:t>67</a:t>
            </a:fld>
            <a:endParaRPr lang="en-AU"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p:spPr>
      </p:sp>
      <p:sp>
        <p:nvSpPr>
          <p:cNvPr id="212995"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p:spPr>
      </p:sp>
      <p:sp>
        <p:nvSpPr>
          <p:cNvPr id="214019"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endParaRPr lang="en-AU"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B840A6-3EFB-4975-8C80-AD87683BE42A}" type="slidenum">
              <a:rPr lang="en-US" altLang="en-US" smtClean="0">
                <a:latin typeface="Times New Roman" pitchFamily="18" charset="0"/>
              </a:rPr>
              <a:pPr fontAlgn="base">
                <a:spcBef>
                  <a:spcPct val="0"/>
                </a:spcBef>
                <a:spcAft>
                  <a:spcPct val="0"/>
                </a:spcAft>
              </a:pPr>
              <a:t>71</a:t>
            </a:fld>
            <a:endParaRPr lang="en-US" altLang="en-US" dirty="0" smtClean="0">
              <a:latin typeface="Times New Roman" pitchFamily="18"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7B34F7-B605-4B33-B591-330E79C9EE9A}" type="slidenum">
              <a:rPr lang="en-US" altLang="en-US" smtClean="0">
                <a:latin typeface="Times New Roman" pitchFamily="18" charset="0"/>
              </a:rPr>
              <a:pPr fontAlgn="base">
                <a:spcBef>
                  <a:spcPct val="0"/>
                </a:spcBef>
                <a:spcAft>
                  <a:spcPct val="0"/>
                </a:spcAft>
              </a:pPr>
              <a:t>72</a:t>
            </a:fld>
            <a:endParaRPr lang="en-US" altLang="en-US" dirty="0" smtClean="0">
              <a:latin typeface="Times New Roman" pitchFamily="18" charset="0"/>
            </a:endParaRPr>
          </a:p>
        </p:txBody>
      </p:sp>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118D77-E47C-4F00-87CB-EADC3C92B155}" type="slidenum">
              <a:rPr lang="en-US" altLang="en-US" smtClean="0">
                <a:latin typeface="Times New Roman" pitchFamily="18" charset="0"/>
              </a:rPr>
              <a:pPr fontAlgn="base">
                <a:spcBef>
                  <a:spcPct val="0"/>
                </a:spcBef>
                <a:spcAft>
                  <a:spcPct val="0"/>
                </a:spcAft>
              </a:pPr>
              <a:t>73</a:t>
            </a:fld>
            <a:endParaRPr lang="en-US" altLang="en-US" dirty="0" smtClean="0">
              <a:latin typeface="Times New Roman" pitchFamily="18"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US" alt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ED765E-8DFE-4CD2-8A59-EE8FF32BD6DD}" type="slidenum">
              <a:rPr lang="en-US" altLang="en-US" smtClean="0">
                <a:latin typeface="Times New Roman" pitchFamily="18" charset="0"/>
              </a:rPr>
              <a:pPr fontAlgn="base">
                <a:spcBef>
                  <a:spcPct val="0"/>
                </a:spcBef>
                <a:spcAft>
                  <a:spcPct val="0"/>
                </a:spcAft>
              </a:pPr>
              <a:t>74</a:t>
            </a:fld>
            <a:endParaRPr lang="en-US" altLang="en-US" dirty="0" smtClean="0">
              <a:latin typeface="Times New Roman" pitchFamily="18" charset="0"/>
            </a:endParaRPr>
          </a:p>
        </p:txBody>
      </p:sp>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F9E53B-58D4-473A-AFDC-9B3020169353}" type="slidenum">
              <a:rPr lang="en-US" altLang="en-US" smtClean="0">
                <a:latin typeface="Times New Roman" pitchFamily="18" charset="0"/>
              </a:rPr>
              <a:pPr fontAlgn="base">
                <a:spcBef>
                  <a:spcPct val="0"/>
                </a:spcBef>
                <a:spcAft>
                  <a:spcPct val="0"/>
                </a:spcAft>
              </a:pPr>
              <a:t>75</a:t>
            </a:fld>
            <a:endParaRPr lang="en-US" altLang="en-US" dirty="0" smtClean="0">
              <a:latin typeface="Times New Roman" pitchFamily="18" charset="0"/>
            </a:endParaRPr>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US" alt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D54C3A-64B8-446C-864E-EEAD92E1EDD0}" type="slidenum">
              <a:rPr lang="en-US" altLang="en-US" smtClean="0">
                <a:latin typeface="Times New Roman" pitchFamily="18" charset="0"/>
              </a:rPr>
              <a:pPr fontAlgn="base">
                <a:spcBef>
                  <a:spcPct val="0"/>
                </a:spcBef>
                <a:spcAft>
                  <a:spcPct val="0"/>
                </a:spcAft>
              </a:pPr>
              <a:t>76</a:t>
            </a:fld>
            <a:endParaRPr lang="en-US" altLang="en-US" dirty="0" smtClean="0">
              <a:latin typeface="Times New Roman" pitchFamily="18" charset="0"/>
            </a:endParaRPr>
          </a:p>
        </p:txBody>
      </p:sp>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US" alt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3D346B-24F7-4F2E-B199-3CC455A1277D}" type="slidenum">
              <a:rPr lang="en-US" altLang="en-US" smtClean="0">
                <a:latin typeface="Times New Roman" pitchFamily="18" charset="0"/>
              </a:rPr>
              <a:pPr fontAlgn="base">
                <a:spcBef>
                  <a:spcPct val="0"/>
                </a:spcBef>
                <a:spcAft>
                  <a:spcPct val="0"/>
                </a:spcAft>
              </a:pPr>
              <a:t>77</a:t>
            </a:fld>
            <a:endParaRPr lang="en-US" altLang="en-US" dirty="0" smtClean="0">
              <a:latin typeface="Times New Roman" pitchFamily="18" charset="0"/>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017F2D-EC06-43AF-898F-38A004AEFDC5}" type="slidenum">
              <a:rPr lang="en-US" altLang="en-US" smtClean="0">
                <a:latin typeface="Times New Roman" pitchFamily="18" charset="0"/>
              </a:rPr>
              <a:pPr fontAlgn="base">
                <a:spcBef>
                  <a:spcPct val="0"/>
                </a:spcBef>
                <a:spcAft>
                  <a:spcPct val="0"/>
                </a:spcAft>
              </a:pPr>
              <a:t>78</a:t>
            </a:fld>
            <a:endParaRPr lang="en-US" altLang="en-US" dirty="0" smtClean="0">
              <a:latin typeface="Times New Roman" pitchFamily="18" charset="0"/>
            </a:endParaRPr>
          </a:p>
        </p:txBody>
      </p:sp>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US" alt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TextEdit="1"/>
          </p:cNvSpPr>
          <p:nvPr>
            <p:ph type="sldImg"/>
          </p:nvPr>
        </p:nvSpPr>
        <p:spPr bwMode="auto">
          <a:noFill/>
          <a:ln>
            <a:solidFill>
              <a:srgbClr val="000000"/>
            </a:solidFill>
            <a:miter lim="800000"/>
            <a:headEnd/>
            <a:tailEnd/>
          </a:ln>
        </p:spPr>
      </p:sp>
      <p:sp>
        <p:nvSpPr>
          <p:cNvPr id="216067" name="Rectangle 3"/>
          <p:cNvSpPr>
            <a:spLocks noGrp="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E8F0AE3A-F6FD-4ECA-A8FB-5A0329217A62}" type="slidenum">
              <a:rPr lang="en-AU" smtClean="0"/>
              <a:pPr>
                <a:defRPr/>
              </a:pPr>
              <a:t>8</a:t>
            </a:fld>
            <a:endParaRPr lang="en-AU"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TextEdit="1"/>
          </p:cNvSpPr>
          <p:nvPr>
            <p:ph type="sldImg"/>
          </p:nvPr>
        </p:nvSpPr>
        <p:spPr bwMode="auto">
          <a:noFill/>
          <a:ln>
            <a:solidFill>
              <a:srgbClr val="000000"/>
            </a:solidFill>
            <a:miter lim="800000"/>
            <a:headEnd/>
            <a:tailEnd/>
          </a:ln>
        </p:spPr>
      </p:sp>
      <p:sp>
        <p:nvSpPr>
          <p:cNvPr id="165890" name="Rectangle 3"/>
          <p:cNvSpPr>
            <a:spLocks noGrp="1"/>
          </p:cNvSpPr>
          <p:nvPr>
            <p:ph type="body" idx="1"/>
          </p:nvPr>
        </p:nvSpPr>
        <p:spPr bwMode="auto">
          <a:noFill/>
        </p:spPr>
        <p:txBody>
          <a:bodyPr wrap="square" numCol="1" anchor="t" anchorCtr="0" compatLnSpc="1">
            <a:prstTxWarp prst="textNoShape">
              <a:avLst/>
            </a:prstTxWarp>
          </a:bodyPr>
          <a:lstStyle/>
          <a:p>
            <a:r>
              <a:rPr lang="en-AU" dirty="0" smtClean="0"/>
              <a:t>Michael</a:t>
            </a:r>
          </a:p>
          <a:p>
            <a:endParaRPr lang="en-AU" dirty="0" smtClean="0"/>
          </a:p>
          <a:p>
            <a:endParaRPr lang="en-AU"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TextEdit="1"/>
          </p:cNvSpPr>
          <p:nvPr>
            <p:ph type="sldImg"/>
          </p:nvPr>
        </p:nvSpPr>
        <p:spPr bwMode="auto">
          <a:noFill/>
          <a:ln>
            <a:solidFill>
              <a:srgbClr val="000000"/>
            </a:solidFill>
            <a:miter lim="800000"/>
            <a:headEnd/>
            <a:tailEnd/>
          </a:ln>
        </p:spPr>
      </p:sp>
      <p:sp>
        <p:nvSpPr>
          <p:cNvPr id="167938"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endParaRPr lang="en-AU" dirty="0" smtClean="0"/>
          </a:p>
          <a:p>
            <a:r>
              <a:rPr lang="en-AU" dirty="0" smtClean="0"/>
              <a:t>Moderation of Assessments in Vocational Education and Training</a:t>
            </a:r>
          </a:p>
          <a:p>
            <a:r>
              <a:rPr lang="en-AU" dirty="0" smtClean="0"/>
              <a:t>G. S. Maxwell, University of Queensland</a:t>
            </a:r>
          </a:p>
          <a:p>
            <a:endParaRPr lang="en-AU" dirty="0" smtClean="0"/>
          </a:p>
          <a:p>
            <a:r>
              <a:rPr lang="en-AU" dirty="0" smtClean="0"/>
              <a:t>Department of Employment and Training, Queensland. January 2001</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TextEdit="1"/>
          </p:cNvSpPr>
          <p:nvPr>
            <p:ph type="sldImg"/>
          </p:nvPr>
        </p:nvSpPr>
        <p:spPr bwMode="auto">
          <a:noFill/>
          <a:ln>
            <a:solidFill>
              <a:srgbClr val="000000"/>
            </a:solidFill>
            <a:miter lim="800000"/>
            <a:headEnd/>
            <a:tailEnd/>
          </a:ln>
        </p:spPr>
      </p:sp>
      <p:sp>
        <p:nvSpPr>
          <p:cNvPr id="169986"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r>
              <a:rPr lang="en-AU" dirty="0" smtClean="0"/>
              <a:t>Discuss online community</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TextEdit="1"/>
          </p:cNvSpPr>
          <p:nvPr>
            <p:ph type="sldImg"/>
          </p:nvPr>
        </p:nvSpPr>
        <p:spPr bwMode="auto">
          <a:noFill/>
          <a:ln>
            <a:solidFill>
              <a:srgbClr val="000000"/>
            </a:solidFill>
            <a:miter lim="800000"/>
            <a:headEnd/>
            <a:tailEnd/>
          </a:ln>
        </p:spPr>
      </p:sp>
      <p:sp>
        <p:nvSpPr>
          <p:cNvPr id="172034"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endParaRPr lang="en-AU"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p:spPr>
      </p:sp>
      <p:sp>
        <p:nvSpPr>
          <p:cNvPr id="217091"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a:p>
            <a:endParaRPr lang="en-AU" dirty="0" smtClean="0"/>
          </a:p>
          <a:p>
            <a:endParaRPr lang="en-A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11138" y="228600"/>
            <a:ext cx="8713787" cy="514032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8597900" y="6353175"/>
            <a:ext cx="346075" cy="346075"/>
          </a:xfrm>
          <a:prstGeom prst="rect">
            <a:avLst/>
          </a:prstGeom>
        </p:spPr>
        <p:txBody>
          <a:bodyPr/>
          <a:lstStyle>
            <a:lvl1pPr>
              <a:defRPr/>
            </a:lvl1pPr>
          </a:lstStyle>
          <a:p>
            <a:pPr>
              <a:defRPr/>
            </a:pPr>
            <a:fld id="{901AC410-7FB1-442A-8A13-0CE4568717FC}" type="datetime1">
              <a:rPr lang="en-AU"/>
              <a:pPr>
                <a:defRPr/>
              </a:pPr>
              <a:t>19/02/2015</a:t>
            </a:fld>
            <a:endParaRPr lang="en-AU" dirty="0"/>
          </a:p>
        </p:txBody>
      </p:sp>
      <p:sp>
        <p:nvSpPr>
          <p:cNvPr id="6" name="Footer Placeholder 4"/>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7" name="Slide Number Placeholder 5"/>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ECEC74DA-57CC-463C-8CAE-818B36AD4A36}"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97900" y="6353175"/>
            <a:ext cx="346075" cy="346075"/>
          </a:xfrm>
          <a:prstGeom prst="rect">
            <a:avLst/>
          </a:prstGeom>
        </p:spPr>
        <p:txBody>
          <a:bodyPr/>
          <a:lstStyle>
            <a:lvl1pPr>
              <a:defRPr/>
            </a:lvl1pPr>
          </a:lstStyle>
          <a:p>
            <a:pPr>
              <a:defRPr/>
            </a:pPr>
            <a:fld id="{3DE23D66-99D3-4CF9-9F30-0FEC38554EC4}" type="datetime1">
              <a:rPr lang="en-AU"/>
              <a:pPr>
                <a:defRPr/>
              </a:pPr>
              <a:t>19/02/2015</a:t>
            </a:fld>
            <a:endParaRPr lang="en-AU" dirty="0"/>
          </a:p>
        </p:txBody>
      </p:sp>
      <p:sp>
        <p:nvSpPr>
          <p:cNvPr id="5" name="Footer Placeholder 4"/>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6" name="Slide Number Placeholder 5"/>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67A47833-1D8B-4374-A89A-1DC6E09C0755}"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8597900" y="6353175"/>
            <a:ext cx="346075" cy="346075"/>
          </a:xfrm>
          <a:prstGeom prst="rect">
            <a:avLst/>
          </a:prstGeom>
        </p:spPr>
        <p:txBody>
          <a:bodyPr/>
          <a:lstStyle>
            <a:lvl1pPr>
              <a:defRPr/>
            </a:lvl1pPr>
          </a:lstStyle>
          <a:p>
            <a:pPr>
              <a:defRPr/>
            </a:pPr>
            <a:fld id="{85A45358-8ACD-4E50-AFE0-147879D01C1F}" type="datetime1">
              <a:rPr lang="en-AU"/>
              <a:pPr>
                <a:defRPr/>
              </a:pPr>
              <a:t>19/02/2015</a:t>
            </a:fld>
            <a:endParaRPr lang="en-AU" dirty="0"/>
          </a:p>
        </p:txBody>
      </p:sp>
      <p:sp>
        <p:nvSpPr>
          <p:cNvPr id="12" name="Footer Placeholder 4"/>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13" name="Slide Number Placeholder 5"/>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708E8DA4-0C75-42B9-AB36-68A05FA40DCD}"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6781800" cy="6477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990600" y="1676400"/>
            <a:ext cx="7467600" cy="4648200"/>
          </a:xfrm>
        </p:spPr>
        <p:txBody>
          <a:bodyPr/>
          <a:lstStyle/>
          <a:p>
            <a:pPr lvl="0"/>
            <a:endParaRPr lang="en-AU" noProof="0" dirty="0" smtClean="0"/>
          </a:p>
        </p:txBody>
      </p:sp>
      <p:sp>
        <p:nvSpPr>
          <p:cNvPr id="4" name="Rectangle 12"/>
          <p:cNvSpPr>
            <a:spLocks noGrp="1" noChangeArrowheads="1"/>
          </p:cNvSpPr>
          <p:nvPr>
            <p:ph type="ftr" sz="quarter" idx="10"/>
          </p:nvPr>
        </p:nvSpPr>
        <p:spPr>
          <a:xfrm>
            <a:off x="381000" y="285750"/>
            <a:ext cx="6781800" cy="476250"/>
          </a:xfrm>
          <a:prstGeom prst="rect">
            <a:avLst/>
          </a:prstGeom>
        </p:spPr>
        <p:txBody>
          <a:bodyPr/>
          <a:lstStyle>
            <a:lvl1pPr>
              <a:defRPr/>
            </a:lvl1pPr>
          </a:lstStyle>
          <a:p>
            <a:pPr>
              <a:defRPr/>
            </a:pPr>
            <a:r>
              <a:rPr lang="en-US" dirty="0"/>
              <a:t>Recruitment for studies of hidden populations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9538" y="1004888"/>
            <a:ext cx="7578725"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379538" y="2330450"/>
            <a:ext cx="3713162" cy="4257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5245100" y="2330450"/>
            <a:ext cx="3713163" cy="2052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5245100" y="4535488"/>
            <a:ext cx="3713163" cy="2052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132856"/>
            <a:ext cx="7408333" cy="39933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5148263" y="5732463"/>
            <a:ext cx="3786187" cy="365125"/>
          </a:xfrm>
          <a:prstGeom prst="rect">
            <a:avLst/>
          </a:prstGeom>
        </p:spPr>
        <p:txBody>
          <a:bodyPr/>
          <a:lstStyle>
            <a:lvl1pPr>
              <a:defRPr/>
            </a:lvl1pPr>
          </a:lstStyle>
          <a:p>
            <a:pPr>
              <a:defRPr/>
            </a:pPr>
            <a:fld id="{34B97CB7-82CA-4AB5-A5E0-9E552FD4DD82}" type="datetime1">
              <a:rPr lang="en-AU"/>
              <a:pPr>
                <a:defRPr/>
              </a:pPr>
              <a:t>19/02/2015</a:t>
            </a:fld>
            <a:endParaRPr lang="en-AU" dirty="0"/>
          </a:p>
        </p:txBody>
      </p:sp>
      <p:sp>
        <p:nvSpPr>
          <p:cNvPr id="5" name="Slide Number Placeholder 5"/>
          <p:cNvSpPr>
            <a:spLocks noGrp="1"/>
          </p:cNvSpPr>
          <p:nvPr>
            <p:ph type="sldNum" sz="quarter" idx="11"/>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2F178CA5-ABF9-4EA0-891A-17F32565F019}"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8597900" y="6353175"/>
            <a:ext cx="346075" cy="346075"/>
          </a:xfrm>
          <a:prstGeom prst="rect">
            <a:avLst/>
          </a:prstGeom>
        </p:spPr>
        <p:txBody>
          <a:bodyPr/>
          <a:lstStyle>
            <a:lvl1pPr>
              <a:defRPr/>
            </a:lvl1pPr>
          </a:lstStyle>
          <a:p>
            <a:pPr>
              <a:defRPr/>
            </a:pPr>
            <a:fld id="{E094088D-E085-4A7F-8DF9-CF6FF35E3344}" type="datetime1">
              <a:rPr lang="en-AU"/>
              <a:pPr>
                <a:defRPr/>
              </a:pPr>
              <a:t>19/02/2015</a:t>
            </a:fld>
            <a:endParaRPr lang="en-AU" dirty="0"/>
          </a:p>
        </p:txBody>
      </p:sp>
      <p:sp>
        <p:nvSpPr>
          <p:cNvPr id="11" name="Footer Placeholder 4"/>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12" name="Slide Number Placeholder 5"/>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4F15F4DD-5A34-4B6B-921C-496A1A0C2F28}"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a:xfrm>
            <a:off x="8597900" y="6353175"/>
            <a:ext cx="346075" cy="346075"/>
          </a:xfrm>
          <a:prstGeom prst="rect">
            <a:avLst/>
          </a:prstGeom>
        </p:spPr>
        <p:txBody>
          <a:bodyPr/>
          <a:lstStyle>
            <a:lvl1pPr>
              <a:defRPr/>
            </a:lvl1pPr>
          </a:lstStyle>
          <a:p>
            <a:pPr>
              <a:defRPr/>
            </a:pPr>
            <a:fld id="{C9913BE9-17E3-47DB-BF37-973FD64708A3}" type="datetime1">
              <a:rPr lang="en-AU"/>
              <a:pPr>
                <a:defRPr/>
              </a:pPr>
              <a:t>19/02/2015</a:t>
            </a:fld>
            <a:endParaRPr lang="en-AU" dirty="0"/>
          </a:p>
        </p:txBody>
      </p:sp>
      <p:sp>
        <p:nvSpPr>
          <p:cNvPr id="6" name="Footer Placeholder 5"/>
          <p:cNvSpPr>
            <a:spLocks noGrp="1"/>
          </p:cNvSpPr>
          <p:nvPr>
            <p:ph type="ftr" sz="quarter" idx="16"/>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7" name="Slide Number Placeholder 6"/>
          <p:cNvSpPr>
            <a:spLocks noGrp="1"/>
          </p:cNvSpPr>
          <p:nvPr>
            <p:ph type="sldNum" sz="quarter" idx="17"/>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C66E633E-C33E-4F01-AE07-69958E0C46C6}"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597900" y="6353175"/>
            <a:ext cx="346075" cy="346075"/>
          </a:xfrm>
          <a:prstGeom prst="rect">
            <a:avLst/>
          </a:prstGeom>
        </p:spPr>
        <p:txBody>
          <a:bodyPr/>
          <a:lstStyle>
            <a:lvl1pPr>
              <a:defRPr/>
            </a:lvl1pPr>
          </a:lstStyle>
          <a:p>
            <a:pPr>
              <a:defRPr/>
            </a:pPr>
            <a:fld id="{0878D74E-3C10-46C8-8DED-1FBCE40B6B9A}" type="datetime1">
              <a:rPr lang="en-AU"/>
              <a:pPr>
                <a:defRPr/>
              </a:pPr>
              <a:t>19/02/2015</a:t>
            </a:fld>
            <a:endParaRPr lang="en-AU" dirty="0"/>
          </a:p>
        </p:txBody>
      </p:sp>
      <p:sp>
        <p:nvSpPr>
          <p:cNvPr id="8" name="Footer Placeholder 7"/>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9" name="Slide Number Placeholder 8"/>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99C7A375-B9F0-4EC3-B823-B0F4AA647607}"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CPIC colour logo"/>
          <p:cNvPicPr>
            <a:picLocks noChangeAspect="1" noChangeArrowheads="1"/>
          </p:cNvPicPr>
          <p:nvPr userDrawn="1"/>
        </p:nvPicPr>
        <p:blipFill>
          <a:blip r:embed="rId2"/>
          <a:srcRect/>
          <a:stretch>
            <a:fillRect/>
          </a:stretch>
        </p:blipFill>
        <p:spPr bwMode="auto">
          <a:xfrm>
            <a:off x="7740650" y="5854700"/>
            <a:ext cx="993775" cy="825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9" name="Date Placeholder 1"/>
          <p:cNvSpPr>
            <a:spLocks noGrp="1"/>
          </p:cNvSpPr>
          <p:nvPr>
            <p:ph type="dt" sz="half" idx="10"/>
          </p:nvPr>
        </p:nvSpPr>
        <p:spPr>
          <a:xfrm>
            <a:off x="8597900" y="6353175"/>
            <a:ext cx="346075" cy="346075"/>
          </a:xfrm>
          <a:prstGeom prst="rect">
            <a:avLst/>
          </a:prstGeom>
        </p:spPr>
        <p:txBody>
          <a:bodyPr/>
          <a:lstStyle>
            <a:lvl1pPr>
              <a:defRPr/>
            </a:lvl1pPr>
          </a:lstStyle>
          <a:p>
            <a:pPr>
              <a:defRPr/>
            </a:pPr>
            <a:fld id="{C6C57642-6FC3-4890-AA92-74B9FCA45466}" type="datetime1">
              <a:rPr lang="en-AU"/>
              <a:pPr>
                <a:defRPr/>
              </a:pPr>
              <a:t>19/02/2015</a:t>
            </a:fld>
            <a:endParaRPr lang="en-AU" dirty="0"/>
          </a:p>
        </p:txBody>
      </p:sp>
      <p:sp>
        <p:nvSpPr>
          <p:cNvPr id="10" name="Footer Placeholder 2"/>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11" name="Slide Number Placeholder 3"/>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53BE6AEA-16D5-405E-9E9F-7A6AB42F9793}"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a:xfrm>
            <a:off x="8597900" y="6353175"/>
            <a:ext cx="346075" cy="346075"/>
          </a:xfrm>
          <a:prstGeom prst="rect">
            <a:avLst/>
          </a:prstGeom>
        </p:spPr>
        <p:txBody>
          <a:bodyPr/>
          <a:lstStyle>
            <a:lvl1pPr>
              <a:defRPr/>
            </a:lvl1pPr>
          </a:lstStyle>
          <a:p>
            <a:pPr>
              <a:defRPr/>
            </a:pPr>
            <a:fld id="{F3974967-D17D-42F9-904D-A776D63D90DA}" type="datetime1">
              <a:rPr lang="en-AU"/>
              <a:pPr>
                <a:defRPr/>
              </a:pPr>
              <a:t>19/02/2015</a:t>
            </a:fld>
            <a:endParaRPr lang="en-AU" dirty="0"/>
          </a:p>
        </p:txBody>
      </p:sp>
      <p:sp>
        <p:nvSpPr>
          <p:cNvPr id="13" name="Footer Placeholder 5"/>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14" name="Slide Number Placeholder 6"/>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3E8FE072-3A59-4300-A0BB-79621FC28856}"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Date Placeholder 4"/>
          <p:cNvSpPr>
            <a:spLocks noGrp="1"/>
          </p:cNvSpPr>
          <p:nvPr>
            <p:ph type="dt" sz="half" idx="10"/>
          </p:nvPr>
        </p:nvSpPr>
        <p:spPr>
          <a:xfrm>
            <a:off x="8597900" y="6353175"/>
            <a:ext cx="346075" cy="346075"/>
          </a:xfrm>
          <a:prstGeom prst="rect">
            <a:avLst/>
          </a:prstGeom>
        </p:spPr>
        <p:txBody>
          <a:bodyPr/>
          <a:lstStyle>
            <a:lvl1pPr>
              <a:defRPr/>
            </a:lvl1pPr>
          </a:lstStyle>
          <a:p>
            <a:pPr>
              <a:defRPr/>
            </a:pPr>
            <a:fld id="{E297E42E-00B9-434C-80F2-346553967459}" type="datetime1">
              <a:rPr lang="en-AU"/>
              <a:pPr>
                <a:defRPr/>
              </a:pPr>
              <a:t>19/02/2015</a:t>
            </a:fld>
            <a:endParaRPr lang="en-AU" dirty="0"/>
          </a:p>
        </p:txBody>
      </p:sp>
      <p:sp>
        <p:nvSpPr>
          <p:cNvPr id="13" name="Footer Placeholder 5"/>
          <p:cNvSpPr>
            <a:spLocks noGrp="1"/>
          </p:cNvSpPr>
          <p:nvPr>
            <p:ph type="ftr" sz="quarter" idx="11"/>
          </p:nvPr>
        </p:nvSpPr>
        <p:spPr>
          <a:xfrm>
            <a:off x="193675" y="6249988"/>
            <a:ext cx="3786188" cy="365125"/>
          </a:xfrm>
          <a:prstGeom prst="rect">
            <a:avLst/>
          </a:prstGeom>
        </p:spPr>
        <p:txBody>
          <a:bodyPr/>
          <a:lstStyle>
            <a:lvl1pPr fontAlgn="auto">
              <a:spcBef>
                <a:spcPts val="0"/>
              </a:spcBef>
              <a:spcAft>
                <a:spcPts val="0"/>
              </a:spcAft>
              <a:defRPr>
                <a:latin typeface="+mn-lt"/>
              </a:defRPr>
            </a:lvl1pPr>
          </a:lstStyle>
          <a:p>
            <a:pPr>
              <a:defRPr/>
            </a:pPr>
            <a:endParaRPr lang="en-AU" dirty="0"/>
          </a:p>
        </p:txBody>
      </p:sp>
      <p:sp>
        <p:nvSpPr>
          <p:cNvPr id="14" name="Slide Number Placeholder 6"/>
          <p:cNvSpPr>
            <a:spLocks noGrp="1"/>
          </p:cNvSpPr>
          <p:nvPr>
            <p:ph type="sldNum" sz="quarter" idx="12"/>
          </p:nvPr>
        </p:nvSpPr>
        <p:spPr>
          <a:xfrm>
            <a:off x="3990975" y="6249988"/>
            <a:ext cx="1162050" cy="365125"/>
          </a:xfrm>
          <a:prstGeom prst="rect">
            <a:avLst/>
          </a:prstGeom>
        </p:spPr>
        <p:txBody>
          <a:bodyPr/>
          <a:lstStyle>
            <a:lvl1pPr fontAlgn="auto">
              <a:spcBef>
                <a:spcPts val="0"/>
              </a:spcBef>
              <a:spcAft>
                <a:spcPts val="0"/>
              </a:spcAft>
              <a:defRPr>
                <a:latin typeface="+mn-lt"/>
              </a:defRPr>
            </a:lvl1pPr>
          </a:lstStyle>
          <a:p>
            <a:pPr>
              <a:defRPr/>
            </a:pPr>
            <a:fld id="{906A997A-0E1D-472D-B633-CF2F23492385}"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57175" y="228600"/>
            <a:ext cx="8696325" cy="1589088"/>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03200" y="1022350"/>
            <a:ext cx="8723313" cy="1169988"/>
            <a:chOff x="-3905251" y="4294188"/>
            <a:chExt cx="13027839" cy="1892300"/>
          </a:xfrm>
        </p:grpSpPr>
        <p:sp>
          <p:nvSpPr>
            <p:cNvPr id="17" name="Freeform 14"/>
            <p:cNvSpPr>
              <a:spLocks/>
            </p:cNvSpPr>
            <p:nvPr/>
          </p:nvSpPr>
          <p:spPr bwMode="hidden">
            <a:xfrm>
              <a:off x="4810005" y="4499594"/>
              <a:ext cx="4295986" cy="101675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 name="Freeform 18"/>
            <p:cNvSpPr>
              <a:spLocks/>
            </p:cNvSpPr>
            <p:nvPr/>
          </p:nvSpPr>
          <p:spPr bwMode="hidden">
            <a:xfrm>
              <a:off x="-308666" y="4317297"/>
              <a:ext cx="8279019" cy="120932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22"/>
            <p:cNvSpPr>
              <a:spLocks/>
            </p:cNvSpPr>
            <p:nvPr/>
          </p:nvSpPr>
          <p:spPr bwMode="hidden">
            <a:xfrm>
              <a:off x="4287" y="4335269"/>
              <a:ext cx="8165218" cy="1101488"/>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20" name="Freeform 26"/>
            <p:cNvSpPr>
              <a:spLocks/>
            </p:cNvSpPr>
            <p:nvPr/>
          </p:nvSpPr>
          <p:spPr bwMode="hidden">
            <a:xfrm>
              <a:off x="4155650" y="4317297"/>
              <a:ext cx="4940858" cy="92689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1028" name="Title Placeholder 1"/>
          <p:cNvSpPr>
            <a:spLocks noGrp="1"/>
          </p:cNvSpPr>
          <p:nvPr>
            <p:ph type="title"/>
          </p:nvPr>
        </p:nvSpPr>
        <p:spPr bwMode="auto">
          <a:xfrm>
            <a:off x="450850" y="207963"/>
            <a:ext cx="8229600" cy="985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892175" y="1989138"/>
            <a:ext cx="7380288"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2"/>
          <p:cNvPicPr>
            <a:picLocks noChangeAspect="1" noChangeArrowheads="1"/>
          </p:cNvPicPr>
          <p:nvPr/>
        </p:nvPicPr>
        <p:blipFill>
          <a:blip r:embed="rId15"/>
          <a:srcRect l="57321"/>
          <a:stretch>
            <a:fillRect/>
          </a:stretch>
        </p:blipFill>
        <p:spPr bwMode="auto">
          <a:xfrm>
            <a:off x="293688" y="6008688"/>
            <a:ext cx="2849562" cy="668337"/>
          </a:xfrm>
          <a:prstGeom prst="rect">
            <a:avLst/>
          </a:prstGeom>
          <a:noFill/>
          <a:ln w="9525">
            <a:noFill/>
            <a:miter lim="800000"/>
            <a:headEnd/>
            <a:tailEnd/>
          </a:ln>
        </p:spPr>
      </p:pic>
      <p:pic>
        <p:nvPicPr>
          <p:cNvPr id="1031" name="Picture 2" descr="NCPIC colour logo"/>
          <p:cNvPicPr>
            <a:picLocks noChangeAspect="1" noChangeArrowheads="1"/>
          </p:cNvPicPr>
          <p:nvPr/>
        </p:nvPicPr>
        <p:blipFill>
          <a:blip r:embed="rId16"/>
          <a:srcRect/>
          <a:stretch>
            <a:fillRect/>
          </a:stretch>
        </p:blipFill>
        <p:spPr bwMode="auto">
          <a:xfrm>
            <a:off x="7740650" y="5854700"/>
            <a:ext cx="993775"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73" r:id="rId13"/>
  </p:sldLayoutIdLst>
  <p:hf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hyperlink" Target="http://ncpic.org.au/youngpeople/stori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8" Type="http://schemas.openxmlformats.org/officeDocument/2006/relationships/hyperlink" Target="http://www.ysas.org.au/articles/youthaod-toolbox" TargetMode="External"/><Relationship Id="rId3" Type="http://schemas.openxmlformats.org/officeDocument/2006/relationships/hyperlink" Target="http://www.nicpic.com.au/" TargetMode="External"/><Relationship Id="rId7" Type="http://schemas.openxmlformats.org/officeDocument/2006/relationships/hyperlink" Target="http://www.sane.org.a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youthbeyondblue.com.au/" TargetMode="External"/><Relationship Id="rId5" Type="http://schemas.openxmlformats.org/officeDocument/2006/relationships/hyperlink" Target="http://www.turningpoint.org.au/" TargetMode="External"/><Relationship Id="rId4" Type="http://schemas.openxmlformats.org/officeDocument/2006/relationships/hyperlink" Target="http://oyh.org.au/" TargetMode="External"/><Relationship Id="rId9" Type="http://schemas.openxmlformats.org/officeDocument/2006/relationships/image" Target="../media/image41.jpeg"/></Relationships>
</file>

<file path=ppt/slides/_rels/slide52.xml.rels><?xml version="1.0" encoding="UTF-8" standalone="yes"?>
<Relationships xmlns="http://schemas.openxmlformats.org/package/2006/relationships"><Relationship Id="rId8" Type="http://schemas.openxmlformats.org/officeDocument/2006/relationships/hyperlink" Target="http://ncpic.org.au/ncpic/publications/technical-reports/" TargetMode="External"/><Relationship Id="rId13" Type="http://schemas.openxmlformats.org/officeDocument/2006/relationships/hyperlink" Target="http://ncpic.org.au/youngpeople/cannabis-and-driving/" TargetMode="External"/><Relationship Id="rId3" Type="http://schemas.openxmlformats.org/officeDocument/2006/relationships/hyperlink" Target="http://ncpic.org.au/workforce/" TargetMode="External"/><Relationship Id="rId7" Type="http://schemas.openxmlformats.org/officeDocument/2006/relationships/hyperlink" Target="http://ncpic.org.au/workforce/alcohol-and-other-drug-workers/training-and-workshops/" TargetMode="External"/><Relationship Id="rId12" Type="http://schemas.openxmlformats.org/officeDocument/2006/relationships/hyperlink" Target="http://ncpic.org.au/ncpic/news/competitions/article/2011-aboriginal-torres-strait-islander-music-competitio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ncpic.org.au/ncpic/publications/bulletins/" TargetMode="External"/><Relationship Id="rId11" Type="http://schemas.openxmlformats.org/officeDocument/2006/relationships/hyperlink" Target="http://ncpic.org.au/ncpic/news/competitions/article/2009-ncpic-short-film-competition" TargetMode="External"/><Relationship Id="rId5" Type="http://schemas.openxmlformats.org/officeDocument/2006/relationships/hyperlink" Target="http://ncpic.org.au/ncpic/publications/e-zines/" TargetMode="External"/><Relationship Id="rId15" Type="http://schemas.openxmlformats.org/officeDocument/2006/relationships/hyperlink" Target="http://www.health.gov.au/" TargetMode="External"/><Relationship Id="rId10" Type="http://schemas.openxmlformats.org/officeDocument/2006/relationships/hyperlink" Target="http://ncpic.org.au/ncpic/news/competitions/article/2009-ncpic-poster-competition" TargetMode="External"/><Relationship Id="rId4" Type="http://schemas.openxmlformats.org/officeDocument/2006/relationships/hyperlink" Target="http://ncpic.org.au/ncpic/helpline/" TargetMode="External"/><Relationship Id="rId9" Type="http://schemas.openxmlformats.org/officeDocument/2006/relationships/hyperlink" Target="http://ncpic.org.au/ncpic/treatment-studies/" TargetMode="External"/><Relationship Id="rId14" Type="http://schemas.openxmlformats.org/officeDocument/2006/relationships/hyperlink" Target="http://ncpic.org.au/indigenou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9.emf"/><Relationship Id="rId3" Type="http://schemas.openxmlformats.org/officeDocument/2006/relationships/notesSlide" Target="../notesSlides/notesSlide72.xml"/><Relationship Id="rId7" Type="http://schemas.openxmlformats.org/officeDocument/2006/relationships/image" Target="../media/image46.emf"/><Relationship Id="rId12" Type="http://schemas.openxmlformats.org/officeDocument/2006/relationships/oleObject" Target="../embeddings/oleObject6.bin"/><Relationship Id="rId17" Type="http://schemas.openxmlformats.org/officeDocument/2006/relationships/image" Target="../media/image51.emf"/><Relationship Id="rId2" Type="http://schemas.openxmlformats.org/officeDocument/2006/relationships/slideLayout" Target="../slideLayouts/slideLayout13.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7.emf"/><Relationship Id="rId14" Type="http://schemas.openxmlformats.org/officeDocument/2006/relationships/oleObject" Target="../embeddings/oleObject7.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9.emf"/><Relationship Id="rId3" Type="http://schemas.openxmlformats.org/officeDocument/2006/relationships/notesSlide" Target="../notesSlides/notesSlide73.xml"/><Relationship Id="rId7" Type="http://schemas.openxmlformats.org/officeDocument/2006/relationships/image" Target="../media/image46.emf"/><Relationship Id="rId12" Type="http://schemas.openxmlformats.org/officeDocument/2006/relationships/oleObject" Target="../embeddings/oleObject13.bin"/><Relationship Id="rId17" Type="http://schemas.openxmlformats.org/officeDocument/2006/relationships/image" Target="../media/image51.emf"/><Relationship Id="rId2" Type="http://schemas.openxmlformats.org/officeDocument/2006/relationships/slideLayout" Target="../slideLayouts/slideLayout13.xml"/><Relationship Id="rId16"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47.emf"/><Relationship Id="rId14" Type="http://schemas.openxmlformats.org/officeDocument/2006/relationships/oleObject" Target="../embeddings/oleObject14.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9.emf"/><Relationship Id="rId3" Type="http://schemas.openxmlformats.org/officeDocument/2006/relationships/notesSlide" Target="../notesSlides/notesSlide74.xml"/><Relationship Id="rId7" Type="http://schemas.openxmlformats.org/officeDocument/2006/relationships/image" Target="../media/image46.emf"/><Relationship Id="rId12" Type="http://schemas.openxmlformats.org/officeDocument/2006/relationships/oleObject" Target="../embeddings/oleObject20.bin"/><Relationship Id="rId17" Type="http://schemas.openxmlformats.org/officeDocument/2006/relationships/image" Target="../media/image51.emf"/><Relationship Id="rId2" Type="http://schemas.openxmlformats.org/officeDocument/2006/relationships/slideLayout" Target="../slideLayouts/slideLayout13.xml"/><Relationship Id="rId16" Type="http://schemas.openxmlformats.org/officeDocument/2006/relationships/oleObject" Target="../embeddings/oleObject22.bin"/><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47.emf"/><Relationship Id="rId14" Type="http://schemas.openxmlformats.org/officeDocument/2006/relationships/oleObject" Target="../embeddings/oleObject21.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9.emf"/><Relationship Id="rId3" Type="http://schemas.openxmlformats.org/officeDocument/2006/relationships/notesSlide" Target="../notesSlides/notesSlide75.xml"/><Relationship Id="rId7" Type="http://schemas.openxmlformats.org/officeDocument/2006/relationships/image" Target="../media/image46.emf"/><Relationship Id="rId12" Type="http://schemas.openxmlformats.org/officeDocument/2006/relationships/oleObject" Target="../embeddings/oleObject27.bin"/><Relationship Id="rId17" Type="http://schemas.openxmlformats.org/officeDocument/2006/relationships/image" Target="../media/image51.emf"/><Relationship Id="rId2" Type="http://schemas.openxmlformats.org/officeDocument/2006/relationships/slideLayout" Target="../slideLayouts/slideLayout13.xml"/><Relationship Id="rId16"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7.emf"/><Relationship Id="rId14" Type="http://schemas.openxmlformats.org/officeDocument/2006/relationships/oleObject" Target="../embeddings/oleObject28.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9.emf"/><Relationship Id="rId3" Type="http://schemas.openxmlformats.org/officeDocument/2006/relationships/notesSlide" Target="../notesSlides/notesSlide76.xml"/><Relationship Id="rId7" Type="http://schemas.openxmlformats.org/officeDocument/2006/relationships/image" Target="../media/image46.emf"/><Relationship Id="rId12" Type="http://schemas.openxmlformats.org/officeDocument/2006/relationships/oleObject" Target="../embeddings/oleObject34.bin"/><Relationship Id="rId17" Type="http://schemas.openxmlformats.org/officeDocument/2006/relationships/image" Target="../media/image51.emf"/><Relationship Id="rId2" Type="http://schemas.openxmlformats.org/officeDocument/2006/relationships/slideLayout" Target="../slideLayouts/slideLayout13.xml"/><Relationship Id="rId16" Type="http://schemas.openxmlformats.org/officeDocument/2006/relationships/oleObject" Target="../embeddings/oleObject36.bin"/><Relationship Id="rId1" Type="http://schemas.openxmlformats.org/officeDocument/2006/relationships/vmlDrawing" Target="../drawings/vmlDrawing6.vml"/><Relationship Id="rId6" Type="http://schemas.openxmlformats.org/officeDocument/2006/relationships/oleObject" Target="../embeddings/oleObject31.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7.emf"/><Relationship Id="rId14" Type="http://schemas.openxmlformats.org/officeDocument/2006/relationships/oleObject" Target="../embeddings/oleObject35.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9.emf"/><Relationship Id="rId3" Type="http://schemas.openxmlformats.org/officeDocument/2006/relationships/notesSlide" Target="../notesSlides/notesSlide77.xml"/><Relationship Id="rId7" Type="http://schemas.openxmlformats.org/officeDocument/2006/relationships/image" Target="../media/image46.emf"/><Relationship Id="rId12" Type="http://schemas.openxmlformats.org/officeDocument/2006/relationships/oleObject" Target="../embeddings/oleObject41.bin"/><Relationship Id="rId17" Type="http://schemas.openxmlformats.org/officeDocument/2006/relationships/image" Target="../media/image51.emf"/><Relationship Id="rId2" Type="http://schemas.openxmlformats.org/officeDocument/2006/relationships/slideLayout" Target="../slideLayouts/slideLayout13.xml"/><Relationship Id="rId16" Type="http://schemas.openxmlformats.org/officeDocument/2006/relationships/oleObject" Target="../embeddings/oleObject43.bin"/><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7.emf"/><Relationship Id="rId14" Type="http://schemas.openxmlformats.org/officeDocument/2006/relationships/oleObject" Target="../embeddings/oleObject42.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49.emf"/><Relationship Id="rId3" Type="http://schemas.openxmlformats.org/officeDocument/2006/relationships/notesSlide" Target="../notesSlides/notesSlide78.xml"/><Relationship Id="rId7" Type="http://schemas.openxmlformats.org/officeDocument/2006/relationships/image" Target="../media/image46.emf"/><Relationship Id="rId12" Type="http://schemas.openxmlformats.org/officeDocument/2006/relationships/oleObject" Target="../embeddings/oleObject48.bin"/><Relationship Id="rId17" Type="http://schemas.openxmlformats.org/officeDocument/2006/relationships/image" Target="../media/image51.emf"/><Relationship Id="rId2" Type="http://schemas.openxmlformats.org/officeDocument/2006/relationships/slideLayout" Target="../slideLayouts/slideLayout13.xml"/><Relationship Id="rId16" Type="http://schemas.openxmlformats.org/officeDocument/2006/relationships/oleObject" Target="../embeddings/oleObject50.bin"/><Relationship Id="rId1" Type="http://schemas.openxmlformats.org/officeDocument/2006/relationships/vmlDrawing" Target="../drawings/vmlDrawing8.vml"/><Relationship Id="rId6" Type="http://schemas.openxmlformats.org/officeDocument/2006/relationships/oleObject" Target="../embeddings/oleObject45.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7.emf"/><Relationship Id="rId14" Type="http://schemas.openxmlformats.org/officeDocument/2006/relationships/oleObject" Target="../embeddings/oleObject49.bin"/></Relationships>
</file>

<file path=ppt/slides/_rels/slide79.xml.rels><?xml version="1.0" encoding="UTF-8" standalone="yes"?>
<Relationships xmlns="http://schemas.openxmlformats.org/package/2006/relationships"><Relationship Id="rId8" Type="http://schemas.openxmlformats.org/officeDocument/2006/relationships/hyperlink" Target="file:///D:\CSHITB\CS&amp;HITB\RPL%20RMIT\FLM%20RPL%202008%20resources\team%20workplans" TargetMode="External"/><Relationship Id="rId3" Type="http://schemas.openxmlformats.org/officeDocument/2006/relationships/hyperlink" Target="RTO%20Professional%20developmnt%20workshop%20resources/Final%20CWAV%20Business%20Plan.doc" TargetMode="External"/><Relationship Id="rId7" Type="http://schemas.openxmlformats.org/officeDocument/2006/relationships/hyperlink" Target="file:///D:\CSHITB\CS&amp;HITB\RPL%20RMIT\FLM%20RPL%202008%20resources\Bruce%20Argyle%20reference.pdf" TargetMode="External"/><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hyperlink" Target="file:///D:\CSHITB\CS&amp;HITB\RPL%20RMIT\FLM%20RPL%202008%20resources\Stress%20Management.pdf" TargetMode="External"/><Relationship Id="rId5" Type="http://schemas.openxmlformats.org/officeDocument/2006/relationships/hyperlink" Target="file:///D:\CSHITB\CS&amp;HITB\RPL%20RMIT\FLM%20RPL%202008%20resources\position%20descriptions" TargetMode="External"/><Relationship Id="rId4" Type="http://schemas.openxmlformats.org/officeDocument/2006/relationships/hyperlink" Target="RTO%20Professional%20developmnt%20workshop%20resources/Michael%20White%202013%20Resume.docx" TargetMode="External"/><Relationship Id="rId9" Type="http://schemas.openxmlformats.org/officeDocument/2006/relationships/hyperlink" Target="file:///D:\CSHITB\CS&amp;HITB\RPL%20RMIT\FLM%20RPL%202008%20resources\Final%20OPPlan%20with%20$08-09.do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plus.google.com/u/0/communities/109081727783576106446"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oas.samhsa.gov/2k11/013/WEB_SR_013_HTML.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a:srcRect l="57321"/>
          <a:stretch>
            <a:fillRect/>
          </a:stretch>
        </p:blipFill>
        <p:spPr bwMode="auto">
          <a:xfrm>
            <a:off x="539750" y="5661025"/>
            <a:ext cx="3600450" cy="846138"/>
          </a:xfrm>
          <a:prstGeom prst="rect">
            <a:avLst/>
          </a:prstGeom>
          <a:noFill/>
          <a:ln w="9525">
            <a:noFill/>
            <a:miter lim="800000"/>
            <a:headEnd/>
            <a:tailEnd/>
          </a:ln>
        </p:spPr>
      </p:pic>
      <p:pic>
        <p:nvPicPr>
          <p:cNvPr id="17410" name="Picture 2" descr="NCPIC colour logo"/>
          <p:cNvPicPr>
            <a:picLocks noChangeAspect="1" noChangeArrowheads="1"/>
          </p:cNvPicPr>
          <p:nvPr/>
        </p:nvPicPr>
        <p:blipFill>
          <a:blip r:embed="rId4"/>
          <a:srcRect/>
          <a:stretch>
            <a:fillRect/>
          </a:stretch>
        </p:blipFill>
        <p:spPr bwMode="auto">
          <a:xfrm>
            <a:off x="6156325" y="5456238"/>
            <a:ext cx="1516063" cy="1255712"/>
          </a:xfrm>
          <a:prstGeom prst="rect">
            <a:avLst/>
          </a:prstGeom>
          <a:noFill/>
          <a:ln w="9525">
            <a:noFill/>
            <a:miter lim="800000"/>
            <a:headEnd/>
            <a:tailEnd/>
          </a:ln>
        </p:spPr>
      </p:pic>
      <p:sp>
        <p:nvSpPr>
          <p:cNvPr id="17411" name="TextBox 1"/>
          <p:cNvSpPr txBox="1">
            <a:spLocks noChangeArrowheads="1"/>
          </p:cNvSpPr>
          <p:nvPr/>
        </p:nvSpPr>
        <p:spPr bwMode="auto">
          <a:xfrm>
            <a:off x="1293813" y="1844675"/>
            <a:ext cx="6556375" cy="1077913"/>
          </a:xfrm>
          <a:prstGeom prst="rect">
            <a:avLst/>
          </a:prstGeom>
          <a:noFill/>
          <a:ln w="9525">
            <a:noFill/>
            <a:miter lim="800000"/>
            <a:headEnd/>
            <a:tailEnd/>
          </a:ln>
        </p:spPr>
        <p:txBody>
          <a:bodyPr>
            <a:spAutoFit/>
          </a:bodyPr>
          <a:lstStyle/>
          <a:p>
            <a:pPr algn="ctr"/>
            <a:r>
              <a:rPr lang="en-AU" sz="2800" dirty="0"/>
              <a:t>Cannabis ‘makes the grade’</a:t>
            </a:r>
          </a:p>
          <a:p>
            <a:endParaRPr lang="en-AU" dirty="0"/>
          </a:p>
          <a:p>
            <a:pPr algn="ctr"/>
            <a:r>
              <a:rPr lang="en-AU" dirty="0"/>
              <a:t>Exploring cannabis content in accredited AOD training</a:t>
            </a:r>
          </a:p>
        </p:txBody>
      </p:sp>
      <p:sp>
        <p:nvSpPr>
          <p:cNvPr id="17412" name="Subtitle 3"/>
          <p:cNvSpPr>
            <a:spLocks noGrp="1"/>
          </p:cNvSpPr>
          <p:nvPr>
            <p:ph type="subTitle" idx="1"/>
          </p:nvPr>
        </p:nvSpPr>
        <p:spPr>
          <a:xfrm>
            <a:off x="1371600" y="3556000"/>
            <a:ext cx="6400800" cy="1473200"/>
          </a:xfrm>
        </p:spPr>
        <p:txBody>
          <a:bodyPr/>
          <a:lstStyle/>
          <a:p>
            <a:r>
              <a:rPr lang="en-AU" dirty="0" smtClean="0"/>
              <a:t>Michael White</a:t>
            </a:r>
            <a:r>
              <a:rPr lang="en-AU" baseline="30000" dirty="0" smtClean="0"/>
              <a:t>1</a:t>
            </a:r>
            <a:r>
              <a:rPr lang="en-AU" dirty="0" smtClean="0"/>
              <a:t> and Etty Matalon</a:t>
            </a:r>
            <a:r>
              <a:rPr lang="en-AU" baseline="30000" dirty="0" smtClean="0"/>
              <a:t>2</a:t>
            </a:r>
          </a:p>
          <a:p>
            <a:endParaRPr lang="en-AU" dirty="0" smtClean="0"/>
          </a:p>
          <a:p>
            <a:r>
              <a:rPr lang="en-AU" sz="1400" dirty="0" smtClean="0"/>
              <a:t>National Centre for Education and Training on Addiction</a:t>
            </a:r>
            <a:r>
              <a:rPr lang="en-AU" sz="1400" baseline="30000" dirty="0" smtClean="0"/>
              <a:t>1</a:t>
            </a:r>
            <a:r>
              <a:rPr lang="en-AU" sz="1400" dirty="0" smtClean="0"/>
              <a:t> and </a:t>
            </a:r>
          </a:p>
          <a:p>
            <a:r>
              <a:rPr lang="en-AU" sz="1400" dirty="0" smtClean="0"/>
              <a:t>National Cannabis Prevention and Information Centre</a:t>
            </a:r>
            <a:r>
              <a:rPr lang="en-AU" sz="1400" baseline="30000" dirty="0" smtClean="0"/>
              <a:t>2</a:t>
            </a:r>
            <a:endParaRPr lang="en-AU"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690563" y="2463800"/>
            <a:ext cx="7772400" cy="1524000"/>
          </a:xfrm>
        </p:spPr>
        <p:txBody>
          <a:bodyPr/>
          <a:lstStyle/>
          <a:p>
            <a:r>
              <a:rPr lang="en-US" dirty="0" smtClean="0"/>
              <a:t>Cannabis - the essentials</a:t>
            </a:r>
            <a:endParaRPr lang="en-AU" dirty="0" smtClean="0"/>
          </a:p>
        </p:txBody>
      </p:sp>
      <p:sp>
        <p:nvSpPr>
          <p:cNvPr id="33794" name="Text Placeholder 5"/>
          <p:cNvSpPr>
            <a:spLocks noGrp="1"/>
          </p:cNvSpPr>
          <p:nvPr>
            <p:ph type="body" idx="1"/>
          </p:nvPr>
        </p:nvSpPr>
        <p:spPr>
          <a:xfrm>
            <a:off x="1366838" y="1436688"/>
            <a:ext cx="6418262" cy="939800"/>
          </a:xfrm>
        </p:spPr>
        <p:txBody>
          <a:bodyPr/>
          <a:lstStyle/>
          <a:p>
            <a:endParaRPr lang="en-AU" dirty="0" smtClean="0"/>
          </a:p>
        </p:txBody>
      </p:sp>
      <p:sp>
        <p:nvSpPr>
          <p:cNvPr id="4" name="Slide Number Placeholder 3"/>
          <p:cNvSpPr>
            <a:spLocks noGrp="1"/>
          </p:cNvSpPr>
          <p:nvPr>
            <p:ph type="sldNum" sz="quarter" idx="12"/>
          </p:nvPr>
        </p:nvSpPr>
        <p:spPr/>
        <p:txBody>
          <a:bodyPr/>
          <a:lstStyle/>
          <a:p>
            <a:pPr>
              <a:defRPr/>
            </a:pPr>
            <a:fld id="{FC41F269-FC93-4159-9D9C-818EED6B87D6}" type="slidenum">
              <a:rPr lang="en-AU" smtClean="0"/>
              <a:pPr>
                <a:defRPr/>
              </a:pPr>
              <a:t>10</a:t>
            </a:fld>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a:xfrm>
            <a:off x="539750" y="1268413"/>
            <a:ext cx="8424863" cy="4857750"/>
          </a:xfrm>
        </p:spPr>
        <p:txBody>
          <a:bodyPr/>
          <a:lstStyle/>
          <a:p>
            <a:r>
              <a:rPr lang="en-AU" dirty="0" smtClean="0"/>
              <a:t>Rank the following drugs from 1 (high) -8 (low) in relation to:</a:t>
            </a:r>
          </a:p>
          <a:p>
            <a:endParaRPr lang="en-AU" dirty="0" smtClean="0"/>
          </a:p>
          <a:p>
            <a:endParaRPr lang="en-AU" dirty="0" smtClean="0"/>
          </a:p>
        </p:txBody>
      </p:sp>
      <p:sp>
        <p:nvSpPr>
          <p:cNvPr id="35842" name="Title 2"/>
          <p:cNvSpPr>
            <a:spLocks noGrp="1"/>
          </p:cNvSpPr>
          <p:nvPr>
            <p:ph type="title"/>
          </p:nvPr>
        </p:nvSpPr>
        <p:spPr/>
        <p:txBody>
          <a:bodyPr/>
          <a:lstStyle/>
          <a:p>
            <a:r>
              <a:rPr lang="en-AU" dirty="0" smtClean="0"/>
              <a:t>Pop quiz</a:t>
            </a:r>
          </a:p>
        </p:txBody>
      </p:sp>
      <p:sp>
        <p:nvSpPr>
          <p:cNvPr id="4" name="Slide Number Placeholder 3"/>
          <p:cNvSpPr>
            <a:spLocks noGrp="1"/>
          </p:cNvSpPr>
          <p:nvPr>
            <p:ph type="sldNum" sz="quarter" idx="11"/>
          </p:nvPr>
        </p:nvSpPr>
        <p:spPr/>
        <p:txBody>
          <a:bodyPr/>
          <a:lstStyle/>
          <a:p>
            <a:pPr>
              <a:defRPr/>
            </a:pPr>
            <a:fld id="{2FC56065-E56E-4B4F-BCBB-2D620DA98536}" type="slidenum">
              <a:rPr lang="en-AU" smtClean="0"/>
              <a:pPr>
                <a:defRPr/>
              </a:pPr>
              <a:t>11</a:t>
            </a:fld>
            <a:endParaRPr lang="en-AU" dirty="0"/>
          </a:p>
        </p:txBody>
      </p:sp>
      <p:graphicFrame>
        <p:nvGraphicFramePr>
          <p:cNvPr id="5" name="Table 4"/>
          <p:cNvGraphicFramePr>
            <a:graphicFrameLocks noGrp="1"/>
          </p:cNvGraphicFramePr>
          <p:nvPr/>
        </p:nvGraphicFramePr>
        <p:xfrm>
          <a:off x="468313" y="1989138"/>
          <a:ext cx="8373498" cy="3911601"/>
        </p:xfrm>
        <a:graphic>
          <a:graphicData uri="http://schemas.openxmlformats.org/drawingml/2006/table">
            <a:tbl>
              <a:tblPr firstRow="1" bandRow="1">
                <a:tableStyleId>{5C22544A-7EE6-4342-B048-85BDC9FD1C3A}</a:tableStyleId>
              </a:tblPr>
              <a:tblGrid>
                <a:gridCol w="1583407"/>
                <a:gridCol w="1207759"/>
                <a:gridCol w="1395583"/>
                <a:gridCol w="1395583"/>
                <a:gridCol w="1395583"/>
                <a:gridCol w="1395583"/>
              </a:tblGrid>
              <a:tr h="944881">
                <a:tc>
                  <a:txBody>
                    <a:bodyPr/>
                    <a:lstStyle/>
                    <a:p>
                      <a:endParaRPr lang="en-AU" sz="1400" dirty="0"/>
                    </a:p>
                  </a:txBody>
                  <a:tcPr/>
                </a:tc>
                <a:tc>
                  <a:txBody>
                    <a:bodyPr/>
                    <a:lstStyle/>
                    <a:p>
                      <a:r>
                        <a:rPr lang="en-AU" sz="1400" dirty="0" smtClean="0"/>
                        <a:t>Prevalence of use in community</a:t>
                      </a:r>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Most common PDOC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Student interest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 of course devoted to drug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students likely to have used</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Cannabis</a:t>
                      </a:r>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Alcohol</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Tobacco</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Cocaine</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Heroin</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smtClean="0"/>
                    </a:p>
                  </a:txBody>
                  <a:tcPr/>
                </a:tc>
              </a:tr>
              <a:tr h="370840">
                <a:tc>
                  <a:txBody>
                    <a:bodyPr/>
                    <a:lstStyle/>
                    <a:p>
                      <a:r>
                        <a:rPr lang="en-AU" dirty="0" smtClean="0"/>
                        <a:t>Meth/Amphet</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smtClean="0"/>
                    </a:p>
                  </a:txBody>
                  <a:tcPr/>
                </a:tc>
              </a:tr>
              <a:tr h="370840">
                <a:tc>
                  <a:txBody>
                    <a:bodyPr/>
                    <a:lstStyle/>
                    <a:p>
                      <a:r>
                        <a:rPr lang="en-AU" dirty="0" smtClean="0"/>
                        <a:t>Pharma</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smtClean="0"/>
                    </a:p>
                  </a:txBody>
                  <a:tcPr/>
                </a:tc>
              </a:tr>
              <a:tr h="370840">
                <a:tc>
                  <a:txBody>
                    <a:bodyPr/>
                    <a:lstStyle/>
                    <a:p>
                      <a:r>
                        <a:rPr lang="en-AU" dirty="0" smtClean="0"/>
                        <a:t>Ecstacy </a:t>
                      </a:r>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smtClean="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395288" y="1268413"/>
            <a:ext cx="8424862" cy="4857750"/>
          </a:xfrm>
        </p:spPr>
        <p:txBody>
          <a:bodyPr/>
          <a:lstStyle/>
          <a:p>
            <a:r>
              <a:rPr lang="en-AU" sz="2000" dirty="0" smtClean="0"/>
              <a:t>Results from </a:t>
            </a:r>
            <a:r>
              <a:rPr lang="en-US" sz="2000" dirty="0" smtClean="0"/>
              <a:t>2010 National Drug Strategy Household Survey Report:</a:t>
            </a:r>
            <a:endParaRPr lang="en-AU" dirty="0" smtClean="0"/>
          </a:p>
          <a:p>
            <a:endParaRPr lang="en-AU" dirty="0" smtClean="0"/>
          </a:p>
          <a:p>
            <a:endParaRPr lang="en-AU" dirty="0" smtClean="0"/>
          </a:p>
        </p:txBody>
      </p:sp>
      <p:sp>
        <p:nvSpPr>
          <p:cNvPr id="37890" name="Title 2"/>
          <p:cNvSpPr>
            <a:spLocks noGrp="1"/>
          </p:cNvSpPr>
          <p:nvPr>
            <p:ph type="title"/>
          </p:nvPr>
        </p:nvSpPr>
        <p:spPr/>
        <p:txBody>
          <a:bodyPr/>
          <a:lstStyle/>
          <a:p>
            <a:r>
              <a:rPr lang="en-AU" dirty="0" smtClean="0"/>
              <a:t>Pop quiz</a:t>
            </a:r>
          </a:p>
        </p:txBody>
      </p:sp>
      <p:sp>
        <p:nvSpPr>
          <p:cNvPr id="4" name="Slide Number Placeholder 3"/>
          <p:cNvSpPr>
            <a:spLocks noGrp="1"/>
          </p:cNvSpPr>
          <p:nvPr>
            <p:ph type="sldNum" sz="quarter" idx="11"/>
          </p:nvPr>
        </p:nvSpPr>
        <p:spPr/>
        <p:txBody>
          <a:bodyPr/>
          <a:lstStyle/>
          <a:p>
            <a:pPr>
              <a:defRPr/>
            </a:pPr>
            <a:fld id="{B47EE7F2-5A2F-41E5-833E-510C632A15B3}" type="slidenum">
              <a:rPr lang="en-AU" smtClean="0"/>
              <a:pPr>
                <a:defRPr/>
              </a:pPr>
              <a:t>12</a:t>
            </a:fld>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740245154"/>
              </p:ext>
            </p:extLst>
          </p:nvPr>
        </p:nvGraphicFramePr>
        <p:xfrm>
          <a:off x="395288" y="1989138"/>
          <a:ext cx="8424934" cy="4180841"/>
        </p:xfrm>
        <a:graphic>
          <a:graphicData uri="http://schemas.openxmlformats.org/drawingml/2006/table">
            <a:tbl>
              <a:tblPr firstRow="1" bandRow="1">
                <a:tableStyleId>{5C22544A-7EE6-4342-B048-85BDC9FD1C3A}</a:tableStyleId>
              </a:tblPr>
              <a:tblGrid>
                <a:gridCol w="1512168"/>
                <a:gridCol w="1368152"/>
                <a:gridCol w="1080120"/>
                <a:gridCol w="1080120"/>
                <a:gridCol w="977250"/>
                <a:gridCol w="1203562"/>
                <a:gridCol w="1203562"/>
              </a:tblGrid>
              <a:tr h="944881">
                <a:tc>
                  <a:txBody>
                    <a:bodyPr/>
                    <a:lstStyle/>
                    <a:p>
                      <a:endParaRPr lang="en-AU" sz="1400" dirty="0"/>
                    </a:p>
                  </a:txBody>
                  <a:tcPr/>
                </a:tc>
                <a:tc>
                  <a:txBody>
                    <a:bodyPr/>
                    <a:lstStyle/>
                    <a:p>
                      <a:r>
                        <a:rPr lang="en-AU" sz="1400" dirty="0" smtClean="0"/>
                        <a:t>Prevalence of use in community</a:t>
                      </a:r>
                      <a:endParaRPr lang="en-AU" sz="1400" dirty="0"/>
                    </a:p>
                  </a:txBody>
                  <a:tcPr/>
                </a:tc>
                <a:tc>
                  <a:txBody>
                    <a:bodyPr/>
                    <a:lstStyle/>
                    <a:p>
                      <a:r>
                        <a:rPr lang="en-AU" sz="1400" dirty="0" smtClean="0"/>
                        <a:t>% of clients with  drug as PDOC</a:t>
                      </a:r>
                      <a:endParaRPr lang="en-A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Most common PDOC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Student interest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 of course devoted to drug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students likely to have used</a:t>
                      </a:r>
                    </a:p>
                  </a:txBody>
                  <a:tcPr/>
                </a:tc>
              </a:tr>
              <a:tr h="370840">
                <a:tc>
                  <a:txBody>
                    <a:bodyPr/>
                    <a:lstStyle/>
                    <a:p>
                      <a:r>
                        <a:rPr lang="en-AU" dirty="0" smtClean="0"/>
                        <a:t>Alcohol</a:t>
                      </a:r>
                      <a:endParaRPr lang="en-AU" dirty="0"/>
                    </a:p>
                  </a:txBody>
                  <a:tcPr/>
                </a:tc>
                <a:tc>
                  <a:txBody>
                    <a:bodyPr/>
                    <a:lstStyle/>
                    <a:p>
                      <a:pPr algn="l"/>
                      <a:r>
                        <a:rPr lang="en-AU" dirty="0" smtClean="0"/>
                        <a:t>1    (80.5%)</a:t>
                      </a:r>
                      <a:endParaRPr lang="en-AU" dirty="0"/>
                    </a:p>
                  </a:txBody>
                  <a:tcPr/>
                </a:tc>
                <a:tc>
                  <a:txBody>
                    <a:bodyPr/>
                    <a:lstStyle/>
                    <a:p>
                      <a:pPr algn="ctr"/>
                      <a:r>
                        <a:rPr lang="en-AU" dirty="0" smtClean="0"/>
                        <a:t>45.6</a:t>
                      </a:r>
                      <a:endParaRPr lang="en-AU" dirty="0"/>
                    </a:p>
                  </a:txBody>
                  <a:tcPr/>
                </a:tc>
                <a:tc>
                  <a:txBody>
                    <a:bodyPr/>
                    <a:lstStyle/>
                    <a:p>
                      <a:pPr algn="ctr"/>
                      <a:r>
                        <a:rPr lang="en-AU" dirty="0" smtClean="0"/>
                        <a:t>1</a:t>
                      </a: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Cannabis</a:t>
                      </a:r>
                    </a:p>
                  </a:txBody>
                  <a:tcPr/>
                </a:tc>
                <a:tc>
                  <a:txBody>
                    <a:bodyPr/>
                    <a:lstStyle/>
                    <a:p>
                      <a:pPr algn="l"/>
                      <a:r>
                        <a:rPr lang="en-AU" dirty="0" smtClean="0"/>
                        <a:t>3    (10.3%)</a:t>
                      </a:r>
                      <a:endParaRPr lang="en-AU" dirty="0"/>
                    </a:p>
                  </a:txBody>
                  <a:tcPr/>
                </a:tc>
                <a:tc>
                  <a:txBody>
                    <a:bodyPr/>
                    <a:lstStyle/>
                    <a:p>
                      <a:pPr algn="ctr"/>
                      <a:r>
                        <a:rPr lang="en-AU" dirty="0" smtClean="0"/>
                        <a:t>22.0</a:t>
                      </a:r>
                      <a:endParaRPr lang="en-AU" dirty="0"/>
                    </a:p>
                  </a:txBody>
                  <a:tcPr/>
                </a:tc>
                <a:tc>
                  <a:txBody>
                    <a:bodyPr/>
                    <a:lstStyle/>
                    <a:p>
                      <a:pPr algn="ctr"/>
                      <a:r>
                        <a:rPr lang="en-AU" dirty="0" smtClean="0"/>
                        <a:t>2</a:t>
                      </a:r>
                      <a:endParaRPr lang="en-AU" dirty="0"/>
                    </a:p>
                  </a:txBody>
                  <a:tcPr/>
                </a:tc>
                <a:tc>
                  <a:txBody>
                    <a:bodyPr/>
                    <a:lstStyle/>
                    <a:p>
                      <a:pPr algn="ctr"/>
                      <a:r>
                        <a:rPr lang="en-AU" dirty="0" smtClean="0"/>
                        <a:t>?</a:t>
                      </a:r>
                      <a:endParaRPr lang="en-AU" dirty="0"/>
                    </a:p>
                  </a:txBody>
                  <a:tcPr/>
                </a:tc>
                <a:tc>
                  <a:txBody>
                    <a:bodyPr/>
                    <a:lstStyle/>
                    <a:p>
                      <a:pPr algn="ctr"/>
                      <a:r>
                        <a:rPr lang="en-AU" dirty="0" smtClean="0"/>
                        <a:t>?</a:t>
                      </a:r>
                      <a:endParaRPr lang="en-AU" dirty="0"/>
                    </a:p>
                  </a:txBody>
                  <a:tcPr/>
                </a:tc>
                <a:tc>
                  <a:txBody>
                    <a:bodyPr/>
                    <a:lstStyle/>
                    <a:p>
                      <a:pPr algn="ctr"/>
                      <a:r>
                        <a:rPr lang="en-AU" dirty="0" smtClean="0"/>
                        <a:t>?</a:t>
                      </a:r>
                      <a:endParaRPr lang="en-AU" dirty="0"/>
                    </a:p>
                  </a:txBody>
                  <a:tcPr/>
                </a:tc>
              </a:tr>
              <a:tr h="370840">
                <a:tc>
                  <a:txBody>
                    <a:bodyPr/>
                    <a:lstStyle/>
                    <a:p>
                      <a:r>
                        <a:rPr lang="en-AU" dirty="0" smtClean="0"/>
                        <a:t>Meth/</a:t>
                      </a:r>
                    </a:p>
                    <a:p>
                      <a:r>
                        <a:rPr lang="en-AU" dirty="0" smtClean="0"/>
                        <a:t>Amphet</a:t>
                      </a:r>
                      <a:endParaRPr lang="en-AU" dirty="0"/>
                    </a:p>
                  </a:txBody>
                  <a:tcPr/>
                </a:tc>
                <a:tc>
                  <a:txBody>
                    <a:bodyPr/>
                    <a:lstStyle/>
                    <a:p>
                      <a:pPr algn="l"/>
                      <a:r>
                        <a:rPr lang="en-AU" dirty="0" smtClean="0"/>
                        <a:t>6    (2.1%)</a:t>
                      </a:r>
                      <a:endParaRPr lang="en-AU" dirty="0"/>
                    </a:p>
                  </a:txBody>
                  <a:tcPr/>
                </a:tc>
                <a:tc>
                  <a:txBody>
                    <a:bodyPr/>
                    <a:lstStyle/>
                    <a:p>
                      <a:pPr algn="ctr"/>
                      <a:r>
                        <a:rPr lang="en-AU" dirty="0" smtClean="0"/>
                        <a:t>11.2</a:t>
                      </a:r>
                      <a:endParaRPr lang="en-AU" dirty="0"/>
                    </a:p>
                  </a:txBody>
                  <a:tcPr/>
                </a:tc>
                <a:tc>
                  <a:txBody>
                    <a:bodyPr/>
                    <a:lstStyle/>
                    <a:p>
                      <a:pPr algn="ctr"/>
                      <a:r>
                        <a:rPr lang="en-AU" dirty="0" smtClean="0"/>
                        <a:t>3</a:t>
                      </a:r>
                      <a:endParaRPr lang="en-AU" dirty="0"/>
                    </a:p>
                  </a:txBody>
                  <a:tcPr/>
                </a:tc>
                <a:tc>
                  <a:txBody>
                    <a:bodyPr/>
                    <a:lstStyle/>
                    <a:p>
                      <a:pPr algn="ctr"/>
                      <a:r>
                        <a:rPr lang="en-AU" dirty="0" smtClean="0"/>
                        <a:t>?</a:t>
                      </a:r>
                    </a:p>
                  </a:txBody>
                  <a:tcPr/>
                </a:tc>
                <a:tc>
                  <a:txBody>
                    <a:bodyPr/>
                    <a:lstStyle/>
                    <a:p>
                      <a:pPr algn="ctr"/>
                      <a:r>
                        <a:rPr lang="en-AU" dirty="0" smtClean="0"/>
                        <a:t>?</a:t>
                      </a:r>
                    </a:p>
                  </a:txBody>
                  <a:tcPr/>
                </a:tc>
                <a:tc>
                  <a:txBody>
                    <a:bodyPr/>
                    <a:lstStyle/>
                    <a:p>
                      <a:pPr algn="ctr"/>
                      <a:r>
                        <a:rPr lang="en-AU" dirty="0" smtClean="0"/>
                        <a:t>?</a:t>
                      </a:r>
                    </a:p>
                  </a:txBody>
                  <a:tcPr/>
                </a:tc>
              </a:tr>
              <a:tr h="370840">
                <a:tc>
                  <a:txBody>
                    <a:bodyPr/>
                    <a:lstStyle/>
                    <a:p>
                      <a:r>
                        <a:rPr lang="en-AU" dirty="0" smtClean="0"/>
                        <a:t>Heroin</a:t>
                      </a:r>
                      <a:endParaRPr lang="en-AU" dirty="0"/>
                    </a:p>
                  </a:txBody>
                  <a:tcPr/>
                </a:tc>
                <a:tc>
                  <a:txBody>
                    <a:bodyPr/>
                    <a:lstStyle/>
                    <a:p>
                      <a:pPr algn="l"/>
                      <a:r>
                        <a:rPr lang="en-AU" dirty="0" smtClean="0"/>
                        <a:t>8   (0.02)</a:t>
                      </a:r>
                      <a:endParaRPr lang="en-AU" dirty="0"/>
                    </a:p>
                  </a:txBody>
                  <a:tcPr/>
                </a:tc>
                <a:tc>
                  <a:txBody>
                    <a:bodyPr/>
                    <a:lstStyle/>
                    <a:p>
                      <a:pPr algn="ctr"/>
                      <a:r>
                        <a:rPr lang="en-AU" dirty="0" smtClean="0"/>
                        <a:t>8.7</a:t>
                      </a:r>
                      <a:endParaRPr lang="en-AU" dirty="0"/>
                    </a:p>
                  </a:txBody>
                  <a:tcPr/>
                </a:tc>
                <a:tc>
                  <a:txBody>
                    <a:bodyPr/>
                    <a:lstStyle/>
                    <a:p>
                      <a:pPr algn="ctr"/>
                      <a:r>
                        <a:rPr lang="en-AU" dirty="0" smtClean="0"/>
                        <a:t>4</a:t>
                      </a:r>
                      <a:endParaRPr lang="en-AU" dirty="0"/>
                    </a:p>
                  </a:txBody>
                  <a:tcPr/>
                </a:tc>
                <a:tc>
                  <a:txBody>
                    <a:bodyPr/>
                    <a:lstStyle/>
                    <a:p>
                      <a:pPr algn="ctr"/>
                      <a:r>
                        <a:rPr lang="en-AU" dirty="0" smtClean="0"/>
                        <a:t>?</a:t>
                      </a:r>
                    </a:p>
                  </a:txBody>
                  <a:tcPr/>
                </a:tc>
                <a:tc>
                  <a:txBody>
                    <a:bodyPr/>
                    <a:lstStyle/>
                    <a:p>
                      <a:pPr algn="ctr"/>
                      <a:r>
                        <a:rPr lang="en-AU" dirty="0" smtClean="0"/>
                        <a:t>?</a:t>
                      </a:r>
                    </a:p>
                  </a:txBody>
                  <a:tcPr/>
                </a:tc>
                <a:tc>
                  <a:txBody>
                    <a:bodyPr/>
                    <a:lstStyle/>
                    <a:p>
                      <a:pPr algn="ctr"/>
                      <a:r>
                        <a:rPr lang="en-AU" dirty="0" smtClean="0"/>
                        <a:t>?</a:t>
                      </a:r>
                    </a:p>
                  </a:txBody>
                  <a:tcPr/>
                </a:tc>
              </a:tr>
              <a:tr h="370840">
                <a:tc>
                  <a:txBody>
                    <a:bodyPr/>
                    <a:lstStyle/>
                    <a:p>
                      <a:r>
                        <a:rPr lang="en-AU" dirty="0" smtClean="0"/>
                        <a:t>Pharmaceuts</a:t>
                      </a:r>
                      <a:endParaRPr lang="en-AU" dirty="0"/>
                    </a:p>
                  </a:txBody>
                  <a:tcPr/>
                </a:tc>
                <a:tc>
                  <a:txBody>
                    <a:bodyPr/>
                    <a:lstStyle/>
                    <a:p>
                      <a:pPr algn="l"/>
                      <a:r>
                        <a:rPr lang="en-AU" dirty="0" smtClean="0"/>
                        <a:t>4   (4.2%)</a:t>
                      </a:r>
                      <a:endParaRPr lang="en-AU" dirty="0"/>
                    </a:p>
                  </a:txBody>
                  <a:tcPr/>
                </a:tc>
                <a:tc>
                  <a:txBody>
                    <a:bodyPr/>
                    <a:lstStyle/>
                    <a:p>
                      <a:pPr algn="ctr"/>
                      <a:r>
                        <a:rPr lang="en-AU" dirty="0" smtClean="0"/>
                        <a:t>4.0</a:t>
                      </a:r>
                      <a:endParaRPr lang="en-AU" dirty="0"/>
                    </a:p>
                  </a:txBody>
                  <a:tcPr/>
                </a:tc>
                <a:tc>
                  <a:txBody>
                    <a:bodyPr/>
                    <a:lstStyle/>
                    <a:p>
                      <a:pPr algn="ctr"/>
                      <a:r>
                        <a:rPr lang="en-AU" dirty="0" smtClean="0"/>
                        <a:t>5</a:t>
                      </a:r>
                      <a:endParaRPr lang="en-A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t>?</a:t>
                      </a:r>
                    </a:p>
                  </a:txBody>
                  <a:tcPr/>
                </a:tc>
              </a:tr>
              <a:tr h="370840">
                <a:tc>
                  <a:txBody>
                    <a:bodyPr/>
                    <a:lstStyle/>
                    <a:p>
                      <a:r>
                        <a:rPr lang="en-AU" dirty="0" smtClean="0"/>
                        <a:t>Tobacco</a:t>
                      </a:r>
                      <a:endParaRPr lang="en-AU" dirty="0"/>
                    </a:p>
                  </a:txBody>
                  <a:tcPr/>
                </a:tc>
                <a:tc>
                  <a:txBody>
                    <a:bodyPr/>
                    <a:lstStyle/>
                    <a:p>
                      <a:pPr algn="l"/>
                      <a:r>
                        <a:rPr lang="en-AU" dirty="0" smtClean="0"/>
                        <a:t>2   (16.6 </a:t>
                      </a:r>
                      <a:r>
                        <a:rPr lang="en-AU" sz="1200" dirty="0" smtClean="0"/>
                        <a:t>d/w</a:t>
                      </a:r>
                      <a:r>
                        <a:rPr lang="en-AU" dirty="0" smtClean="0"/>
                        <a:t>)</a:t>
                      </a:r>
                      <a:endParaRPr lang="en-AU" dirty="0"/>
                    </a:p>
                  </a:txBody>
                  <a:tcPr/>
                </a:tc>
                <a:tc>
                  <a:txBody>
                    <a:bodyPr/>
                    <a:lstStyle/>
                    <a:p>
                      <a:pPr algn="ctr"/>
                      <a:r>
                        <a:rPr lang="en-AU" dirty="0" smtClean="0"/>
                        <a:t>1.0</a:t>
                      </a:r>
                      <a:endParaRPr lang="en-AU" dirty="0"/>
                    </a:p>
                  </a:txBody>
                  <a:tcPr/>
                </a:tc>
                <a:tc>
                  <a:txBody>
                    <a:bodyPr/>
                    <a:lstStyle/>
                    <a:p>
                      <a:pPr algn="ctr"/>
                      <a:r>
                        <a:rPr lang="en-AU" dirty="0" smtClean="0"/>
                        <a:t>8*</a:t>
                      </a:r>
                      <a:endParaRPr lang="en-AU" dirty="0"/>
                    </a:p>
                  </a:txBody>
                  <a:tcPr/>
                </a:tc>
                <a:tc>
                  <a:txBody>
                    <a:bodyPr/>
                    <a:lstStyle/>
                    <a:p>
                      <a:pPr algn="ctr"/>
                      <a:r>
                        <a:rPr lang="en-AU" dirty="0" smtClean="0"/>
                        <a:t>?</a:t>
                      </a:r>
                    </a:p>
                  </a:txBody>
                  <a:tcPr/>
                </a:tc>
                <a:tc>
                  <a:txBody>
                    <a:bodyPr/>
                    <a:lstStyle/>
                    <a:p>
                      <a:pPr algn="ctr"/>
                      <a:r>
                        <a:rPr lang="en-AU" dirty="0" smtClean="0"/>
                        <a:t>?</a:t>
                      </a:r>
                    </a:p>
                  </a:txBody>
                  <a:tcPr/>
                </a:tc>
                <a:tc>
                  <a:txBody>
                    <a:bodyPr/>
                    <a:lstStyle/>
                    <a:p>
                      <a:pPr algn="ctr"/>
                      <a:r>
                        <a:rPr lang="en-AU" dirty="0" smtClean="0"/>
                        <a:t>?</a:t>
                      </a:r>
                    </a:p>
                  </a:txBody>
                  <a:tcPr/>
                </a:tc>
              </a:tr>
              <a:tr h="370840">
                <a:tc>
                  <a:txBody>
                    <a:bodyPr/>
                    <a:lstStyle/>
                    <a:p>
                      <a:r>
                        <a:rPr lang="en-AU" dirty="0" smtClean="0"/>
                        <a:t>Ecstasy</a:t>
                      </a:r>
                      <a:endParaRPr lang="en-AU" dirty="0"/>
                    </a:p>
                  </a:txBody>
                  <a:tcPr/>
                </a:tc>
                <a:tc>
                  <a:txBody>
                    <a:bodyPr/>
                    <a:lstStyle/>
                    <a:p>
                      <a:pPr algn="l"/>
                      <a:r>
                        <a:rPr lang="en-AU" dirty="0" smtClean="0"/>
                        <a:t>5   (3%)</a:t>
                      </a:r>
                      <a:endParaRPr lang="en-AU" dirty="0"/>
                    </a:p>
                  </a:txBody>
                  <a:tcPr/>
                </a:tc>
                <a:tc>
                  <a:txBody>
                    <a:bodyPr/>
                    <a:lstStyle/>
                    <a:p>
                      <a:pPr algn="ctr"/>
                      <a:r>
                        <a:rPr lang="en-AU" dirty="0" smtClean="0"/>
                        <a:t>0.05</a:t>
                      </a:r>
                      <a:endParaRPr lang="en-AU" dirty="0"/>
                    </a:p>
                  </a:txBody>
                  <a:tcPr/>
                </a:tc>
                <a:tc>
                  <a:txBody>
                    <a:bodyPr/>
                    <a:lstStyle/>
                    <a:p>
                      <a:pPr algn="ctr"/>
                      <a:r>
                        <a:rPr lang="en-AU" dirty="0" smtClean="0"/>
                        <a:t>6</a:t>
                      </a:r>
                      <a:endParaRPr lang="en-AU" dirty="0"/>
                    </a:p>
                  </a:txBody>
                  <a:tcPr/>
                </a:tc>
                <a:tc>
                  <a:txBody>
                    <a:bodyPr/>
                    <a:lstStyle/>
                    <a:p>
                      <a:pPr algn="ctr"/>
                      <a:r>
                        <a:rPr lang="en-AU" dirty="0" smtClean="0"/>
                        <a:t>?</a:t>
                      </a:r>
                    </a:p>
                  </a:txBody>
                  <a:tcPr/>
                </a:tc>
                <a:tc>
                  <a:txBody>
                    <a:bodyPr/>
                    <a:lstStyle/>
                    <a:p>
                      <a:pPr algn="ctr"/>
                      <a:r>
                        <a:rPr lang="en-AU" dirty="0" smtClean="0"/>
                        <a:t>?</a:t>
                      </a:r>
                    </a:p>
                  </a:txBody>
                  <a:tcPr/>
                </a:tc>
                <a:tc>
                  <a:txBody>
                    <a:bodyPr/>
                    <a:lstStyle/>
                    <a:p>
                      <a:pPr algn="ctr"/>
                      <a:r>
                        <a:rPr lang="en-AU" dirty="0" smtClean="0"/>
                        <a:t>?</a:t>
                      </a:r>
                    </a:p>
                  </a:txBody>
                  <a:tcPr/>
                </a:tc>
              </a:tr>
              <a:tr h="370840">
                <a:tc>
                  <a:txBody>
                    <a:bodyPr/>
                    <a:lstStyle/>
                    <a:p>
                      <a:r>
                        <a:rPr lang="en-AU" dirty="0" smtClean="0"/>
                        <a:t>Cocaine</a:t>
                      </a:r>
                      <a:endParaRPr lang="en-AU" dirty="0"/>
                    </a:p>
                  </a:txBody>
                  <a:tcPr/>
                </a:tc>
                <a:tc>
                  <a:txBody>
                    <a:bodyPr/>
                    <a:lstStyle/>
                    <a:p>
                      <a:pPr algn="l"/>
                      <a:r>
                        <a:rPr lang="en-AU" dirty="0" smtClean="0"/>
                        <a:t>7   (2.1%)</a:t>
                      </a:r>
                      <a:endParaRPr lang="en-AU" dirty="0"/>
                    </a:p>
                  </a:txBody>
                  <a:tcPr/>
                </a:tc>
                <a:tc>
                  <a:txBody>
                    <a:bodyPr/>
                    <a:lstStyle/>
                    <a:p>
                      <a:pPr algn="ctr"/>
                      <a:r>
                        <a:rPr lang="en-AU" dirty="0" smtClean="0"/>
                        <a:t>0.03</a:t>
                      </a:r>
                      <a:endParaRPr lang="en-AU" dirty="0"/>
                    </a:p>
                  </a:txBody>
                  <a:tcPr/>
                </a:tc>
                <a:tc>
                  <a:txBody>
                    <a:bodyPr/>
                    <a:lstStyle/>
                    <a:p>
                      <a:pPr algn="ctr"/>
                      <a:r>
                        <a:rPr lang="en-AU" dirty="0" smtClean="0"/>
                        <a:t>7</a:t>
                      </a:r>
                      <a:endParaRPr lang="en-AU" dirty="0"/>
                    </a:p>
                  </a:txBody>
                  <a:tcPr/>
                </a:tc>
                <a:tc>
                  <a:txBody>
                    <a:bodyPr/>
                    <a:lstStyle/>
                    <a:p>
                      <a:pPr algn="ctr"/>
                      <a:r>
                        <a:rPr lang="en-AU" dirty="0" smtClean="0"/>
                        <a:t>?</a:t>
                      </a:r>
                    </a:p>
                  </a:txBody>
                  <a:tcPr/>
                </a:tc>
                <a:tc>
                  <a:txBody>
                    <a:bodyPr/>
                    <a:lstStyle/>
                    <a:p>
                      <a:pPr algn="ctr"/>
                      <a:r>
                        <a:rPr lang="en-AU" dirty="0" smtClean="0"/>
                        <a:t>?</a:t>
                      </a:r>
                    </a:p>
                  </a:txBody>
                  <a:tcPr/>
                </a:tc>
                <a:tc>
                  <a:txBody>
                    <a:bodyPr/>
                    <a:lstStyle/>
                    <a:p>
                      <a:pPr algn="ctr"/>
                      <a:r>
                        <a:rPr lang="en-AU" dirty="0" smtClean="0"/>
                        <a:t>?</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76200"/>
            <a:ext cx="9144000" cy="1219200"/>
          </a:xfrm>
        </p:spPr>
        <p:txBody>
          <a:bodyPr lIns="92075" tIns="46038" rIns="92075" bIns="46038"/>
          <a:lstStyle/>
          <a:p>
            <a:r>
              <a:rPr lang="en-AU" altLang="en-US" dirty="0" smtClean="0"/>
              <a:t>Cannabis: Properties</a:t>
            </a:r>
          </a:p>
        </p:txBody>
      </p:sp>
      <p:sp>
        <p:nvSpPr>
          <p:cNvPr id="39938" name="Rectangle 3"/>
          <p:cNvSpPr>
            <a:spLocks noGrp="1" noChangeArrowheads="1"/>
          </p:cNvSpPr>
          <p:nvPr>
            <p:ph type="body" idx="1"/>
          </p:nvPr>
        </p:nvSpPr>
        <p:spPr>
          <a:xfrm>
            <a:off x="990600" y="1665288"/>
            <a:ext cx="7772400" cy="4430712"/>
          </a:xfrm>
        </p:spPr>
        <p:txBody>
          <a:bodyPr lIns="92075" tIns="46038" rIns="92075" bIns="46038">
            <a:normAutofit lnSpcReduction="10000"/>
          </a:bodyPr>
          <a:lstStyle/>
          <a:p>
            <a:pPr marL="384175" indent="-384175">
              <a:spcBef>
                <a:spcPct val="5000"/>
              </a:spcBef>
            </a:pPr>
            <a:r>
              <a:rPr lang="en-AU" altLang="en-US" sz="2800" dirty="0" smtClean="0"/>
              <a:t>Frequently, but </a:t>
            </a:r>
            <a:br>
              <a:rPr lang="en-AU" altLang="en-US" sz="2800" dirty="0" smtClean="0"/>
            </a:br>
            <a:r>
              <a:rPr lang="en-AU" altLang="en-US" sz="2800" dirty="0" smtClean="0"/>
              <a:t>erroneously, classified as a narcotic, sedative or hallucinogen. Sits alone within a unique class</a:t>
            </a:r>
          </a:p>
          <a:p>
            <a:pPr marL="384175" indent="-384175">
              <a:spcBef>
                <a:spcPct val="5000"/>
              </a:spcBef>
            </a:pPr>
            <a:endParaRPr lang="en-AU" altLang="en-US" sz="2800" dirty="0" smtClean="0"/>
          </a:p>
          <a:p>
            <a:pPr marL="384175" indent="-384175">
              <a:spcBef>
                <a:spcPct val="5000"/>
              </a:spcBef>
            </a:pPr>
            <a:r>
              <a:rPr lang="en-AU" altLang="en-US" sz="2600" dirty="0" smtClean="0"/>
              <a:t>Rapidly absorbed and metabolised when smoked, less so when ingested </a:t>
            </a:r>
            <a:r>
              <a:rPr lang="en-US" altLang="en-US" sz="2600" dirty="0" smtClean="0"/>
              <a:t/>
            </a:r>
            <a:br>
              <a:rPr lang="en-US" altLang="en-US" sz="2600" dirty="0" smtClean="0"/>
            </a:br>
            <a:r>
              <a:rPr lang="en-AU" altLang="en-US" sz="2600" dirty="0" smtClean="0"/>
              <a:t>(1</a:t>
            </a:r>
            <a:r>
              <a:rPr lang="en-AU" altLang="en-US" sz="2600" dirty="0" smtClean="0">
                <a:cs typeface="Arial" charset="0"/>
              </a:rPr>
              <a:t>–</a:t>
            </a:r>
            <a:r>
              <a:rPr lang="en-AU" altLang="en-US" sz="2600" dirty="0" smtClean="0"/>
              <a:t>3 hours for psychoactive effects)</a:t>
            </a:r>
          </a:p>
          <a:p>
            <a:pPr marL="384175" indent="-384175">
              <a:spcBef>
                <a:spcPct val="5000"/>
              </a:spcBef>
            </a:pPr>
            <a:endParaRPr lang="en-AU" altLang="en-US" dirty="0" smtClean="0"/>
          </a:p>
          <a:p>
            <a:pPr marL="384175" indent="-384175">
              <a:spcBef>
                <a:spcPct val="5000"/>
              </a:spcBef>
            </a:pPr>
            <a:r>
              <a:rPr lang="en-AU" altLang="en-US" sz="2800" dirty="0" smtClean="0"/>
              <a:t>Attaches to specific cannabinoid receptors in the brain</a:t>
            </a:r>
            <a:r>
              <a:rPr lang="en-US" altLang="en-US" sz="2800" dirty="0" smtClean="0"/>
              <a:t>.</a:t>
            </a:r>
          </a:p>
          <a:p>
            <a:pPr marL="303213" lvl="1" indent="0" algn="r">
              <a:spcBef>
                <a:spcPct val="5000"/>
              </a:spcBef>
              <a:buNone/>
            </a:pPr>
            <a:r>
              <a:rPr lang="en-AU" altLang="en-US" sz="1600" dirty="0" smtClean="0">
                <a:latin typeface="Arial Narrow" pitchFamily="34" charset="0"/>
              </a:rPr>
              <a:t>NCETA, 2004, Resource Kit for GP Trainers</a:t>
            </a:r>
          </a:p>
        </p:txBody>
      </p:sp>
      <p:sp>
        <p:nvSpPr>
          <p:cNvPr id="5" name="Text Box 2053"/>
          <p:cNvSpPr txBox="1">
            <a:spLocks noChangeArrowheads="1"/>
          </p:cNvSpPr>
          <p:nvPr/>
        </p:nvSpPr>
        <p:spPr bwMode="auto">
          <a:xfrm>
            <a:off x="4355976" y="1295400"/>
            <a:ext cx="4320480" cy="61555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spAutoFit/>
          </a:bodyPr>
          <a:lstStyle/>
          <a:p>
            <a:pPr algn="ctr">
              <a:defRPr/>
            </a:pPr>
            <a:r>
              <a:rPr lang="en-AU" altLang="en-US" sz="2000" dirty="0">
                <a:ln>
                  <a:solidFill>
                    <a:srgbClr val="7030A0"/>
                  </a:solidFill>
                </a:ln>
                <a:solidFill>
                  <a:srgbClr val="7030A0"/>
                </a:solidFill>
                <a:latin typeface="Arial" charset="0"/>
              </a:rPr>
              <a:t>Active</a:t>
            </a:r>
            <a:r>
              <a:rPr lang="en-US" altLang="en-US" sz="2000" dirty="0">
                <a:ln>
                  <a:solidFill>
                    <a:srgbClr val="7030A0"/>
                  </a:solidFill>
                </a:ln>
                <a:solidFill>
                  <a:srgbClr val="7030A0"/>
                </a:solidFill>
                <a:latin typeface="Arial" charset="0"/>
              </a:rPr>
              <a:t> </a:t>
            </a:r>
            <a:r>
              <a:rPr lang="en-AU" altLang="en-US" sz="2000" dirty="0">
                <a:ln>
                  <a:solidFill>
                    <a:srgbClr val="7030A0"/>
                  </a:solidFill>
                </a:ln>
                <a:solidFill>
                  <a:srgbClr val="7030A0"/>
                </a:solidFill>
                <a:latin typeface="Arial" charset="0"/>
              </a:rPr>
              <a:t>ingredient: </a:t>
            </a:r>
          </a:p>
          <a:p>
            <a:pPr algn="ctr">
              <a:defRPr/>
            </a:pPr>
            <a:r>
              <a:rPr lang="en-AU" altLang="en-US" sz="2000" dirty="0">
                <a:ln>
                  <a:solidFill>
                    <a:srgbClr val="7030A0"/>
                  </a:solidFill>
                </a:ln>
                <a:solidFill>
                  <a:srgbClr val="7030A0"/>
                </a:solidFill>
                <a:latin typeface="Arial" charset="0"/>
              </a:rPr>
              <a:t>THC </a:t>
            </a:r>
            <a:r>
              <a:rPr lang="en-US" altLang="en-US" sz="2000" dirty="0">
                <a:ln>
                  <a:solidFill>
                    <a:srgbClr val="7030A0"/>
                  </a:solidFill>
                </a:ln>
                <a:solidFill>
                  <a:srgbClr val="7030A0"/>
                </a:solidFill>
                <a:latin typeface="Arial" charset="0"/>
              </a:rPr>
              <a:t>or </a:t>
            </a:r>
            <a:r>
              <a:rPr lang="en-AU" altLang="en-US" sz="2000" dirty="0">
                <a:ln>
                  <a:solidFill>
                    <a:srgbClr val="7030A0"/>
                  </a:solidFill>
                </a:ln>
                <a:solidFill>
                  <a:srgbClr val="7030A0"/>
                </a:solidFill>
                <a:latin typeface="Arial" charset="0"/>
              </a:rPr>
              <a:t>delta</a:t>
            </a:r>
            <a:r>
              <a:rPr lang="en-AU" altLang="en-US" sz="2000" dirty="0">
                <a:ln>
                  <a:solidFill>
                    <a:srgbClr val="7030A0"/>
                  </a:solidFill>
                </a:ln>
                <a:solidFill>
                  <a:srgbClr val="7030A0"/>
                </a:solidFill>
                <a:latin typeface="Arial" charset="0"/>
                <a:cs typeface="Arial" charset="0"/>
              </a:rPr>
              <a:t>­</a:t>
            </a:r>
            <a:r>
              <a:rPr lang="en-AU" altLang="en-US" sz="2000" baseline="-25000" dirty="0">
                <a:ln>
                  <a:solidFill>
                    <a:srgbClr val="7030A0"/>
                  </a:solidFill>
                </a:ln>
                <a:solidFill>
                  <a:srgbClr val="7030A0"/>
                </a:solidFill>
                <a:latin typeface="Arial" charset="0"/>
              </a:rPr>
              <a:t>9</a:t>
            </a:r>
            <a:r>
              <a:rPr lang="en-US" altLang="en-US" sz="2000" dirty="0">
                <a:ln>
                  <a:solidFill>
                    <a:srgbClr val="7030A0"/>
                  </a:solidFill>
                </a:ln>
                <a:solidFill>
                  <a:srgbClr val="7030A0"/>
                </a:solidFill>
                <a:latin typeface="Arial" charset="0"/>
                <a:cs typeface="Arial" charset="0"/>
              </a:rPr>
              <a:t>­</a:t>
            </a:r>
            <a:r>
              <a:rPr lang="en-US" altLang="en-US" sz="2000" dirty="0">
                <a:ln>
                  <a:solidFill>
                    <a:srgbClr val="7030A0"/>
                  </a:solidFill>
                </a:ln>
                <a:solidFill>
                  <a:srgbClr val="7030A0"/>
                </a:solidFill>
                <a:latin typeface="Arial" charset="0"/>
              </a:rPr>
              <a:t>t</a:t>
            </a:r>
            <a:r>
              <a:rPr lang="en-AU" altLang="en-US" sz="2000" dirty="0">
                <a:ln>
                  <a:solidFill>
                    <a:srgbClr val="7030A0"/>
                  </a:solidFill>
                </a:ln>
                <a:solidFill>
                  <a:srgbClr val="7030A0"/>
                </a:solidFill>
                <a:latin typeface="Arial" charset="0"/>
              </a:rPr>
              <a:t>etrahydrocannabinol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050"/>
          <p:cNvSpPr>
            <a:spLocks noGrp="1" noChangeArrowheads="1"/>
          </p:cNvSpPr>
          <p:nvPr>
            <p:ph type="title"/>
          </p:nvPr>
        </p:nvSpPr>
        <p:spPr>
          <a:xfrm>
            <a:off x="0" y="0"/>
            <a:ext cx="9144000" cy="1295400"/>
          </a:xfrm>
        </p:spPr>
        <p:txBody>
          <a:bodyPr lIns="92075" tIns="46038" rIns="92075" bIns="46038"/>
          <a:lstStyle/>
          <a:p>
            <a:r>
              <a:rPr lang="en-AU" altLang="en-US" dirty="0" smtClean="0"/>
              <a:t>Cannabis Forms</a:t>
            </a:r>
            <a:endParaRPr lang="en-AU" altLang="en-US" b="1" i="1" dirty="0" smtClean="0"/>
          </a:p>
        </p:txBody>
      </p:sp>
      <p:sp>
        <p:nvSpPr>
          <p:cNvPr id="41986" name="Rectangle 2051"/>
          <p:cNvSpPr>
            <a:spLocks noGrp="1" noChangeArrowheads="1"/>
          </p:cNvSpPr>
          <p:nvPr>
            <p:ph type="body" idx="1"/>
          </p:nvPr>
        </p:nvSpPr>
        <p:spPr>
          <a:xfrm>
            <a:off x="468313" y="1700213"/>
            <a:ext cx="8458200" cy="4608512"/>
          </a:xfrm>
        </p:spPr>
        <p:txBody>
          <a:bodyPr lIns="92075" tIns="46038" rIns="92075" bIns="46038"/>
          <a:lstStyle/>
          <a:p>
            <a:pPr>
              <a:buFontTx/>
              <a:buNone/>
            </a:pPr>
            <a:r>
              <a:rPr lang="en-AU" altLang="en-US" sz="3200" dirty="0" smtClean="0"/>
              <a:t>Forms include:</a:t>
            </a:r>
            <a:endParaRPr lang="en-AU" altLang="en-US" sz="2800" dirty="0" smtClean="0"/>
          </a:p>
          <a:p>
            <a:pPr lvl="1" indent="-209550"/>
            <a:r>
              <a:rPr lang="en-AU" altLang="en-US" sz="2800" dirty="0" smtClean="0"/>
              <a:t>dried flowers/leaves/buds (</a:t>
            </a:r>
            <a:r>
              <a:rPr lang="en-AU" altLang="en-US" sz="2800" i="1" dirty="0" smtClean="0"/>
              <a:t>marijuana/ganja</a:t>
            </a:r>
            <a:r>
              <a:rPr lang="en-AU" altLang="en-US" sz="2800" dirty="0" smtClean="0"/>
              <a:t>)</a:t>
            </a:r>
          </a:p>
          <a:p>
            <a:pPr marL="1092200" lvl="2" indent="-158750"/>
            <a:r>
              <a:rPr lang="en-AU" altLang="en-US" sz="2400" dirty="0" smtClean="0"/>
              <a:t>1</a:t>
            </a:r>
            <a:r>
              <a:rPr lang="en-AU" altLang="en-US" sz="2400" dirty="0" smtClean="0">
                <a:cs typeface="Arial" charset="0"/>
              </a:rPr>
              <a:t>–</a:t>
            </a:r>
            <a:r>
              <a:rPr lang="en-AU" altLang="en-US" sz="2400" dirty="0" smtClean="0"/>
              <a:t>15% THC (depending on genetic and environmental factors)</a:t>
            </a:r>
          </a:p>
          <a:p>
            <a:pPr lvl="1" indent="-209550"/>
            <a:r>
              <a:rPr lang="en-AU" altLang="en-US" sz="2800" dirty="0" smtClean="0"/>
              <a:t>extracted dried resin, sometimes mixed with dried flowers and pressed into a cube (</a:t>
            </a:r>
            <a:r>
              <a:rPr lang="en-AU" altLang="en-US" sz="2800" i="1" dirty="0" smtClean="0"/>
              <a:t>hashish</a:t>
            </a:r>
            <a:r>
              <a:rPr lang="en-AU" altLang="en-US" sz="2800" dirty="0" smtClean="0"/>
              <a:t>)</a:t>
            </a:r>
          </a:p>
          <a:p>
            <a:pPr marL="1092200" lvl="2" indent="-158750"/>
            <a:r>
              <a:rPr lang="en-AU" altLang="en-US" sz="2400" dirty="0" smtClean="0"/>
              <a:t>around 10%</a:t>
            </a:r>
            <a:r>
              <a:rPr lang="en-AU" altLang="en-US" sz="2400" dirty="0" smtClean="0">
                <a:cs typeface="Arial" charset="0"/>
              </a:rPr>
              <a:t>–</a:t>
            </a:r>
            <a:r>
              <a:rPr lang="en-AU" altLang="en-US" sz="2400" dirty="0" smtClean="0"/>
              <a:t>20% THC</a:t>
            </a:r>
          </a:p>
          <a:p>
            <a:pPr lvl="1" indent="-209550"/>
            <a:r>
              <a:rPr lang="en-AU" altLang="en-US" sz="2800" dirty="0" smtClean="0"/>
              <a:t>extracted oil using an organic solvent (</a:t>
            </a:r>
            <a:r>
              <a:rPr lang="en-AU" altLang="en-US" sz="2800" i="1" dirty="0" smtClean="0"/>
              <a:t>hashish oil</a:t>
            </a:r>
            <a:r>
              <a:rPr lang="en-AU" altLang="en-US" sz="2800" dirty="0" smtClean="0"/>
              <a:t>)</a:t>
            </a:r>
          </a:p>
          <a:p>
            <a:pPr marL="1092200" lvl="2" indent="-158750"/>
            <a:r>
              <a:rPr lang="en-AU" altLang="en-US" sz="2400" dirty="0" smtClean="0"/>
              <a:t>15</a:t>
            </a:r>
            <a:r>
              <a:rPr lang="en-AU" altLang="en-US" sz="2400" dirty="0" smtClean="0">
                <a:cs typeface="Arial" charset="0"/>
              </a:rPr>
              <a:t>–</a:t>
            </a:r>
            <a:r>
              <a:rPr lang="en-AU" altLang="en-US" sz="2400" dirty="0" smtClean="0"/>
              <a:t>30% THC</a:t>
            </a:r>
            <a:endParaRPr lang="en-US" alt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0"/>
            <a:ext cx="9144000" cy="1295400"/>
          </a:xfrm>
          <a:prstGeom prst="rect">
            <a:avLst/>
          </a:prstGeom>
          <a:noFill/>
          <a:ln w="9525">
            <a:noFill/>
            <a:miter lim="800000"/>
            <a:headEnd/>
            <a:tailEnd/>
          </a:ln>
        </p:spPr>
        <p:txBody>
          <a:bodyPr lIns="92075" tIns="46038" rIns="92075" bIns="46038" anchor="ctr"/>
          <a:lstStyle/>
          <a:p>
            <a:pPr algn="ctr"/>
            <a:r>
              <a:rPr lang="en-AU" altLang="en-US" sz="3600" dirty="0">
                <a:solidFill>
                  <a:schemeClr val="bg1"/>
                </a:solidFill>
              </a:rPr>
              <a:t>Cannabis: Forms </a:t>
            </a:r>
            <a:endParaRPr lang="en-AU" altLang="en-US" sz="3600" b="1" i="1" dirty="0">
              <a:solidFill>
                <a:schemeClr val="bg1"/>
              </a:solidFill>
            </a:endParaRPr>
          </a:p>
        </p:txBody>
      </p:sp>
      <p:grpSp>
        <p:nvGrpSpPr>
          <p:cNvPr id="44034" name="Group 21"/>
          <p:cNvGrpSpPr>
            <a:grpSpLocks/>
          </p:cNvGrpSpPr>
          <p:nvPr/>
        </p:nvGrpSpPr>
        <p:grpSpPr bwMode="auto">
          <a:xfrm>
            <a:off x="0" y="3014663"/>
            <a:ext cx="8974138" cy="3386137"/>
            <a:chOff x="0" y="1947"/>
            <a:chExt cx="5653" cy="2133"/>
          </a:xfrm>
        </p:grpSpPr>
        <p:pic>
          <p:nvPicPr>
            <p:cNvPr id="44041" name="Picture 4" descr="G:\GPProject\GP Training Package\OtherStuff\Pictures\PicturesofDrugs\CannabisPics\cannabis_garden1.jpeg"/>
            <p:cNvPicPr>
              <a:picLocks noChangeAspect="1" noChangeArrowheads="1"/>
            </p:cNvPicPr>
            <p:nvPr/>
          </p:nvPicPr>
          <p:blipFill>
            <a:blip r:embed="rId3"/>
            <a:srcRect/>
            <a:stretch>
              <a:fillRect/>
            </a:stretch>
          </p:blipFill>
          <p:spPr bwMode="auto">
            <a:xfrm>
              <a:off x="1478" y="2160"/>
              <a:ext cx="1402" cy="1920"/>
            </a:xfrm>
            <a:prstGeom prst="rect">
              <a:avLst/>
            </a:prstGeom>
            <a:noFill/>
            <a:ln w="9525">
              <a:noFill/>
              <a:miter lim="800000"/>
              <a:headEnd/>
              <a:tailEnd/>
            </a:ln>
          </p:spPr>
        </p:pic>
        <p:pic>
          <p:nvPicPr>
            <p:cNvPr id="44042" name="Picture 7" descr="G:\GPProject\GP Training Package\OtherStuff\Pictures\PicturesofDrugs\CannabisPics\cannabis_package2.jpeg"/>
            <p:cNvPicPr>
              <a:picLocks noChangeAspect="1" noChangeArrowheads="1"/>
            </p:cNvPicPr>
            <p:nvPr/>
          </p:nvPicPr>
          <p:blipFill>
            <a:blip r:embed="rId4"/>
            <a:srcRect/>
            <a:stretch>
              <a:fillRect/>
            </a:stretch>
          </p:blipFill>
          <p:spPr bwMode="auto">
            <a:xfrm>
              <a:off x="4416" y="2160"/>
              <a:ext cx="1237" cy="1920"/>
            </a:xfrm>
            <a:prstGeom prst="rect">
              <a:avLst/>
            </a:prstGeom>
            <a:noFill/>
            <a:ln w="9525">
              <a:noFill/>
              <a:miter lim="800000"/>
              <a:headEnd/>
              <a:tailEnd/>
            </a:ln>
          </p:spPr>
        </p:pic>
        <p:pic>
          <p:nvPicPr>
            <p:cNvPr id="44043" name="Picture 10" descr="G:\GPProject\GP Training Package\OtherStuff\Pictures\PicturesofDrugs\CannabisPics\pureskunk.gif"/>
            <p:cNvPicPr>
              <a:picLocks noChangeAspect="1" noChangeArrowheads="1"/>
            </p:cNvPicPr>
            <p:nvPr/>
          </p:nvPicPr>
          <p:blipFill>
            <a:blip r:embed="rId5"/>
            <a:srcRect/>
            <a:stretch>
              <a:fillRect/>
            </a:stretch>
          </p:blipFill>
          <p:spPr bwMode="auto">
            <a:xfrm>
              <a:off x="96" y="2160"/>
              <a:ext cx="1321" cy="1920"/>
            </a:xfrm>
            <a:prstGeom prst="rect">
              <a:avLst/>
            </a:prstGeom>
            <a:noFill/>
            <a:ln w="9525">
              <a:noFill/>
              <a:miter lim="800000"/>
              <a:headEnd/>
              <a:tailEnd/>
            </a:ln>
          </p:spPr>
        </p:pic>
        <p:pic>
          <p:nvPicPr>
            <p:cNvPr id="44044" name="Picture 11" descr="G:\GPProject\GP Training Package\OtherStuff\Pictures\PicturesofDrugs\CannabisPics\hashish8.jpeg"/>
            <p:cNvPicPr>
              <a:picLocks noChangeAspect="1" noChangeArrowheads="1"/>
            </p:cNvPicPr>
            <p:nvPr/>
          </p:nvPicPr>
          <p:blipFill>
            <a:blip r:embed="rId6"/>
            <a:srcRect/>
            <a:stretch>
              <a:fillRect/>
            </a:stretch>
          </p:blipFill>
          <p:spPr bwMode="auto">
            <a:xfrm>
              <a:off x="2976" y="2160"/>
              <a:ext cx="1349" cy="1920"/>
            </a:xfrm>
            <a:prstGeom prst="rect">
              <a:avLst/>
            </a:prstGeom>
            <a:noFill/>
            <a:ln w="9525">
              <a:noFill/>
              <a:miter lim="800000"/>
              <a:headEnd/>
              <a:tailEnd/>
            </a:ln>
          </p:spPr>
        </p:pic>
        <p:sp>
          <p:nvSpPr>
            <p:cNvPr id="44045" name="Text Box 15"/>
            <p:cNvSpPr txBox="1">
              <a:spLocks noChangeArrowheads="1"/>
            </p:cNvSpPr>
            <p:nvPr/>
          </p:nvSpPr>
          <p:spPr bwMode="auto">
            <a:xfrm>
              <a:off x="0" y="1947"/>
              <a:ext cx="208" cy="212"/>
            </a:xfrm>
            <a:prstGeom prst="rect">
              <a:avLst/>
            </a:prstGeom>
            <a:noFill/>
            <a:ln w="9525">
              <a:noFill/>
              <a:miter lim="800000"/>
              <a:headEnd/>
              <a:tailEnd/>
            </a:ln>
          </p:spPr>
          <p:txBody>
            <a:bodyPr wrap="none">
              <a:spAutoFit/>
            </a:bodyPr>
            <a:lstStyle/>
            <a:p>
              <a:r>
                <a:rPr lang="en-AU" altLang="en-US" sz="1600" b="1" dirty="0">
                  <a:solidFill>
                    <a:schemeClr val="bg1"/>
                  </a:solidFill>
                </a:rPr>
                <a:t>D</a:t>
              </a:r>
              <a:endParaRPr lang="en-AU" altLang="en-US" dirty="0"/>
            </a:p>
          </p:txBody>
        </p:sp>
        <p:sp>
          <p:nvSpPr>
            <p:cNvPr id="44046" name="Text Box 16"/>
            <p:cNvSpPr txBox="1">
              <a:spLocks noChangeArrowheads="1"/>
            </p:cNvSpPr>
            <p:nvPr/>
          </p:nvSpPr>
          <p:spPr bwMode="auto">
            <a:xfrm>
              <a:off x="1344" y="1947"/>
              <a:ext cx="201" cy="212"/>
            </a:xfrm>
            <a:prstGeom prst="rect">
              <a:avLst/>
            </a:prstGeom>
            <a:noFill/>
            <a:ln w="9525">
              <a:noFill/>
              <a:miter lim="800000"/>
              <a:headEnd/>
              <a:tailEnd/>
            </a:ln>
          </p:spPr>
          <p:txBody>
            <a:bodyPr wrap="none">
              <a:spAutoFit/>
            </a:bodyPr>
            <a:lstStyle/>
            <a:p>
              <a:r>
                <a:rPr lang="en-AU" altLang="en-US" sz="1600" b="1" dirty="0">
                  <a:solidFill>
                    <a:schemeClr val="bg1"/>
                  </a:solidFill>
                </a:rPr>
                <a:t>E</a:t>
              </a:r>
              <a:endParaRPr lang="en-AU" altLang="en-US" dirty="0"/>
            </a:p>
          </p:txBody>
        </p:sp>
        <p:sp>
          <p:nvSpPr>
            <p:cNvPr id="44047" name="Text Box 17"/>
            <p:cNvSpPr txBox="1">
              <a:spLocks noChangeArrowheads="1"/>
            </p:cNvSpPr>
            <p:nvPr/>
          </p:nvSpPr>
          <p:spPr bwMode="auto">
            <a:xfrm>
              <a:off x="2880" y="1947"/>
              <a:ext cx="194" cy="212"/>
            </a:xfrm>
            <a:prstGeom prst="rect">
              <a:avLst/>
            </a:prstGeom>
            <a:noFill/>
            <a:ln w="9525">
              <a:noFill/>
              <a:miter lim="800000"/>
              <a:headEnd/>
              <a:tailEnd/>
            </a:ln>
          </p:spPr>
          <p:txBody>
            <a:bodyPr wrap="none">
              <a:spAutoFit/>
            </a:bodyPr>
            <a:lstStyle/>
            <a:p>
              <a:r>
                <a:rPr lang="en-AU" altLang="en-US" sz="1600" b="1" dirty="0">
                  <a:solidFill>
                    <a:schemeClr val="bg1"/>
                  </a:solidFill>
                </a:rPr>
                <a:t>F</a:t>
              </a:r>
              <a:endParaRPr lang="en-AU" altLang="en-US" dirty="0"/>
            </a:p>
          </p:txBody>
        </p:sp>
        <p:sp>
          <p:nvSpPr>
            <p:cNvPr id="44048" name="Text Box 18"/>
            <p:cNvSpPr txBox="1">
              <a:spLocks noChangeArrowheads="1"/>
            </p:cNvSpPr>
            <p:nvPr/>
          </p:nvSpPr>
          <p:spPr bwMode="auto">
            <a:xfrm>
              <a:off x="4272" y="1947"/>
              <a:ext cx="216" cy="212"/>
            </a:xfrm>
            <a:prstGeom prst="rect">
              <a:avLst/>
            </a:prstGeom>
            <a:noFill/>
            <a:ln w="9525">
              <a:noFill/>
              <a:miter lim="800000"/>
              <a:headEnd/>
              <a:tailEnd/>
            </a:ln>
          </p:spPr>
          <p:txBody>
            <a:bodyPr wrap="none">
              <a:spAutoFit/>
            </a:bodyPr>
            <a:lstStyle/>
            <a:p>
              <a:r>
                <a:rPr lang="en-AU" altLang="en-US" sz="1600" b="1" dirty="0">
                  <a:solidFill>
                    <a:schemeClr val="bg1"/>
                  </a:solidFill>
                </a:rPr>
                <a:t>G</a:t>
              </a:r>
              <a:endParaRPr lang="en-AU" altLang="en-US" dirty="0">
                <a:solidFill>
                  <a:schemeClr val="bg1"/>
                </a:solidFill>
              </a:endParaRPr>
            </a:p>
          </p:txBody>
        </p:sp>
      </p:grpSp>
      <p:grpSp>
        <p:nvGrpSpPr>
          <p:cNvPr id="44035" name="Group 20"/>
          <p:cNvGrpSpPr>
            <a:grpSpLocks/>
          </p:cNvGrpSpPr>
          <p:nvPr/>
        </p:nvGrpSpPr>
        <p:grpSpPr bwMode="auto">
          <a:xfrm>
            <a:off x="0" y="950913"/>
            <a:ext cx="8839200" cy="2097087"/>
            <a:chOff x="0" y="671"/>
            <a:chExt cx="5568" cy="1321"/>
          </a:xfrm>
        </p:grpSpPr>
        <p:pic>
          <p:nvPicPr>
            <p:cNvPr id="44036" name="Picture 3" descr="G:\GPProject\GP Training Package\OtherStuff\Pictures\PicturesofDrugs\CannabisPics\8%2d247259%2d8%2d129549%2dpurpleind1.jpeg"/>
            <p:cNvPicPr>
              <a:picLocks noChangeAspect="1" noChangeArrowheads="1"/>
            </p:cNvPicPr>
            <p:nvPr/>
          </p:nvPicPr>
          <p:blipFill>
            <a:blip r:embed="rId7"/>
            <a:srcRect/>
            <a:stretch>
              <a:fillRect/>
            </a:stretch>
          </p:blipFill>
          <p:spPr bwMode="auto">
            <a:xfrm>
              <a:off x="240" y="840"/>
              <a:ext cx="1536" cy="1152"/>
            </a:xfrm>
            <a:prstGeom prst="rect">
              <a:avLst/>
            </a:prstGeom>
            <a:noFill/>
            <a:ln w="9525">
              <a:noFill/>
              <a:miter lim="800000"/>
              <a:headEnd/>
              <a:tailEnd/>
            </a:ln>
          </p:spPr>
        </p:pic>
        <p:pic>
          <p:nvPicPr>
            <p:cNvPr id="44037" name="Picture 9" descr="G:\GPProject\GP Training Package\OtherStuff\Pictures\PicturesofDrugs\CannabisPics\cannibus.gif"/>
            <p:cNvPicPr>
              <a:picLocks noChangeAspect="1" noChangeArrowheads="1"/>
            </p:cNvPicPr>
            <p:nvPr/>
          </p:nvPicPr>
          <p:blipFill>
            <a:blip r:embed="rId8"/>
            <a:srcRect/>
            <a:stretch>
              <a:fillRect/>
            </a:stretch>
          </p:blipFill>
          <p:spPr bwMode="auto">
            <a:xfrm>
              <a:off x="3792" y="816"/>
              <a:ext cx="1776" cy="1145"/>
            </a:xfrm>
            <a:prstGeom prst="rect">
              <a:avLst/>
            </a:prstGeom>
            <a:noFill/>
            <a:ln w="9525">
              <a:noFill/>
              <a:miter lim="800000"/>
              <a:headEnd/>
              <a:tailEnd/>
            </a:ln>
          </p:spPr>
        </p:pic>
        <p:sp>
          <p:nvSpPr>
            <p:cNvPr id="44038" name="Text Box 12"/>
            <p:cNvSpPr txBox="1">
              <a:spLocks noChangeArrowheads="1"/>
            </p:cNvSpPr>
            <p:nvPr/>
          </p:nvSpPr>
          <p:spPr bwMode="auto">
            <a:xfrm>
              <a:off x="0" y="719"/>
              <a:ext cx="208" cy="212"/>
            </a:xfrm>
            <a:prstGeom prst="rect">
              <a:avLst/>
            </a:prstGeom>
            <a:noFill/>
            <a:ln w="9525">
              <a:noFill/>
              <a:miter lim="800000"/>
              <a:headEnd/>
              <a:tailEnd/>
            </a:ln>
          </p:spPr>
          <p:txBody>
            <a:bodyPr wrap="none">
              <a:spAutoFit/>
            </a:bodyPr>
            <a:lstStyle/>
            <a:p>
              <a:r>
                <a:rPr lang="en-AU" altLang="en-US" sz="1600" b="1" dirty="0">
                  <a:solidFill>
                    <a:schemeClr val="bg1"/>
                  </a:solidFill>
                </a:rPr>
                <a:t>A</a:t>
              </a:r>
              <a:endParaRPr lang="en-AU" altLang="en-US" dirty="0"/>
            </a:p>
          </p:txBody>
        </p:sp>
        <p:sp>
          <p:nvSpPr>
            <p:cNvPr id="44039" name="Text Box 13"/>
            <p:cNvSpPr txBox="1">
              <a:spLocks noChangeArrowheads="1"/>
            </p:cNvSpPr>
            <p:nvPr/>
          </p:nvSpPr>
          <p:spPr bwMode="auto">
            <a:xfrm>
              <a:off x="1824" y="671"/>
              <a:ext cx="208" cy="212"/>
            </a:xfrm>
            <a:prstGeom prst="rect">
              <a:avLst/>
            </a:prstGeom>
            <a:noFill/>
            <a:ln w="9525">
              <a:noFill/>
              <a:miter lim="800000"/>
              <a:headEnd/>
              <a:tailEnd/>
            </a:ln>
          </p:spPr>
          <p:txBody>
            <a:bodyPr wrap="none">
              <a:spAutoFit/>
            </a:bodyPr>
            <a:lstStyle/>
            <a:p>
              <a:r>
                <a:rPr lang="en-AU" altLang="en-US" sz="1600" b="1" dirty="0">
                  <a:solidFill>
                    <a:schemeClr val="bg1"/>
                  </a:solidFill>
                </a:rPr>
                <a:t>B</a:t>
              </a:r>
              <a:endParaRPr lang="en-AU" altLang="en-US" dirty="0"/>
            </a:p>
          </p:txBody>
        </p:sp>
        <p:pic>
          <p:nvPicPr>
            <p:cNvPr id="44040" name="Picture 19" descr="G:\GPProject\GP Training Package\OtherStuff\Pictures\PicturesofDrugs\CannabisPics\cannabis_spp_plant2.jpeg"/>
            <p:cNvPicPr>
              <a:picLocks noChangeAspect="1" noChangeArrowheads="1"/>
            </p:cNvPicPr>
            <p:nvPr/>
          </p:nvPicPr>
          <p:blipFill>
            <a:blip r:embed="rId9"/>
            <a:srcRect/>
            <a:stretch>
              <a:fillRect/>
            </a:stretch>
          </p:blipFill>
          <p:spPr bwMode="auto">
            <a:xfrm>
              <a:off x="2064" y="816"/>
              <a:ext cx="1440" cy="115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4213" y="1196975"/>
          <a:ext cx="8064897" cy="4772754"/>
        </p:xfrm>
        <a:graphic>
          <a:graphicData uri="http://schemas.openxmlformats.org/drawingml/2006/table">
            <a:tbl>
              <a:tblPr firstRow="1" bandRow="1">
                <a:tableStyleId>{5C22544A-7EE6-4342-B048-85BDC9FD1C3A}</a:tableStyleId>
              </a:tblPr>
              <a:tblGrid>
                <a:gridCol w="3960440"/>
                <a:gridCol w="2304256"/>
                <a:gridCol w="1800201"/>
              </a:tblGrid>
              <a:tr h="435419">
                <a:tc>
                  <a:txBody>
                    <a:bodyPr/>
                    <a:lstStyle/>
                    <a:p>
                      <a:r>
                        <a:rPr lang="en-AU" dirty="0" smtClean="0"/>
                        <a:t>Drug Behaviour</a:t>
                      </a:r>
                      <a:endParaRPr lang="en-AU" dirty="0"/>
                    </a:p>
                  </a:txBody>
                  <a:tcPr/>
                </a:tc>
                <a:tc>
                  <a:txBody>
                    <a:bodyPr/>
                    <a:lstStyle/>
                    <a:p>
                      <a:pPr algn="ctr"/>
                      <a:r>
                        <a:rPr lang="en-AU" dirty="0" smtClean="0"/>
                        <a:t>2010</a:t>
                      </a:r>
                      <a:endParaRPr lang="en-AU" dirty="0"/>
                    </a:p>
                  </a:txBody>
                  <a:tcPr/>
                </a:tc>
                <a:tc>
                  <a:txBody>
                    <a:bodyPr/>
                    <a:lstStyle/>
                    <a:p>
                      <a:r>
                        <a:rPr lang="en-AU" dirty="0" smtClean="0"/>
                        <a:t>Inc/Dec</a:t>
                      </a:r>
                      <a:endParaRPr lang="en-AU" dirty="0"/>
                    </a:p>
                  </a:txBody>
                  <a:tcPr/>
                </a:tc>
              </a:tr>
              <a:tr h="435419">
                <a:tc>
                  <a:txBody>
                    <a:bodyPr/>
                    <a:lstStyle/>
                    <a:p>
                      <a:r>
                        <a:rPr lang="en-AU" dirty="0" smtClean="0"/>
                        <a:t>Tobacco</a:t>
                      </a:r>
                      <a:endParaRPr lang="en-AU" dirty="0"/>
                    </a:p>
                  </a:txBody>
                  <a:tcPr/>
                </a:tc>
                <a:tc>
                  <a:txBody>
                    <a:bodyPr/>
                    <a:lstStyle/>
                    <a:p>
                      <a:pPr algn="ctr"/>
                      <a:r>
                        <a:rPr lang="en-AU" dirty="0" smtClean="0"/>
                        <a:t>16.6</a:t>
                      </a:r>
                      <a:endParaRPr lang="en-AU" dirty="0"/>
                    </a:p>
                  </a:txBody>
                  <a:tcPr/>
                </a:tc>
                <a:tc>
                  <a:txBody>
                    <a:bodyPr/>
                    <a:lstStyle/>
                    <a:p>
                      <a:r>
                        <a:rPr lang="en-AU" dirty="0" smtClean="0">
                          <a:sym typeface="Wingdings"/>
                        </a:rPr>
                        <a:t></a:t>
                      </a:r>
                      <a:endParaRPr lang="en-AU" dirty="0"/>
                    </a:p>
                  </a:txBody>
                  <a:tcPr/>
                </a:tc>
              </a:tr>
              <a:tr h="435419">
                <a:tc>
                  <a:txBody>
                    <a:bodyPr/>
                    <a:lstStyle/>
                    <a:p>
                      <a:r>
                        <a:rPr lang="en-AU" dirty="0" smtClean="0"/>
                        <a:t>Alcohol</a:t>
                      </a:r>
                      <a:endParaRPr lang="en-AU" dirty="0"/>
                    </a:p>
                  </a:txBody>
                  <a:tcPr/>
                </a:tc>
                <a:tc>
                  <a:txBody>
                    <a:bodyPr/>
                    <a:lstStyle/>
                    <a:p>
                      <a:pPr algn="ctr"/>
                      <a:r>
                        <a:rPr lang="en-AU" dirty="0" smtClean="0"/>
                        <a:t>80.5</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435419">
                <a:tc>
                  <a:txBody>
                    <a:bodyPr/>
                    <a:lstStyle/>
                    <a:p>
                      <a:r>
                        <a:rPr lang="en-AU" dirty="0" smtClean="0"/>
                        <a:t>Cannabis</a:t>
                      </a:r>
                      <a:endParaRPr lang="en-AU" dirty="0"/>
                    </a:p>
                  </a:txBody>
                  <a:tcPr/>
                </a:tc>
                <a:tc>
                  <a:txBody>
                    <a:bodyPr/>
                    <a:lstStyle/>
                    <a:p>
                      <a:pPr algn="ctr"/>
                      <a:r>
                        <a:rPr lang="en-AU" dirty="0" smtClean="0"/>
                        <a:t>10.3</a:t>
                      </a:r>
                      <a:endParaRPr lang="en-AU" dirty="0"/>
                    </a:p>
                  </a:txBody>
                  <a:tcPr/>
                </a:tc>
                <a:tc>
                  <a:txBody>
                    <a:bodyPr/>
                    <a:lstStyle/>
                    <a:p>
                      <a:r>
                        <a:rPr lang="en-AU" dirty="0" smtClean="0">
                          <a:sym typeface="Wingdings"/>
                        </a:rPr>
                        <a:t></a:t>
                      </a:r>
                      <a:endParaRPr lang="en-AU" dirty="0"/>
                    </a:p>
                  </a:txBody>
                  <a:tcPr/>
                </a:tc>
              </a:tr>
              <a:tr h="418564">
                <a:tc>
                  <a:txBody>
                    <a:bodyPr/>
                    <a:lstStyle/>
                    <a:p>
                      <a:r>
                        <a:rPr lang="en-AU" dirty="0" smtClean="0"/>
                        <a:t>Pharmaceuticals </a:t>
                      </a:r>
                      <a:endParaRPr lang="en-AU" dirty="0"/>
                    </a:p>
                  </a:txBody>
                  <a:tcPr/>
                </a:tc>
                <a:tc>
                  <a:txBody>
                    <a:bodyPr/>
                    <a:lstStyle/>
                    <a:p>
                      <a:pPr algn="ctr"/>
                      <a:r>
                        <a:rPr lang="en-AU" dirty="0" smtClean="0"/>
                        <a:t>4.2</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435419">
                <a:tc>
                  <a:txBody>
                    <a:bodyPr/>
                    <a:lstStyle/>
                    <a:p>
                      <a:r>
                        <a:rPr lang="en-AU" dirty="0" smtClean="0"/>
                        <a:t>Ecstasy</a:t>
                      </a:r>
                      <a:endParaRPr lang="en-AU" dirty="0"/>
                    </a:p>
                  </a:txBody>
                  <a:tcPr/>
                </a:tc>
                <a:tc>
                  <a:txBody>
                    <a:bodyPr/>
                    <a:lstStyle/>
                    <a:p>
                      <a:pPr algn="ctr"/>
                      <a:r>
                        <a:rPr lang="en-AU" dirty="0" smtClean="0"/>
                        <a:t>3.0</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435419">
                <a:tc>
                  <a:txBody>
                    <a:bodyPr/>
                    <a:lstStyle/>
                    <a:p>
                      <a:r>
                        <a:rPr lang="en-AU" dirty="0" smtClean="0"/>
                        <a:t>Meth/Amphetamines</a:t>
                      </a:r>
                      <a:endParaRPr lang="en-AU" dirty="0"/>
                    </a:p>
                  </a:txBody>
                  <a:tcPr/>
                </a:tc>
                <a:tc>
                  <a:txBody>
                    <a:bodyPr/>
                    <a:lstStyle/>
                    <a:p>
                      <a:pPr algn="ctr"/>
                      <a:r>
                        <a:rPr lang="en-AU" dirty="0" smtClean="0"/>
                        <a:t>2.1</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435419">
                <a:tc>
                  <a:txBody>
                    <a:bodyPr/>
                    <a:lstStyle/>
                    <a:p>
                      <a:r>
                        <a:rPr lang="en-AU" dirty="0" smtClean="0"/>
                        <a:t>Cocaine </a:t>
                      </a:r>
                      <a:endParaRPr lang="en-AU" dirty="0"/>
                    </a:p>
                  </a:txBody>
                  <a:tcPr/>
                </a:tc>
                <a:tc>
                  <a:txBody>
                    <a:bodyPr/>
                    <a:lstStyle/>
                    <a:p>
                      <a:pPr algn="ctr"/>
                      <a:r>
                        <a:rPr lang="en-AU" dirty="0" smtClean="0"/>
                        <a:t>2.1</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435419">
                <a:tc>
                  <a:txBody>
                    <a:bodyPr/>
                    <a:lstStyle/>
                    <a:p>
                      <a:r>
                        <a:rPr lang="en-AU" dirty="0" smtClean="0"/>
                        <a:t>Hallucinogens</a:t>
                      </a:r>
                      <a:endParaRPr lang="en-AU" dirty="0"/>
                    </a:p>
                  </a:txBody>
                  <a:tcPr/>
                </a:tc>
                <a:tc>
                  <a:txBody>
                    <a:bodyPr/>
                    <a:lstStyle/>
                    <a:p>
                      <a:pPr algn="ctr"/>
                      <a:r>
                        <a:rPr lang="en-AU" dirty="0" smtClean="0"/>
                        <a:t>1.4</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435419">
                <a:tc>
                  <a:txBody>
                    <a:bodyPr/>
                    <a:lstStyle/>
                    <a:p>
                      <a:r>
                        <a:rPr lang="en-AU" dirty="0" smtClean="0"/>
                        <a:t>Inhalants</a:t>
                      </a:r>
                      <a:endParaRPr lang="en-AU" dirty="0"/>
                    </a:p>
                  </a:txBody>
                  <a:tcPr/>
                </a:tc>
                <a:tc>
                  <a:txBody>
                    <a:bodyPr/>
                    <a:lstStyle/>
                    <a:p>
                      <a:pPr algn="ctr"/>
                      <a:r>
                        <a:rPr lang="en-AU" dirty="0" smtClean="0"/>
                        <a:t>0.6</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ym typeface="Wingdings"/>
                        </a:rPr>
                        <a:t></a:t>
                      </a:r>
                      <a:endParaRPr lang="en-AU" dirty="0" smtClean="0"/>
                    </a:p>
                  </a:txBody>
                  <a:tcPr/>
                </a:tc>
              </a:tr>
              <a:tr h="435419">
                <a:tc>
                  <a:txBody>
                    <a:bodyPr/>
                    <a:lstStyle/>
                    <a:p>
                      <a:r>
                        <a:rPr lang="en-AU" dirty="0" smtClean="0"/>
                        <a:t>Heroin </a:t>
                      </a:r>
                      <a:endParaRPr lang="en-AU" dirty="0"/>
                    </a:p>
                  </a:txBody>
                  <a:tcPr/>
                </a:tc>
                <a:tc>
                  <a:txBody>
                    <a:bodyPr/>
                    <a:lstStyle/>
                    <a:p>
                      <a:pPr algn="ctr"/>
                      <a:r>
                        <a:rPr lang="en-AU" dirty="0" smtClean="0"/>
                        <a:t>0.2</a:t>
                      </a:r>
                      <a:endParaRPr lang="en-AU" dirty="0"/>
                    </a:p>
                  </a:txBody>
                  <a:tcPr/>
                </a:tc>
                <a:tc>
                  <a:txBody>
                    <a:bodyPr/>
                    <a:lstStyle/>
                    <a:p>
                      <a:r>
                        <a:rPr lang="en-AU" dirty="0" smtClean="0">
                          <a:sym typeface="Wingdings"/>
                        </a:rPr>
                        <a:t></a:t>
                      </a:r>
                      <a:endParaRPr lang="en-AU" dirty="0"/>
                    </a:p>
                  </a:txBody>
                  <a:tcPr/>
                </a:tc>
              </a:tr>
            </a:tbl>
          </a:graphicData>
        </a:graphic>
      </p:graphicFrame>
      <p:sp>
        <p:nvSpPr>
          <p:cNvPr id="46131" name="Title 2"/>
          <p:cNvSpPr>
            <a:spLocks noGrp="1"/>
          </p:cNvSpPr>
          <p:nvPr>
            <p:ph type="title"/>
          </p:nvPr>
        </p:nvSpPr>
        <p:spPr/>
        <p:txBody>
          <a:bodyPr/>
          <a:lstStyle/>
          <a:p>
            <a:r>
              <a:rPr lang="en-AU" dirty="0" smtClean="0"/>
              <a:t>Recent drug use 14+ (%) </a:t>
            </a:r>
            <a:r>
              <a:rPr lang="en-AU" sz="2800" dirty="0" smtClean="0"/>
              <a:t>(NHDS, 2010)</a:t>
            </a:r>
            <a:endParaRPr lang="en-AU" baseline="30000" dirty="0" smtClean="0"/>
          </a:p>
        </p:txBody>
      </p:sp>
      <p:sp>
        <p:nvSpPr>
          <p:cNvPr id="4" name="Slide Number Placeholder 3"/>
          <p:cNvSpPr>
            <a:spLocks noGrp="1"/>
          </p:cNvSpPr>
          <p:nvPr>
            <p:ph type="sldNum" sz="quarter" idx="11"/>
          </p:nvPr>
        </p:nvSpPr>
        <p:spPr/>
        <p:txBody>
          <a:bodyPr/>
          <a:lstStyle/>
          <a:p>
            <a:pPr>
              <a:defRPr/>
            </a:pPr>
            <a:fld id="{D5220CE4-AEA8-4D3B-8671-CC95295DAE36}" type="slidenum">
              <a:rPr lang="en-AU" smtClean="0"/>
              <a:pPr>
                <a:defRPr/>
              </a:pPr>
              <a:t>16</a:t>
            </a:fld>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68313" y="188913"/>
            <a:ext cx="7991475" cy="863600"/>
          </a:xfrm>
        </p:spPr>
        <p:txBody>
          <a:bodyPr/>
          <a:lstStyle/>
          <a:p>
            <a:pPr marL="342900" indent="-342900"/>
            <a:r>
              <a:rPr lang="en-US" dirty="0" smtClean="0"/>
              <a:t>Cannabis </a:t>
            </a:r>
            <a:r>
              <a:rPr lang="en-AU" dirty="0" smtClean="0"/>
              <a:t>prevalence </a:t>
            </a:r>
            <a:r>
              <a:rPr lang="en-AU" sz="2400" dirty="0" smtClean="0"/>
              <a:t>(NHDS, 2010/2013)</a:t>
            </a:r>
          </a:p>
        </p:txBody>
      </p:sp>
      <p:sp>
        <p:nvSpPr>
          <p:cNvPr id="3" name="Content Placeholder 2"/>
          <p:cNvSpPr>
            <a:spLocks noGrp="1"/>
          </p:cNvSpPr>
          <p:nvPr>
            <p:ph idx="1"/>
          </p:nvPr>
        </p:nvSpPr>
        <p:spPr>
          <a:xfrm>
            <a:off x="358775" y="1700213"/>
            <a:ext cx="8426450" cy="4321175"/>
          </a:xfrm>
        </p:spPr>
        <p:txBody>
          <a:bodyPr>
            <a:normAutofit fontScale="55000" lnSpcReduction="20000"/>
          </a:bodyPr>
          <a:lstStyle/>
          <a:p>
            <a:pPr>
              <a:lnSpc>
                <a:spcPct val="120000"/>
              </a:lnSpc>
              <a:defRPr/>
            </a:pPr>
            <a:r>
              <a:rPr lang="en-US" sz="3100" dirty="0" smtClean="0"/>
              <a:t>Most commonly used illicit drug in Australia</a:t>
            </a:r>
          </a:p>
          <a:p>
            <a:pPr>
              <a:lnSpc>
                <a:spcPct val="120000"/>
              </a:lnSpc>
              <a:defRPr/>
            </a:pPr>
            <a:r>
              <a:rPr lang="en-US" sz="3100" dirty="0" smtClean="0"/>
              <a:t>One in three (34.8%) aged 14 + reported having used in their lifetime*</a:t>
            </a:r>
          </a:p>
          <a:p>
            <a:pPr>
              <a:lnSpc>
                <a:spcPct val="120000"/>
              </a:lnSpc>
              <a:defRPr/>
            </a:pPr>
            <a:r>
              <a:rPr lang="en-AU" sz="3100" dirty="0" smtClean="0"/>
              <a:t>Mean age of initiation – 16.7 years, increased from 16.2 years in 2010*</a:t>
            </a:r>
          </a:p>
          <a:p>
            <a:pPr>
              <a:lnSpc>
                <a:spcPct val="120000"/>
              </a:lnSpc>
              <a:defRPr/>
            </a:pPr>
            <a:r>
              <a:rPr lang="en-US" sz="3100" dirty="0" smtClean="0"/>
              <a:t>Over one in ten (10.3%) used in the previous 12 months*</a:t>
            </a:r>
          </a:p>
          <a:p>
            <a:pPr>
              <a:lnSpc>
                <a:spcPct val="120000"/>
              </a:lnSpc>
              <a:defRPr/>
            </a:pPr>
            <a:r>
              <a:rPr lang="en-US" sz="3100" dirty="0" smtClean="0"/>
              <a:t>18-19 and 20-29 yr olds most likely to have recently used (previous 12 months)</a:t>
            </a:r>
            <a:r>
              <a:rPr lang="en-US" sz="3100" baseline="30000" dirty="0" smtClean="0"/>
              <a:t>#</a:t>
            </a:r>
          </a:p>
          <a:p>
            <a:pPr>
              <a:lnSpc>
                <a:spcPct val="120000"/>
              </a:lnSpc>
              <a:defRPr/>
            </a:pPr>
            <a:r>
              <a:rPr lang="en-US" sz="3100" dirty="0" smtClean="0"/>
              <a:t>20-29 year old males most likely to report recent use (25%) compared to 17.5% of 20-29 </a:t>
            </a:r>
            <a:r>
              <a:rPr lang="en-US" sz="3100" dirty="0" err="1" smtClean="0"/>
              <a:t>yr</a:t>
            </a:r>
            <a:r>
              <a:rPr lang="en-US" sz="3100" dirty="0" smtClean="0"/>
              <a:t> females</a:t>
            </a:r>
            <a:r>
              <a:rPr lang="en-US" sz="3100" baseline="30000" dirty="0"/>
              <a:t># </a:t>
            </a:r>
          </a:p>
          <a:p>
            <a:pPr>
              <a:lnSpc>
                <a:spcPct val="120000"/>
              </a:lnSpc>
              <a:defRPr/>
            </a:pPr>
            <a:r>
              <a:rPr lang="en-US" sz="3100" dirty="0" smtClean="0"/>
              <a:t>increase proportion had recently used in all age groups but only statistically significant for 50–59 yr olds (3.8% in 2007 to 5.5% in 2010)</a:t>
            </a:r>
            <a:r>
              <a:rPr lang="en-US" sz="3100" baseline="30000" dirty="0" smtClean="0"/>
              <a:t>#</a:t>
            </a:r>
            <a:endParaRPr lang="en-US" sz="3100" baseline="30000" dirty="0"/>
          </a:p>
          <a:p>
            <a:pPr>
              <a:lnSpc>
                <a:spcPct val="120000"/>
              </a:lnSpc>
              <a:defRPr/>
            </a:pPr>
            <a:r>
              <a:rPr lang="en-US" sz="3100" dirty="0" smtClean="0"/>
              <a:t>since 1998, recent cannabis use generally decreased in younger age groups, but either increased/remained stable for older age groups (40 yrs or </a:t>
            </a:r>
            <a:r>
              <a:rPr lang="en-US" sz="3100" dirty="0"/>
              <a:t>older)</a:t>
            </a:r>
            <a:r>
              <a:rPr lang="en-US" sz="3100" baseline="30000" dirty="0"/>
              <a:t>#</a:t>
            </a:r>
          </a:p>
          <a:p>
            <a:pPr marL="0" indent="0">
              <a:lnSpc>
                <a:spcPct val="120000"/>
              </a:lnSpc>
              <a:buNone/>
              <a:defRPr/>
            </a:pPr>
            <a:endParaRPr lang="en-US" sz="3100" dirty="0" smtClean="0"/>
          </a:p>
          <a:p>
            <a:pPr>
              <a:lnSpc>
                <a:spcPct val="120000"/>
              </a:lnSpc>
              <a:defRPr/>
            </a:pPr>
            <a:endParaRPr lang="en-US" sz="3100" dirty="0"/>
          </a:p>
          <a:p>
            <a:pPr marL="0" indent="0">
              <a:lnSpc>
                <a:spcPct val="120000"/>
              </a:lnSpc>
              <a:buNone/>
              <a:defRPr/>
            </a:pPr>
            <a:r>
              <a:rPr lang="en-US" sz="3100" dirty="0" smtClean="0"/>
              <a:t>(2013</a:t>
            </a:r>
            <a:r>
              <a:rPr lang="en-US" sz="3100" dirty="0"/>
              <a:t>* </a:t>
            </a:r>
            <a:r>
              <a:rPr lang="en-US" sz="3100" dirty="0" smtClean="0"/>
              <a:t>preliminary data has been used where available, other data is from 2010</a:t>
            </a:r>
            <a:r>
              <a:rPr lang="en-US" sz="3100" baseline="30000" dirty="0"/>
              <a:t>#</a:t>
            </a:r>
            <a:r>
              <a:rPr lang="en-US" sz="3100" dirty="0"/>
              <a:t>) </a:t>
            </a:r>
            <a:endParaRPr lang="en-US" sz="3100" dirty="0" smtClean="0"/>
          </a:p>
          <a:p>
            <a:pPr>
              <a:lnSpc>
                <a:spcPct val="120000"/>
              </a:lnSpc>
              <a:defRPr/>
            </a:pPr>
            <a:endParaRPr lang="en-US" sz="31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39750" y="1989138"/>
          <a:ext cx="2444750" cy="3297668"/>
        </p:xfrm>
        <a:graphic>
          <a:graphicData uri="http://schemas.openxmlformats.org/drawingml/2006/table">
            <a:tbl>
              <a:tblPr/>
              <a:tblGrid>
                <a:gridCol w="2444750"/>
              </a:tblGrid>
              <a:tr h="365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2"/>
                          </a:solidFill>
                          <a:effectLst/>
                          <a:latin typeface="Calibri" pitchFamily="34" charset="0"/>
                          <a:cs typeface="Arial" charset="0"/>
                        </a:rPr>
                        <a:t>Frequency order</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chemeClr val="tx1"/>
                    </a:solidFill>
                  </a:tcPr>
                </a:tc>
              </a:tr>
              <a:tr h="36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2"/>
                          </a:solidFill>
                          <a:effectLst/>
                          <a:latin typeface="Calibri" pitchFamily="34" charset="0"/>
                          <a:cs typeface="Arial" charset="0"/>
                        </a:rPr>
                        <a:t>1. Northern Territory</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rgbClr val="D4DCCC"/>
                    </a:solidFill>
                  </a:tcPr>
                </a:tc>
              </a:tr>
              <a:tr h="36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2"/>
                          </a:solidFill>
                          <a:effectLst/>
                          <a:latin typeface="Calibri" pitchFamily="34" charset="0"/>
                          <a:cs typeface="Arial" charset="0"/>
                        </a:rPr>
                        <a:t>2. Tasmania</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rgbClr val="EBEFE7"/>
                    </a:solidFill>
                  </a:tcPr>
                </a:tc>
              </a:tr>
              <a:tr h="36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2"/>
                          </a:solidFill>
                          <a:effectLst/>
                          <a:latin typeface="Calibri" pitchFamily="34" charset="0"/>
                          <a:cs typeface="Arial" charset="0"/>
                        </a:rPr>
                        <a:t>3. Western Australia</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rgbClr val="D4DCCC"/>
                    </a:solidFill>
                  </a:tcPr>
                </a:tc>
              </a:tr>
              <a:tr h="36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2"/>
                          </a:solidFill>
                          <a:effectLst/>
                          <a:latin typeface="Calibri" pitchFamily="34" charset="0"/>
                          <a:cs typeface="Arial" charset="0"/>
                        </a:rPr>
                        <a:t>4. South Australia</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rgbClr val="EBEFE7"/>
                    </a:solidFill>
                  </a:tcPr>
                </a:tc>
              </a:tr>
              <a:tr h="36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2"/>
                          </a:solidFill>
                          <a:effectLst/>
                          <a:latin typeface="Calibri" pitchFamily="34" charset="0"/>
                          <a:cs typeface="Arial" charset="0"/>
                        </a:rPr>
                        <a:t>5. Queensland</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rgbClr val="D4DCCC"/>
                    </a:solidFill>
                  </a:tcPr>
                </a:tc>
              </a:tr>
              <a:tr h="36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2"/>
                          </a:solidFill>
                          <a:effectLst/>
                          <a:latin typeface="Calibri" pitchFamily="34" charset="0"/>
                          <a:cs typeface="Arial" charset="0"/>
                        </a:rPr>
                        <a:t>6. ACT</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rgbClr val="EBEFE7"/>
                    </a:solidFill>
                  </a:tcPr>
                </a:tc>
              </a:tr>
              <a:tr h="36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2"/>
                          </a:solidFill>
                          <a:effectLst/>
                          <a:latin typeface="Calibri" pitchFamily="34" charset="0"/>
                          <a:cs typeface="Arial" charset="0"/>
                        </a:rPr>
                        <a:t>7. Victoria</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rgbClr val="D4DCCC"/>
                    </a:solidFill>
                  </a:tcPr>
                </a:tc>
              </a:tr>
              <a:tr h="3717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2"/>
                          </a:solidFill>
                          <a:effectLst/>
                          <a:latin typeface="Calibri" pitchFamily="34" charset="0"/>
                          <a:cs typeface="Arial" charset="0"/>
                        </a:rPr>
                        <a:t>8. New South Wales</a:t>
                      </a:r>
                    </a:p>
                  </a:txBody>
                  <a:tcPr marT="45711" marB="45711" horzOverflow="overflow">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solidFill>
                      <a:srgbClr val="EBEFE7"/>
                    </a:solidFill>
                  </a:tcPr>
                </a:tc>
              </a:tr>
            </a:tbl>
          </a:graphicData>
        </a:graphic>
      </p:graphicFrame>
      <p:pic>
        <p:nvPicPr>
          <p:cNvPr id="11289" name="Picture 52"/>
          <p:cNvPicPr>
            <a:picLocks noChangeAspect="1" noChangeArrowheads="1"/>
          </p:cNvPicPr>
          <p:nvPr/>
        </p:nvPicPr>
        <p:blipFill>
          <a:blip r:embed="rId3" cstate="print"/>
          <a:srcRect/>
          <a:stretch>
            <a:fillRect/>
          </a:stretch>
        </p:blipFill>
        <p:spPr bwMode="auto">
          <a:xfrm>
            <a:off x="3563888" y="1772816"/>
            <a:ext cx="4828927" cy="4055715"/>
          </a:xfrm>
          <a:prstGeom prst="rect">
            <a:avLst/>
          </a:prstGeom>
          <a:ln>
            <a:noFill/>
          </a:ln>
          <a:effectLst>
            <a:softEdge rad="112500"/>
          </a:effectLst>
        </p:spPr>
      </p:pic>
      <p:sp>
        <p:nvSpPr>
          <p:cNvPr id="50200" name="Title 1"/>
          <p:cNvSpPr>
            <a:spLocks noGrp="1"/>
          </p:cNvSpPr>
          <p:nvPr>
            <p:ph type="title"/>
          </p:nvPr>
        </p:nvSpPr>
        <p:spPr>
          <a:xfrm>
            <a:off x="395288" y="404813"/>
            <a:ext cx="8229600" cy="647700"/>
          </a:xfrm>
        </p:spPr>
        <p:txBody>
          <a:bodyPr/>
          <a:lstStyle/>
          <a:p>
            <a:r>
              <a:rPr lang="en-AU" altLang="en-US" sz="3600" b="1" dirty="0" smtClean="0">
                <a:latin typeface="Calibri" pitchFamily="34" charset="0"/>
                <a:ea typeface="Meta-Bold"/>
                <a:cs typeface="Meta-Bold"/>
              </a:rPr>
              <a:t>Prevalence rates around the country </a:t>
            </a:r>
            <a:r>
              <a:rPr lang="en-AU" altLang="en-US" sz="1400" b="1" dirty="0" smtClean="0">
                <a:latin typeface="Calibri" pitchFamily="34" charset="0"/>
                <a:ea typeface="Meta-Bold"/>
                <a:cs typeface="Meta-Bold"/>
              </a:rPr>
              <a:t>(NHDS, 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Picture 12"/>
          <p:cNvPicPr>
            <a:picLocks noChangeAspect="1"/>
          </p:cNvPicPr>
          <p:nvPr/>
        </p:nvPicPr>
        <p:blipFill>
          <a:blip r:embed="rId3">
            <a:clrChange>
              <a:clrFrom>
                <a:srgbClr val="D1EEFC"/>
              </a:clrFrom>
              <a:clrTo>
                <a:srgbClr val="D1EEFC">
                  <a:alpha val="0"/>
                </a:srgbClr>
              </a:clrTo>
            </a:clrChange>
          </a:blip>
          <a:srcRect/>
          <a:stretch>
            <a:fillRect/>
          </a:stretch>
        </p:blipFill>
        <p:spPr bwMode="auto">
          <a:xfrm>
            <a:off x="468313" y="549275"/>
            <a:ext cx="8143875" cy="5842000"/>
          </a:xfrm>
          <a:prstGeom prst="rect">
            <a:avLst/>
          </a:prstGeom>
          <a:noFill/>
          <a:ln w="9525">
            <a:noFill/>
            <a:miter lim="800000"/>
            <a:headEnd/>
            <a:tailEnd/>
          </a:ln>
        </p:spPr>
      </p:pic>
      <p:sp>
        <p:nvSpPr>
          <p:cNvPr id="52227" name="Title 2"/>
          <p:cNvSpPr>
            <a:spLocks noGrp="1"/>
          </p:cNvSpPr>
          <p:nvPr>
            <p:ph type="title"/>
          </p:nvPr>
        </p:nvSpPr>
        <p:spPr>
          <a:xfrm>
            <a:off x="468313" y="117475"/>
            <a:ext cx="8229600" cy="862013"/>
          </a:xfrm>
        </p:spPr>
        <p:txBody>
          <a:bodyPr/>
          <a:lstStyle/>
          <a:p>
            <a:r>
              <a:rPr lang="en-US" sz="2400" dirty="0" smtClean="0"/>
              <a:t>Proportion (%) of general population reporting </a:t>
            </a:r>
            <a:br>
              <a:rPr lang="en-US" sz="2400" dirty="0" smtClean="0"/>
            </a:br>
            <a:r>
              <a:rPr lang="en-US" sz="2400" dirty="0" smtClean="0"/>
              <a:t>poly-drug use</a:t>
            </a:r>
            <a:endParaRPr lang="en-AU" sz="2400" dirty="0" smtClean="0"/>
          </a:p>
        </p:txBody>
      </p:sp>
      <p:sp>
        <p:nvSpPr>
          <p:cNvPr id="4" name="Slide Number Placeholder 3"/>
          <p:cNvSpPr>
            <a:spLocks noGrp="1"/>
          </p:cNvSpPr>
          <p:nvPr>
            <p:ph type="sldNum" sz="quarter" idx="11"/>
          </p:nvPr>
        </p:nvSpPr>
        <p:spPr/>
        <p:txBody>
          <a:bodyPr/>
          <a:lstStyle/>
          <a:p>
            <a:pPr>
              <a:defRPr/>
            </a:pPr>
            <a:fld id="{EB580625-9AD6-4957-BA7C-61448EA8CFC3}" type="slidenum">
              <a:rPr lang="en-AU" smtClean="0"/>
              <a:pPr>
                <a:defRPr/>
              </a:pPr>
              <a:t>19</a:t>
            </a:fld>
            <a:endParaRPr lang="en-AU" dirty="0"/>
          </a:p>
        </p:txBody>
      </p:sp>
      <p:sp>
        <p:nvSpPr>
          <p:cNvPr id="3" name="Rectangle 2"/>
          <p:cNvSpPr/>
          <p:nvPr/>
        </p:nvSpPr>
        <p:spPr>
          <a:xfrm>
            <a:off x="611188" y="2420938"/>
            <a:ext cx="792162" cy="34559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8" name="Rectangle 7"/>
          <p:cNvSpPr/>
          <p:nvPr/>
        </p:nvSpPr>
        <p:spPr>
          <a:xfrm>
            <a:off x="755650" y="765175"/>
            <a:ext cx="2952750" cy="287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extBox 1"/>
          <p:cNvSpPr txBox="1"/>
          <p:nvPr/>
        </p:nvSpPr>
        <p:spPr>
          <a:xfrm>
            <a:off x="323528" y="744736"/>
            <a:ext cx="2448272" cy="307777"/>
          </a:xfrm>
          <a:prstGeom prst="rect">
            <a:avLst/>
          </a:prstGeom>
          <a:noFill/>
        </p:spPr>
        <p:txBody>
          <a:bodyPr wrap="square" rtlCol="0">
            <a:spAutoFit/>
          </a:bodyPr>
          <a:lstStyle/>
          <a:p>
            <a:r>
              <a:rPr lang="en-AU" sz="1400" dirty="0" smtClean="0"/>
              <a:t>Source: NCPIC AIC Bulletin</a:t>
            </a:r>
            <a:endParaRPr lang="en-A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341438"/>
            <a:ext cx="7408862" cy="4784725"/>
          </a:xfrm>
        </p:spPr>
        <p:txBody>
          <a:bodyPr>
            <a:normAutofit fontScale="92500" lnSpcReduction="10000"/>
          </a:bodyPr>
          <a:lstStyle/>
          <a:p>
            <a:pPr>
              <a:defRPr/>
            </a:pPr>
            <a:r>
              <a:rPr lang="en-US" dirty="0" smtClean="0"/>
              <a:t>Introductions</a:t>
            </a:r>
          </a:p>
          <a:p>
            <a:pPr>
              <a:defRPr/>
            </a:pPr>
            <a:r>
              <a:rPr lang="en-US" dirty="0" smtClean="0"/>
              <a:t>Cannabis </a:t>
            </a:r>
            <a:r>
              <a:rPr lang="en-US" dirty="0"/>
              <a:t>- the essentials</a:t>
            </a:r>
          </a:p>
          <a:p>
            <a:pPr>
              <a:defRPr/>
            </a:pPr>
            <a:r>
              <a:rPr lang="en-US" dirty="0" smtClean="0"/>
              <a:t>Its </a:t>
            </a:r>
            <a:r>
              <a:rPr lang="en-US" dirty="0"/>
              <a:t>only boring if… engaging students </a:t>
            </a:r>
          </a:p>
          <a:p>
            <a:pPr>
              <a:defRPr/>
            </a:pPr>
            <a:r>
              <a:rPr lang="en-US" dirty="0" smtClean="0"/>
              <a:t>Making </a:t>
            </a:r>
            <a:r>
              <a:rPr lang="en-US" dirty="0"/>
              <a:t>it work - developing a curriculum framework </a:t>
            </a:r>
          </a:p>
          <a:p>
            <a:pPr>
              <a:defRPr/>
            </a:pPr>
            <a:r>
              <a:rPr lang="en-US" dirty="0" smtClean="0"/>
              <a:t>Hitting </a:t>
            </a:r>
            <a:r>
              <a:rPr lang="en-US" dirty="0"/>
              <a:t>the </a:t>
            </a:r>
            <a:r>
              <a:rPr lang="en-US" dirty="0" smtClean="0"/>
              <a:t>target – different student sub-groups</a:t>
            </a:r>
            <a:endParaRPr lang="en-US" dirty="0"/>
          </a:p>
          <a:p>
            <a:pPr>
              <a:defRPr/>
            </a:pPr>
            <a:r>
              <a:rPr lang="en-US" dirty="0" smtClean="0"/>
              <a:t>Contextualising </a:t>
            </a:r>
            <a:r>
              <a:rPr lang="en-US" dirty="0"/>
              <a:t>training for specific groups </a:t>
            </a:r>
          </a:p>
          <a:p>
            <a:pPr>
              <a:defRPr/>
            </a:pPr>
            <a:r>
              <a:rPr lang="en-US" dirty="0" smtClean="0"/>
              <a:t>Incorporating </a:t>
            </a:r>
            <a:r>
              <a:rPr lang="en-US" dirty="0"/>
              <a:t>new evidence </a:t>
            </a:r>
          </a:p>
          <a:p>
            <a:pPr>
              <a:defRPr/>
            </a:pPr>
            <a:r>
              <a:rPr lang="en-US" dirty="0" smtClean="0"/>
              <a:t>“</a:t>
            </a:r>
            <a:r>
              <a:rPr lang="en-US" dirty="0"/>
              <a:t>Cannabis competency”</a:t>
            </a:r>
          </a:p>
          <a:p>
            <a:pPr>
              <a:defRPr/>
            </a:pPr>
            <a:r>
              <a:rPr lang="en-US" dirty="0" smtClean="0"/>
              <a:t>Assessing </a:t>
            </a:r>
            <a:r>
              <a:rPr lang="en-US" dirty="0"/>
              <a:t>cannabis competency</a:t>
            </a:r>
          </a:p>
          <a:p>
            <a:pPr>
              <a:defRPr/>
            </a:pPr>
            <a:r>
              <a:rPr lang="en-US" dirty="0" smtClean="0"/>
              <a:t>Assessment </a:t>
            </a:r>
            <a:r>
              <a:rPr lang="en-US" dirty="0"/>
              <a:t>and RPL strategies</a:t>
            </a:r>
          </a:p>
          <a:p>
            <a:pPr>
              <a:defRPr/>
            </a:pPr>
            <a:r>
              <a:rPr lang="en-US" dirty="0" smtClean="0"/>
              <a:t>Moderation </a:t>
            </a:r>
            <a:r>
              <a:rPr lang="en-US" dirty="0"/>
              <a:t>and continuous improvement </a:t>
            </a:r>
          </a:p>
          <a:p>
            <a:pPr>
              <a:defRPr/>
            </a:pPr>
            <a:r>
              <a:rPr lang="en-US" dirty="0" smtClean="0"/>
              <a:t>Review</a:t>
            </a:r>
            <a:r>
              <a:rPr lang="en-US" dirty="0"/>
              <a:t>, </a:t>
            </a:r>
            <a:r>
              <a:rPr lang="en-US" dirty="0" smtClean="0"/>
              <a:t>questions, feedback and close</a:t>
            </a:r>
            <a:endParaRPr lang="en-US" dirty="0"/>
          </a:p>
          <a:p>
            <a:pPr>
              <a:defRPr/>
            </a:pPr>
            <a:endParaRPr lang="en-AU" dirty="0"/>
          </a:p>
        </p:txBody>
      </p:sp>
      <p:sp>
        <p:nvSpPr>
          <p:cNvPr id="19458" name="Title 2"/>
          <p:cNvSpPr>
            <a:spLocks noGrp="1"/>
          </p:cNvSpPr>
          <p:nvPr>
            <p:ph type="title"/>
          </p:nvPr>
        </p:nvSpPr>
        <p:spPr/>
        <p:txBody>
          <a:bodyPr/>
          <a:lstStyle/>
          <a:p>
            <a:r>
              <a:rPr lang="en-US" b="1" dirty="0" smtClean="0"/>
              <a:t>Forum Outline</a:t>
            </a:r>
            <a:endParaRPr lang="en-AU" dirty="0" smtClean="0"/>
          </a:p>
        </p:txBody>
      </p:sp>
      <p:sp>
        <p:nvSpPr>
          <p:cNvPr id="4" name="Slide Number Placeholder 3"/>
          <p:cNvSpPr>
            <a:spLocks noGrp="1"/>
          </p:cNvSpPr>
          <p:nvPr>
            <p:ph type="sldNum" sz="quarter" idx="11"/>
          </p:nvPr>
        </p:nvSpPr>
        <p:spPr/>
        <p:txBody>
          <a:bodyPr/>
          <a:lstStyle/>
          <a:p>
            <a:pPr>
              <a:defRPr/>
            </a:pPr>
            <a:fld id="{231EEB93-40A6-47DC-9568-E6500C770244}" type="slidenum">
              <a:rPr lang="en-AU" smtClean="0"/>
              <a:pPr>
                <a:defRPr/>
              </a:pPr>
              <a:t>2</a:t>
            </a:fld>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40" name="Object 24"/>
          <p:cNvGraphicFramePr>
            <a:graphicFrameLocks noGrp="1"/>
          </p:cNvGraphicFramePr>
          <p:nvPr>
            <p:ph idx="1"/>
          </p:nvPr>
        </p:nvGraphicFramePr>
        <p:xfrm>
          <a:off x="820738" y="1217613"/>
          <a:ext cx="7510462" cy="4638675"/>
        </p:xfrm>
        <a:graphic>
          <a:graphicData uri="http://schemas.openxmlformats.org/presentationml/2006/ole">
            <mc:AlternateContent xmlns:mc="http://schemas.openxmlformats.org/markup-compatibility/2006">
              <mc:Choice xmlns:v="urn:schemas-microsoft-com:vml" Requires="v">
                <p:oleObj spid="_x0000_s60462" name="Chart" r:id="rId5" imgW="7510923" imgH="4639458" progId="Excel.Chart.8">
                  <p:embed/>
                </p:oleObj>
              </mc:Choice>
              <mc:Fallback>
                <p:oleObj name="Chart" r:id="rId5" imgW="7510923" imgH="4639458" progId="Excel.Chart.8">
                  <p:embed/>
                  <p:pic>
                    <p:nvPicPr>
                      <p:cNvPr id="0" name="Picture 24"/>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738" y="1217613"/>
                        <a:ext cx="7510462" cy="463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41" name="Title 2"/>
          <p:cNvSpPr>
            <a:spLocks noGrp="1"/>
          </p:cNvSpPr>
          <p:nvPr>
            <p:ph type="title"/>
          </p:nvPr>
        </p:nvSpPr>
        <p:spPr/>
        <p:txBody>
          <a:bodyPr/>
          <a:lstStyle/>
          <a:p>
            <a:r>
              <a:rPr lang="en-AU" dirty="0" smtClean="0"/>
              <a:t>Treatment episodes </a:t>
            </a:r>
            <a:r>
              <a:rPr lang="en-AU" sz="1800" dirty="0" smtClean="0"/>
              <a:t>(AIHW, 2012)</a:t>
            </a:r>
          </a:p>
        </p:txBody>
      </p:sp>
      <p:sp>
        <p:nvSpPr>
          <p:cNvPr id="4" name="Slide Number Placeholder 3"/>
          <p:cNvSpPr>
            <a:spLocks noGrp="1"/>
          </p:cNvSpPr>
          <p:nvPr>
            <p:ph type="sldNum" sz="quarter" idx="11"/>
          </p:nvPr>
        </p:nvSpPr>
        <p:spPr/>
        <p:txBody>
          <a:bodyPr/>
          <a:lstStyle/>
          <a:p>
            <a:pPr>
              <a:defRPr/>
            </a:pPr>
            <a:fld id="{82582B96-4B8E-4D88-A4BA-0F265305AEEF}" type="slidenum">
              <a:rPr lang="en-AU" smtClean="0"/>
              <a:pPr>
                <a:defRPr/>
              </a:pPr>
              <a:t>20</a:t>
            </a:fld>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ontent Placeholder 1"/>
          <p:cNvSpPr>
            <a:spLocks noGrp="1"/>
          </p:cNvSpPr>
          <p:nvPr>
            <p:ph idx="1"/>
          </p:nvPr>
        </p:nvSpPr>
        <p:spPr>
          <a:xfrm>
            <a:off x="827584" y="1772816"/>
            <a:ext cx="7408862" cy="3992563"/>
          </a:xfrm>
        </p:spPr>
        <p:txBody>
          <a:bodyPr/>
          <a:lstStyle/>
          <a:p>
            <a:pPr>
              <a:buFontTx/>
              <a:buNone/>
            </a:pPr>
            <a:r>
              <a:rPr lang="en-AU" altLang="en-US" sz="3200" dirty="0" smtClean="0"/>
              <a:t>Can affect dose:</a:t>
            </a:r>
            <a:r>
              <a:rPr lang="en-AU" altLang="en-US" sz="2800" dirty="0" smtClean="0"/>
              <a:t> </a:t>
            </a:r>
          </a:p>
          <a:p>
            <a:pPr lvl="1" indent="-209550"/>
            <a:r>
              <a:rPr lang="en-AU" altLang="en-US" sz="2800" dirty="0" smtClean="0"/>
              <a:t>smoked </a:t>
            </a:r>
          </a:p>
          <a:p>
            <a:pPr lvl="3" indent="-209550"/>
            <a:r>
              <a:rPr lang="en-AU" altLang="en-US" sz="2400" dirty="0" smtClean="0"/>
              <a:t> joint, pipe, bong, bucket bong</a:t>
            </a:r>
            <a:endParaRPr lang="en-AU" altLang="en-US" dirty="0" smtClean="0"/>
          </a:p>
          <a:p>
            <a:pPr marL="1092200" lvl="2" indent="-158750"/>
            <a:r>
              <a:rPr lang="en-AU" altLang="en-US" sz="2400" dirty="0" smtClean="0"/>
              <a:t> 50% absorbed, peak concentration 10</a:t>
            </a:r>
            <a:r>
              <a:rPr lang="en-AU" altLang="en-US" sz="2400" dirty="0" smtClean="0">
                <a:cs typeface="Arial" charset="0"/>
              </a:rPr>
              <a:t>–</a:t>
            </a:r>
            <a:r>
              <a:rPr lang="en-AU" altLang="en-US" sz="2400" dirty="0" smtClean="0"/>
              <a:t>30 mins, lasts 2</a:t>
            </a:r>
            <a:r>
              <a:rPr lang="en-AU" altLang="en-US" sz="2400" dirty="0" smtClean="0">
                <a:cs typeface="Arial" charset="0"/>
              </a:rPr>
              <a:t>–</a:t>
            </a:r>
            <a:r>
              <a:rPr lang="en-AU" altLang="en-US" sz="2400" dirty="0" smtClean="0"/>
              <a:t>4 hours.</a:t>
            </a:r>
          </a:p>
          <a:p>
            <a:pPr lvl="1" indent="-209550"/>
            <a:r>
              <a:rPr lang="en-AU" altLang="en-US" sz="2800" dirty="0" smtClean="0"/>
              <a:t>ingested </a:t>
            </a:r>
          </a:p>
          <a:p>
            <a:pPr lvl="3" indent="-209550"/>
            <a:r>
              <a:rPr lang="en-AU" altLang="en-US" sz="2400" dirty="0" smtClean="0"/>
              <a:t> cake, </a:t>
            </a:r>
            <a:r>
              <a:rPr lang="en-US" altLang="en-US" sz="2400" dirty="0" smtClean="0"/>
              <a:t>biscuits</a:t>
            </a:r>
            <a:endParaRPr lang="en-AU" altLang="en-US" dirty="0" smtClean="0"/>
          </a:p>
          <a:p>
            <a:pPr marL="1092200" lvl="2" indent="-158750"/>
            <a:r>
              <a:rPr lang="en-AU" altLang="en-US" sz="2400" dirty="0" smtClean="0"/>
              <a:t>  3</a:t>
            </a:r>
            <a:r>
              <a:rPr lang="en-AU" altLang="en-US" sz="2400" dirty="0" smtClean="0">
                <a:cs typeface="Arial" charset="0"/>
              </a:rPr>
              <a:t>–</a:t>
            </a:r>
            <a:r>
              <a:rPr lang="en-AU" altLang="en-US" sz="2400" dirty="0" smtClean="0"/>
              <a:t>6% absorbed, peak concentration 2</a:t>
            </a:r>
            <a:r>
              <a:rPr lang="en-AU" altLang="en-US" sz="2400" dirty="0" smtClean="0">
                <a:cs typeface="Arial" charset="0"/>
              </a:rPr>
              <a:t>–</a:t>
            </a:r>
            <a:r>
              <a:rPr lang="en-AU" altLang="en-US" sz="2400" dirty="0" smtClean="0"/>
              <a:t>3 hours, lasts up to 8 hours</a:t>
            </a:r>
            <a:r>
              <a:rPr lang="en-US" altLang="en-US" sz="2400" dirty="0" smtClean="0"/>
              <a:t>.</a:t>
            </a:r>
            <a:endParaRPr lang="en-AU" altLang="en-US" sz="2400" dirty="0" smtClean="0"/>
          </a:p>
          <a:p>
            <a:endParaRPr lang="en-AU" dirty="0" smtClean="0"/>
          </a:p>
        </p:txBody>
      </p:sp>
      <p:sp>
        <p:nvSpPr>
          <p:cNvPr id="143362" name="Title 2"/>
          <p:cNvSpPr>
            <a:spLocks noGrp="1"/>
          </p:cNvSpPr>
          <p:nvPr>
            <p:ph type="title"/>
          </p:nvPr>
        </p:nvSpPr>
        <p:spPr/>
        <p:txBody>
          <a:bodyPr/>
          <a:lstStyle/>
          <a:p>
            <a:r>
              <a:rPr lang="en-AU" altLang="en-US" dirty="0" smtClean="0"/>
              <a:t>Route of administration </a:t>
            </a:r>
            <a:endParaRPr lang="en-AU" dirty="0" smtClean="0"/>
          </a:p>
        </p:txBody>
      </p:sp>
      <p:sp>
        <p:nvSpPr>
          <p:cNvPr id="4" name="Slide Number Placeholder 3"/>
          <p:cNvSpPr>
            <a:spLocks noGrp="1"/>
          </p:cNvSpPr>
          <p:nvPr>
            <p:ph type="sldNum" sz="quarter" idx="11"/>
          </p:nvPr>
        </p:nvSpPr>
        <p:spPr/>
        <p:txBody>
          <a:bodyPr/>
          <a:lstStyle/>
          <a:p>
            <a:pPr>
              <a:defRPr/>
            </a:pPr>
            <a:fld id="{6CBF3111-97DE-44CF-9C74-14BB23919E2B}" type="slidenum">
              <a:rPr lang="en-AU" smtClean="0"/>
              <a:pPr>
                <a:defRPr/>
              </a:pPr>
              <a:t>21</a:t>
            </a:fld>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7788" y="1408113"/>
            <a:ext cx="3538537" cy="4641850"/>
          </a:xfrm>
        </p:spPr>
        <p:txBody>
          <a:bodyPr>
            <a:normAutofit lnSpcReduction="10000"/>
          </a:bodyPr>
          <a:lstStyle/>
          <a:p>
            <a:pPr algn="ctr" eaLnBrk="1" hangingPunct="1">
              <a:spcBef>
                <a:spcPct val="0"/>
              </a:spcBef>
              <a:buClrTx/>
              <a:buSzTx/>
              <a:buFontTx/>
              <a:buNone/>
              <a:defRPr/>
            </a:pPr>
            <a:r>
              <a:rPr lang="en-AU" altLang="en-US" b="1" dirty="0" smtClean="0">
                <a:solidFill>
                  <a:schemeClr val="tx1"/>
                </a:solidFill>
                <a:latin typeface="Arial" pitchFamily="34" charset="0"/>
                <a:cs typeface="Arial" panose="020B0604020202020204" pitchFamily="34" charset="0"/>
              </a:rPr>
              <a:t>Average </a:t>
            </a:r>
            <a:r>
              <a:rPr lang="en-AU" altLang="en-US" b="1" dirty="0">
                <a:solidFill>
                  <a:schemeClr val="tx1"/>
                </a:solidFill>
                <a:latin typeface="Arial" pitchFamily="34" charset="0"/>
                <a:cs typeface="Arial" panose="020B0604020202020204" pitchFamily="34" charset="0"/>
              </a:rPr>
              <a:t>smoker  </a:t>
            </a:r>
            <a:endParaRPr lang="en-AU" altLang="en-US" b="1" dirty="0" smtClean="0">
              <a:solidFill>
                <a:schemeClr val="tx1"/>
              </a:solidFill>
              <a:latin typeface="Arial" pitchFamily="34" charset="0"/>
              <a:cs typeface="Arial" panose="020B0604020202020204" pitchFamily="34" charset="0"/>
            </a:endParaRPr>
          </a:p>
          <a:p>
            <a:pPr algn="ctr" eaLnBrk="1" hangingPunct="1">
              <a:spcBef>
                <a:spcPct val="0"/>
              </a:spcBef>
              <a:buClrTx/>
              <a:buSzTx/>
              <a:buFontTx/>
              <a:buNone/>
              <a:defRPr/>
            </a:pPr>
            <a:r>
              <a:rPr lang="en-AU" altLang="en-US" dirty="0" smtClean="0">
                <a:solidFill>
                  <a:schemeClr val="tx1"/>
                </a:solidFill>
                <a:latin typeface="Arial" pitchFamily="34" charset="0"/>
                <a:cs typeface="Arial" panose="020B0604020202020204" pitchFamily="34" charset="0"/>
              </a:rPr>
              <a:t>8 </a:t>
            </a:r>
            <a:r>
              <a:rPr lang="en-AU" altLang="en-US" dirty="0">
                <a:solidFill>
                  <a:schemeClr val="tx1"/>
                </a:solidFill>
                <a:latin typeface="Arial" pitchFamily="34" charset="0"/>
                <a:cs typeface="Arial" panose="020B0604020202020204" pitchFamily="34" charset="0"/>
              </a:rPr>
              <a:t>– 10 </a:t>
            </a:r>
            <a:r>
              <a:rPr lang="en-AU" altLang="en-US" dirty="0" smtClean="0">
                <a:solidFill>
                  <a:schemeClr val="tx1"/>
                </a:solidFill>
                <a:latin typeface="Arial" pitchFamily="34" charset="0"/>
                <a:cs typeface="Arial" panose="020B0604020202020204" pitchFamily="34" charset="0"/>
              </a:rPr>
              <a:t>cones </a:t>
            </a:r>
            <a:r>
              <a:rPr lang="en-AU" altLang="en-US" dirty="0">
                <a:solidFill>
                  <a:schemeClr val="tx1"/>
                </a:solidFill>
                <a:latin typeface="Arial" pitchFamily="34" charset="0"/>
                <a:cs typeface="Arial" panose="020B0604020202020204" pitchFamily="34" charset="0"/>
              </a:rPr>
              <a:t>a day </a:t>
            </a:r>
          </a:p>
          <a:p>
            <a:pPr algn="ctr" eaLnBrk="1" hangingPunct="1">
              <a:spcBef>
                <a:spcPct val="0"/>
              </a:spcBef>
              <a:buClrTx/>
              <a:buSzTx/>
              <a:buFontTx/>
              <a:buNone/>
              <a:defRPr/>
            </a:pPr>
            <a:r>
              <a:rPr lang="en-AU" altLang="en-US" dirty="0">
                <a:solidFill>
                  <a:schemeClr val="tx1"/>
                </a:solidFill>
                <a:latin typeface="Arial" pitchFamily="34" charset="0"/>
                <a:cs typeface="Arial" panose="020B0604020202020204" pitchFamily="34" charset="0"/>
              </a:rPr>
              <a:t>56 - 70 cones per week </a:t>
            </a:r>
            <a:endParaRPr lang="en-AU" altLang="en-US" dirty="0" smtClean="0">
              <a:solidFill>
                <a:schemeClr val="tx1"/>
              </a:solidFill>
              <a:latin typeface="Arial" pitchFamily="34" charset="0"/>
              <a:cs typeface="Arial" panose="020B0604020202020204" pitchFamily="34" charset="0"/>
            </a:endParaRPr>
          </a:p>
          <a:p>
            <a:pPr algn="ctr" eaLnBrk="1" hangingPunct="1">
              <a:spcBef>
                <a:spcPct val="0"/>
              </a:spcBef>
              <a:buClrTx/>
              <a:buSzTx/>
              <a:buFontTx/>
              <a:buNone/>
              <a:defRPr/>
            </a:pPr>
            <a:endParaRPr lang="en-AU" altLang="en-US" dirty="0">
              <a:solidFill>
                <a:schemeClr val="tx1"/>
              </a:solidFill>
              <a:latin typeface="Arial" pitchFamily="34" charset="0"/>
              <a:cs typeface="Arial" panose="020B0604020202020204" pitchFamily="34" charset="0"/>
            </a:endParaRPr>
          </a:p>
          <a:p>
            <a:pPr algn="ctr" eaLnBrk="1" hangingPunct="1">
              <a:spcBef>
                <a:spcPct val="0"/>
              </a:spcBef>
              <a:buClrTx/>
              <a:buSzTx/>
              <a:buFontTx/>
              <a:buNone/>
              <a:defRPr/>
            </a:pPr>
            <a:r>
              <a:rPr lang="en-AU" b="1" dirty="0">
                <a:solidFill>
                  <a:schemeClr val="tx1"/>
                </a:solidFill>
                <a:latin typeface="Arial" panose="020B0604020202020204" pitchFamily="34" charset="0"/>
                <a:cs typeface="Arial" panose="020B0604020202020204" pitchFamily="34" charset="0"/>
              </a:rPr>
              <a:t>≃ </a:t>
            </a:r>
            <a:r>
              <a:rPr lang="en-AU" altLang="en-US" b="1" dirty="0" smtClean="0">
                <a:solidFill>
                  <a:schemeClr val="tx1"/>
                </a:solidFill>
                <a:latin typeface="Arial" pitchFamily="34" charset="0"/>
                <a:cs typeface="Arial" panose="020B0604020202020204" pitchFamily="34" charset="0"/>
              </a:rPr>
              <a:t>$125 </a:t>
            </a:r>
            <a:r>
              <a:rPr lang="en-AU" altLang="en-US" b="1" dirty="0">
                <a:solidFill>
                  <a:schemeClr val="tx1"/>
                </a:solidFill>
                <a:latin typeface="Arial" pitchFamily="34" charset="0"/>
                <a:cs typeface="Arial" panose="020B0604020202020204" pitchFamily="34" charset="0"/>
              </a:rPr>
              <a:t>- </a:t>
            </a:r>
            <a:r>
              <a:rPr lang="en-AU" altLang="en-US" b="1" dirty="0" smtClean="0">
                <a:solidFill>
                  <a:schemeClr val="tx1"/>
                </a:solidFill>
                <a:latin typeface="Arial" pitchFamily="34" charset="0"/>
                <a:cs typeface="Arial" panose="020B0604020202020204" pitchFamily="34" charset="0"/>
              </a:rPr>
              <a:t>$150</a:t>
            </a:r>
          </a:p>
          <a:p>
            <a:pPr algn="ctr" eaLnBrk="1" hangingPunct="1">
              <a:spcBef>
                <a:spcPct val="0"/>
              </a:spcBef>
              <a:buClrTx/>
              <a:buSzTx/>
              <a:buFontTx/>
              <a:buNone/>
              <a:defRPr/>
            </a:pPr>
            <a:r>
              <a:rPr lang="en-AU" altLang="en-US" sz="2000" dirty="0" smtClean="0">
                <a:solidFill>
                  <a:schemeClr val="tx1"/>
                </a:solidFill>
                <a:latin typeface="Arial" pitchFamily="34" charset="0"/>
                <a:cs typeface="Arial" panose="020B0604020202020204" pitchFamily="34" charset="0"/>
              </a:rPr>
              <a:t>(</a:t>
            </a:r>
            <a:r>
              <a:rPr lang="en-AU" sz="2000" dirty="0">
                <a:solidFill>
                  <a:schemeClr val="tx1"/>
                </a:solidFill>
                <a:latin typeface="Arial" panose="020B0604020202020204" pitchFamily="34" charset="0"/>
                <a:cs typeface="Arial" panose="020B0604020202020204" pitchFamily="34" charset="0"/>
              </a:rPr>
              <a:t>≃ </a:t>
            </a:r>
            <a:r>
              <a:rPr lang="en-AU" altLang="en-US" sz="2000" dirty="0" smtClean="0">
                <a:solidFill>
                  <a:schemeClr val="tx1"/>
                </a:solidFill>
                <a:latin typeface="Arial" pitchFamily="34" charset="0"/>
                <a:cs typeface="Arial" panose="020B0604020202020204" pitchFamily="34" charset="0"/>
              </a:rPr>
              <a:t>2.25 </a:t>
            </a:r>
            <a:r>
              <a:rPr lang="en-AU" altLang="en-US" sz="2000" dirty="0">
                <a:solidFill>
                  <a:schemeClr val="tx1"/>
                </a:solidFill>
                <a:latin typeface="Arial" pitchFamily="34" charset="0"/>
                <a:cs typeface="Arial" panose="020B0604020202020204" pitchFamily="34" charset="0"/>
              </a:rPr>
              <a:t>each </a:t>
            </a:r>
            <a:r>
              <a:rPr lang="en-AU" altLang="en-US" sz="2000" dirty="0" smtClean="0">
                <a:solidFill>
                  <a:schemeClr val="tx1"/>
                </a:solidFill>
                <a:latin typeface="Arial" pitchFamily="34" charset="0"/>
                <a:cs typeface="Arial" panose="020B0604020202020204" pitchFamily="34" charset="0"/>
              </a:rPr>
              <a:t>smoke)</a:t>
            </a:r>
          </a:p>
          <a:p>
            <a:pPr algn="ctr" eaLnBrk="1" hangingPunct="1">
              <a:spcBef>
                <a:spcPct val="0"/>
              </a:spcBef>
              <a:buClrTx/>
              <a:buSzTx/>
              <a:buFontTx/>
              <a:buNone/>
              <a:defRPr/>
            </a:pPr>
            <a:r>
              <a:rPr lang="en-AU" altLang="en-US" dirty="0" smtClean="0">
                <a:solidFill>
                  <a:schemeClr val="tx1"/>
                </a:solidFill>
                <a:latin typeface="Arial" pitchFamily="34" charset="0"/>
                <a:cs typeface="Arial" panose="020B0604020202020204" pitchFamily="34" charset="0"/>
              </a:rPr>
              <a:t> </a:t>
            </a:r>
          </a:p>
          <a:p>
            <a:pPr algn="ctr" eaLnBrk="1" hangingPunct="1">
              <a:spcBef>
                <a:spcPct val="0"/>
              </a:spcBef>
              <a:buClrTx/>
              <a:buSzTx/>
              <a:buFontTx/>
              <a:buNone/>
              <a:defRPr/>
            </a:pPr>
            <a:r>
              <a:rPr lang="en-US" b="1" kern="0" dirty="0" smtClean="0">
                <a:solidFill>
                  <a:schemeClr val="tx1"/>
                </a:solidFill>
                <a:latin typeface="Arial" panose="020B0604020202020204" pitchFamily="34" charset="0"/>
                <a:ea typeface="Arial" charset="0"/>
                <a:cs typeface="Arial" panose="020B0604020202020204" pitchFamily="34" charset="0"/>
              </a:rPr>
              <a:t>1 </a:t>
            </a:r>
            <a:r>
              <a:rPr lang="en-US" b="1" kern="0" dirty="0">
                <a:solidFill>
                  <a:schemeClr val="tx1"/>
                </a:solidFill>
                <a:latin typeface="Arial" panose="020B0604020202020204" pitchFamily="34" charset="0"/>
                <a:ea typeface="Arial" charset="0"/>
                <a:cs typeface="Arial" panose="020B0604020202020204" pitchFamily="34" charset="0"/>
              </a:rPr>
              <a:t>oz = 28 </a:t>
            </a:r>
            <a:r>
              <a:rPr lang="en-US" b="1" kern="0" dirty="0" smtClean="0">
                <a:solidFill>
                  <a:schemeClr val="tx1"/>
                </a:solidFill>
                <a:latin typeface="Arial" panose="020B0604020202020204" pitchFamily="34" charset="0"/>
                <a:ea typeface="Arial" charset="0"/>
                <a:cs typeface="Arial" panose="020B0604020202020204" pitchFamily="34" charset="0"/>
              </a:rPr>
              <a:t>grams</a:t>
            </a:r>
          </a:p>
          <a:p>
            <a:pPr algn="ctr" eaLnBrk="1" hangingPunct="1">
              <a:spcBef>
                <a:spcPct val="0"/>
              </a:spcBef>
              <a:buClrTx/>
              <a:buSzTx/>
              <a:buFontTx/>
              <a:buNone/>
              <a:defRPr/>
            </a:pPr>
            <a:r>
              <a:rPr lang="en-AU" sz="2000" b="1" dirty="0">
                <a:solidFill>
                  <a:schemeClr val="tx1"/>
                </a:solidFill>
                <a:latin typeface="Arial" panose="020B0604020202020204" pitchFamily="34" charset="0"/>
                <a:cs typeface="Arial" panose="020B0604020202020204" pitchFamily="34" charset="0"/>
              </a:rPr>
              <a:t>≃</a:t>
            </a:r>
            <a:r>
              <a:rPr lang="en-US" sz="2000" kern="0" dirty="0" smtClean="0">
                <a:solidFill>
                  <a:schemeClr val="tx1"/>
                </a:solidFill>
                <a:latin typeface="Arial" panose="020B0604020202020204" pitchFamily="34" charset="0"/>
                <a:ea typeface="Arial" charset="0"/>
                <a:cs typeface="Arial" panose="020B0604020202020204" pitchFamily="34" charset="0"/>
              </a:rPr>
              <a:t> 80 joints/280 cones</a:t>
            </a:r>
          </a:p>
          <a:p>
            <a:pPr algn="ctr" eaLnBrk="1" hangingPunct="1">
              <a:spcBef>
                <a:spcPct val="0"/>
              </a:spcBef>
              <a:buClrTx/>
              <a:buSzTx/>
              <a:buFontTx/>
              <a:buNone/>
              <a:defRPr/>
            </a:pPr>
            <a:r>
              <a:rPr lang="en-AU" b="1" dirty="0" smtClean="0">
                <a:solidFill>
                  <a:schemeClr val="tx1"/>
                </a:solidFill>
                <a:latin typeface="Arial" panose="020B0604020202020204" pitchFamily="34" charset="0"/>
                <a:cs typeface="Arial" panose="020B0604020202020204" pitchFamily="34" charset="0"/>
              </a:rPr>
              <a:t>≃ </a:t>
            </a:r>
            <a:r>
              <a:rPr lang="en-US" b="1" kern="0" dirty="0" smtClean="0">
                <a:solidFill>
                  <a:schemeClr val="tx1"/>
                </a:solidFill>
                <a:latin typeface="Arial" panose="020B0604020202020204" pitchFamily="34" charset="0"/>
                <a:ea typeface="Arial" charset="0"/>
                <a:cs typeface="Arial" panose="020B0604020202020204" pitchFamily="34" charset="0"/>
              </a:rPr>
              <a:t>$300</a:t>
            </a:r>
          </a:p>
          <a:p>
            <a:pPr algn="ctr" eaLnBrk="1" hangingPunct="1">
              <a:spcBef>
                <a:spcPct val="0"/>
              </a:spcBef>
              <a:buClrTx/>
              <a:buSzTx/>
              <a:buFontTx/>
              <a:buNone/>
              <a:defRPr/>
            </a:pPr>
            <a:endParaRPr lang="en-AU" altLang="en-US" b="1" dirty="0" smtClean="0">
              <a:solidFill>
                <a:schemeClr val="tx1"/>
              </a:solidFill>
              <a:latin typeface="Arial" pitchFamily="34" charset="0"/>
              <a:cs typeface="Arial" panose="020B0604020202020204" pitchFamily="34" charset="0"/>
            </a:endParaRPr>
          </a:p>
          <a:p>
            <a:pPr algn="ctr" eaLnBrk="1" hangingPunct="1">
              <a:spcBef>
                <a:spcPct val="0"/>
              </a:spcBef>
              <a:buClrTx/>
              <a:buSzTx/>
              <a:buFontTx/>
              <a:buNone/>
              <a:defRPr/>
            </a:pPr>
            <a:r>
              <a:rPr lang="en-AU" altLang="en-US" b="1" dirty="0" smtClean="0">
                <a:solidFill>
                  <a:schemeClr val="tx1"/>
                </a:solidFill>
                <a:latin typeface="Arial" pitchFamily="34" charset="0"/>
                <a:cs typeface="Arial" panose="020B0604020202020204" pitchFamily="34" charset="0"/>
              </a:rPr>
              <a:t>The more </a:t>
            </a:r>
            <a:r>
              <a:rPr lang="en-AU" altLang="en-US" b="1" dirty="0">
                <a:solidFill>
                  <a:schemeClr val="tx1"/>
                </a:solidFill>
                <a:latin typeface="Arial" pitchFamily="34" charset="0"/>
                <a:cs typeface="Arial" panose="020B0604020202020204" pitchFamily="34" charset="0"/>
              </a:rPr>
              <a:t>you buy the cheaper it is ....... </a:t>
            </a:r>
          </a:p>
          <a:p>
            <a:pPr algn="ctr">
              <a:defRPr/>
            </a:pPr>
            <a:endParaRPr lang="en-AU" dirty="0"/>
          </a:p>
        </p:txBody>
      </p:sp>
      <p:sp>
        <p:nvSpPr>
          <p:cNvPr id="3" name="Title 2"/>
          <p:cNvSpPr>
            <a:spLocks noGrp="1"/>
          </p:cNvSpPr>
          <p:nvPr>
            <p:ph type="title"/>
          </p:nvPr>
        </p:nvSpPr>
        <p:spPr/>
        <p:txBody>
          <a:bodyPr/>
          <a:lstStyle/>
          <a:p>
            <a:pPr>
              <a:defRPr/>
            </a:pPr>
            <a:r>
              <a:rPr lang="en-US" b="1" kern="0" dirty="0" smtClean="0">
                <a:ea typeface="Arial" charset="0"/>
              </a:rPr>
              <a:t>What </a:t>
            </a:r>
            <a:r>
              <a:rPr lang="en-US" b="1" kern="0" dirty="0">
                <a:ea typeface="Arial" charset="0"/>
              </a:rPr>
              <a:t>it </a:t>
            </a:r>
            <a:r>
              <a:rPr lang="en-US" b="1" kern="0" dirty="0" smtClean="0">
                <a:ea typeface="Arial" charset="0"/>
              </a:rPr>
              <a:t>costs…</a:t>
            </a:r>
            <a:endParaRPr lang="en-AU" sz="1600" dirty="0"/>
          </a:p>
        </p:txBody>
      </p:sp>
      <p:sp>
        <p:nvSpPr>
          <p:cNvPr id="4" name="Slide Number Placeholder 3"/>
          <p:cNvSpPr>
            <a:spLocks noGrp="1"/>
          </p:cNvSpPr>
          <p:nvPr>
            <p:ph type="sldNum" sz="quarter" idx="11"/>
          </p:nvPr>
        </p:nvSpPr>
        <p:spPr/>
        <p:txBody>
          <a:bodyPr/>
          <a:lstStyle/>
          <a:p>
            <a:pPr>
              <a:defRPr/>
            </a:pPr>
            <a:fld id="{E860A862-AB24-4E0C-924B-68B9451B3C38}" type="slidenum">
              <a:rPr lang="en-AU" smtClean="0"/>
              <a:pPr>
                <a:defRPr/>
              </a:pPr>
              <a:t>22</a:t>
            </a:fld>
            <a:endParaRPr lang="en-AU" dirty="0"/>
          </a:p>
        </p:txBody>
      </p:sp>
      <p:pic>
        <p:nvPicPr>
          <p:cNvPr id="146436" name="Picture 1"/>
          <p:cNvPicPr>
            <a:picLocks noChangeAspect="1" noChangeArrowheads="1"/>
          </p:cNvPicPr>
          <p:nvPr/>
        </p:nvPicPr>
        <p:blipFill>
          <a:blip r:embed="rId3"/>
          <a:srcRect/>
          <a:stretch>
            <a:fillRect/>
          </a:stretch>
        </p:blipFill>
        <p:spPr bwMode="auto">
          <a:xfrm>
            <a:off x="457200" y="2192338"/>
            <a:ext cx="2128838" cy="1943100"/>
          </a:xfrm>
          <a:prstGeom prst="rect">
            <a:avLst/>
          </a:prstGeom>
          <a:noFill/>
          <a:ln w="9525">
            <a:noFill/>
            <a:miter lim="800000"/>
            <a:headEnd/>
            <a:tailEnd/>
          </a:ln>
        </p:spPr>
      </p:pic>
      <p:pic>
        <p:nvPicPr>
          <p:cNvPr id="146437" name="Picture 2"/>
          <p:cNvPicPr>
            <a:picLocks noChangeAspect="1" noChangeArrowheads="1"/>
          </p:cNvPicPr>
          <p:nvPr/>
        </p:nvPicPr>
        <p:blipFill>
          <a:blip r:embed="rId4"/>
          <a:srcRect/>
          <a:stretch>
            <a:fillRect/>
          </a:stretch>
        </p:blipFill>
        <p:spPr bwMode="auto">
          <a:xfrm>
            <a:off x="6507163" y="1408113"/>
            <a:ext cx="2320925" cy="1422400"/>
          </a:xfrm>
          <a:prstGeom prst="rect">
            <a:avLst/>
          </a:prstGeom>
          <a:noFill/>
          <a:ln w="9525">
            <a:noFill/>
            <a:miter lim="800000"/>
            <a:headEnd/>
            <a:tailEnd/>
          </a:ln>
        </p:spPr>
      </p:pic>
      <p:sp>
        <p:nvSpPr>
          <p:cNvPr id="146438" name="Rectangle 6"/>
          <p:cNvSpPr>
            <a:spLocks noChangeArrowheads="1"/>
          </p:cNvSpPr>
          <p:nvPr/>
        </p:nvSpPr>
        <p:spPr bwMode="auto">
          <a:xfrm>
            <a:off x="331788" y="4135438"/>
            <a:ext cx="2286000" cy="923925"/>
          </a:xfrm>
          <a:prstGeom prst="rect">
            <a:avLst/>
          </a:prstGeom>
          <a:noFill/>
          <a:ln w="9525">
            <a:noFill/>
            <a:miter lim="800000"/>
            <a:headEnd/>
            <a:tailEnd/>
          </a:ln>
        </p:spPr>
        <p:txBody>
          <a:bodyPr>
            <a:spAutoFit/>
          </a:bodyPr>
          <a:lstStyle/>
          <a:p>
            <a:pPr algn="ctr"/>
            <a:r>
              <a:rPr lang="en-US" altLang="en-US" dirty="0">
                <a:solidFill>
                  <a:srgbClr val="000000"/>
                </a:solidFill>
              </a:rPr>
              <a:t>¼ gram of cannabis head/flowers </a:t>
            </a:r>
          </a:p>
          <a:p>
            <a:pPr algn="ctr"/>
            <a:r>
              <a:rPr lang="en-US" altLang="en-US" dirty="0">
                <a:solidFill>
                  <a:srgbClr val="000000"/>
                </a:solidFill>
              </a:rPr>
              <a:t>= 3 cones  </a:t>
            </a:r>
          </a:p>
        </p:txBody>
      </p:sp>
      <p:sp>
        <p:nvSpPr>
          <p:cNvPr id="146439" name="Rectangle 7"/>
          <p:cNvSpPr>
            <a:spLocks noChangeArrowheads="1"/>
          </p:cNvSpPr>
          <p:nvPr/>
        </p:nvSpPr>
        <p:spPr bwMode="auto">
          <a:xfrm>
            <a:off x="6156325" y="2830513"/>
            <a:ext cx="2879725" cy="646112"/>
          </a:xfrm>
          <a:prstGeom prst="rect">
            <a:avLst/>
          </a:prstGeom>
          <a:noFill/>
          <a:ln w="9525">
            <a:noFill/>
            <a:miter lim="800000"/>
            <a:headEnd/>
            <a:tailEnd/>
          </a:ln>
        </p:spPr>
        <p:txBody>
          <a:bodyPr>
            <a:spAutoFit/>
          </a:bodyPr>
          <a:lstStyle/>
          <a:p>
            <a:pPr marL="273050" indent="-273050" algn="ctr"/>
            <a:r>
              <a:rPr lang="en-US" altLang="en-US" dirty="0">
                <a:solidFill>
                  <a:srgbClr val="000000"/>
                </a:solidFill>
              </a:rPr>
              <a:t>1 gram of head/flowers </a:t>
            </a:r>
          </a:p>
          <a:p>
            <a:pPr marL="273050" indent="-273050" algn="ctr"/>
            <a:r>
              <a:rPr lang="en-US" altLang="en-US" dirty="0">
                <a:solidFill>
                  <a:srgbClr val="000000"/>
                </a:solidFill>
              </a:rPr>
              <a:t>= 3 joints or 8 – 12 cones</a:t>
            </a:r>
            <a:endParaRPr lang="en-AU" altLang="en-US" dirty="0">
              <a:solidFill>
                <a:srgbClr val="000000"/>
              </a:solidFill>
            </a:endParaRPr>
          </a:p>
        </p:txBody>
      </p:sp>
      <p:sp>
        <p:nvSpPr>
          <p:cNvPr id="146440" name="Rectangle 8"/>
          <p:cNvSpPr>
            <a:spLocks noChangeArrowheads="1"/>
          </p:cNvSpPr>
          <p:nvPr/>
        </p:nvSpPr>
        <p:spPr bwMode="auto">
          <a:xfrm>
            <a:off x="6659563" y="5094288"/>
            <a:ext cx="2208212" cy="647700"/>
          </a:xfrm>
          <a:prstGeom prst="rect">
            <a:avLst/>
          </a:prstGeom>
          <a:noFill/>
          <a:ln w="9525">
            <a:noFill/>
            <a:miter lim="800000"/>
            <a:headEnd/>
            <a:tailEnd/>
          </a:ln>
        </p:spPr>
        <p:txBody>
          <a:bodyPr>
            <a:spAutoFit/>
          </a:bodyPr>
          <a:lstStyle/>
          <a:p>
            <a:pPr algn="ctr"/>
            <a:r>
              <a:rPr lang="en-US" altLang="en-US" dirty="0">
                <a:cs typeface="Arial" charset="0"/>
              </a:rPr>
              <a:t>1 gram  packaged </a:t>
            </a:r>
          </a:p>
          <a:p>
            <a:pPr algn="ctr"/>
            <a:r>
              <a:rPr lang="en-US" altLang="en-US" dirty="0">
                <a:cs typeface="Arial" charset="0"/>
              </a:rPr>
              <a:t>$20 – $25 </a:t>
            </a:r>
            <a:endParaRPr lang="en-AU" altLang="en-US" dirty="0">
              <a:cs typeface="Arial" charset="0"/>
            </a:endParaRPr>
          </a:p>
        </p:txBody>
      </p:sp>
      <p:pic>
        <p:nvPicPr>
          <p:cNvPr id="146441" name="Picture 3"/>
          <p:cNvPicPr>
            <a:picLocks noChangeAspect="1" noChangeArrowheads="1"/>
          </p:cNvPicPr>
          <p:nvPr/>
        </p:nvPicPr>
        <p:blipFill>
          <a:blip r:embed="rId5"/>
          <a:srcRect/>
          <a:stretch>
            <a:fillRect/>
          </a:stretch>
        </p:blipFill>
        <p:spPr bwMode="auto">
          <a:xfrm>
            <a:off x="6784975" y="3448050"/>
            <a:ext cx="1763713" cy="1693863"/>
          </a:xfrm>
          <a:prstGeom prst="rect">
            <a:avLst/>
          </a:prstGeom>
          <a:noFill/>
          <a:ln w="9525">
            <a:noFill/>
            <a:miter lim="800000"/>
            <a:headEnd/>
            <a:tailEnd/>
          </a:ln>
        </p:spPr>
      </p:pic>
      <p:sp>
        <p:nvSpPr>
          <p:cNvPr id="5" name="Rectangle 4"/>
          <p:cNvSpPr/>
          <p:nvPr/>
        </p:nvSpPr>
        <p:spPr>
          <a:xfrm>
            <a:off x="331788" y="5741988"/>
            <a:ext cx="4519186" cy="369332"/>
          </a:xfrm>
          <a:prstGeom prst="rect">
            <a:avLst/>
          </a:prstGeom>
        </p:spPr>
        <p:txBody>
          <a:bodyPr wrap="none">
            <a:spAutoFit/>
          </a:bodyPr>
          <a:lstStyle/>
          <a:p>
            <a:r>
              <a:rPr lang="en-AU" dirty="0"/>
              <a:t>Source: </a:t>
            </a:r>
            <a:r>
              <a:rPr lang="en-AU" dirty="0" err="1" smtClean="0"/>
              <a:t>IDRS</a:t>
            </a:r>
            <a:r>
              <a:rPr lang="en-AU" dirty="0" smtClean="0"/>
              <a:t>, 2013 participant </a:t>
            </a:r>
            <a:r>
              <a:rPr lang="en-AU" dirty="0"/>
              <a:t>interviews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7" name="Title 1"/>
          <p:cNvSpPr>
            <a:spLocks noGrp="1"/>
          </p:cNvSpPr>
          <p:nvPr>
            <p:ph type="title"/>
          </p:nvPr>
        </p:nvSpPr>
        <p:spPr>
          <a:xfrm>
            <a:off x="755650" y="188913"/>
            <a:ext cx="7848600" cy="863600"/>
          </a:xfrm>
        </p:spPr>
        <p:txBody>
          <a:bodyPr/>
          <a:lstStyle/>
          <a:p>
            <a:pPr marL="342900" indent="-342900"/>
            <a:r>
              <a:rPr lang="en-AU" dirty="0" smtClean="0"/>
              <a:t>Effects of cannabis</a:t>
            </a:r>
            <a:endParaRPr lang="en-AU" sz="4800" dirty="0" smtClean="0"/>
          </a:p>
        </p:txBody>
      </p:sp>
      <p:sp>
        <p:nvSpPr>
          <p:cNvPr id="5" name="Content Placeholder 4"/>
          <p:cNvSpPr>
            <a:spLocks noGrp="1"/>
          </p:cNvSpPr>
          <p:nvPr>
            <p:ph idx="1"/>
          </p:nvPr>
        </p:nvSpPr>
        <p:spPr>
          <a:xfrm>
            <a:off x="395536" y="1556792"/>
            <a:ext cx="8424935" cy="4896544"/>
          </a:xfrm>
        </p:spPr>
        <p:txBody>
          <a:bodyPr numCol="2" spcCol="180000">
            <a:normAutofit fontScale="85000" lnSpcReduction="10000"/>
          </a:bodyPr>
          <a:lstStyle/>
          <a:p>
            <a:pPr marL="0" indent="0">
              <a:buFont typeface="Symbol" pitchFamily="18" charset="2"/>
              <a:buNone/>
              <a:defRPr/>
            </a:pPr>
            <a:r>
              <a:rPr lang="en-US" b="1" dirty="0" smtClean="0"/>
              <a:t>Short-term:</a:t>
            </a:r>
          </a:p>
          <a:p>
            <a:pPr marL="0" indent="0">
              <a:buFont typeface="Symbol" pitchFamily="18" charset="2"/>
              <a:buNone/>
              <a:defRPr/>
            </a:pPr>
            <a:endParaRPr lang="en-US" dirty="0"/>
          </a:p>
          <a:p>
            <a:pPr>
              <a:defRPr/>
            </a:pPr>
            <a:r>
              <a:rPr lang="en-US" dirty="0" smtClean="0"/>
              <a:t>feeling </a:t>
            </a:r>
            <a:r>
              <a:rPr lang="en-US" dirty="0"/>
              <a:t>of well-being</a:t>
            </a:r>
          </a:p>
          <a:p>
            <a:pPr>
              <a:defRPr/>
            </a:pPr>
            <a:r>
              <a:rPr lang="en-US" dirty="0"/>
              <a:t>talkativeness</a:t>
            </a:r>
          </a:p>
          <a:p>
            <a:pPr>
              <a:defRPr/>
            </a:pPr>
            <a:r>
              <a:rPr lang="en-US" dirty="0"/>
              <a:t>drowsiness</a:t>
            </a:r>
          </a:p>
          <a:p>
            <a:pPr>
              <a:defRPr/>
            </a:pPr>
            <a:r>
              <a:rPr lang="en-US" dirty="0"/>
              <a:t>loss of inhibitions</a:t>
            </a:r>
          </a:p>
          <a:p>
            <a:pPr>
              <a:defRPr/>
            </a:pPr>
            <a:r>
              <a:rPr lang="en-US" dirty="0"/>
              <a:t>decreased nausea</a:t>
            </a:r>
          </a:p>
          <a:p>
            <a:pPr>
              <a:defRPr/>
            </a:pPr>
            <a:r>
              <a:rPr lang="en-US" dirty="0"/>
              <a:t>increased appetite</a:t>
            </a:r>
          </a:p>
          <a:p>
            <a:pPr>
              <a:defRPr/>
            </a:pPr>
            <a:r>
              <a:rPr lang="en-US" dirty="0"/>
              <a:t>loss of co-ordination</a:t>
            </a:r>
          </a:p>
          <a:p>
            <a:pPr>
              <a:defRPr/>
            </a:pPr>
            <a:r>
              <a:rPr lang="en-US" dirty="0"/>
              <a:t>bloodshot eyes</a:t>
            </a:r>
          </a:p>
          <a:p>
            <a:pPr>
              <a:defRPr/>
            </a:pPr>
            <a:r>
              <a:rPr lang="en-US" dirty="0"/>
              <a:t>dryness </a:t>
            </a:r>
            <a:r>
              <a:rPr lang="en-US" dirty="0" smtClean="0"/>
              <a:t>- eyes</a:t>
            </a:r>
            <a:r>
              <a:rPr lang="en-US" dirty="0"/>
              <a:t>, mouth and throat</a:t>
            </a:r>
          </a:p>
          <a:p>
            <a:pPr>
              <a:defRPr/>
            </a:pPr>
            <a:r>
              <a:rPr lang="en-US" dirty="0"/>
              <a:t>anxiety and paranoia</a:t>
            </a:r>
          </a:p>
          <a:p>
            <a:pPr marL="0" indent="0">
              <a:buFont typeface="Symbol" pitchFamily="18" charset="2"/>
              <a:buNone/>
              <a:defRPr/>
            </a:pPr>
            <a:endParaRPr lang="en-US" dirty="0" smtClean="0"/>
          </a:p>
          <a:p>
            <a:pPr marL="0" indent="0">
              <a:buFont typeface="Symbol" pitchFamily="18" charset="2"/>
              <a:buNone/>
              <a:defRPr/>
            </a:pPr>
            <a:endParaRPr lang="en-US" dirty="0" smtClean="0"/>
          </a:p>
          <a:p>
            <a:pPr marL="0" indent="0">
              <a:buFont typeface="Symbol" pitchFamily="18" charset="2"/>
              <a:buNone/>
              <a:defRPr/>
            </a:pPr>
            <a:r>
              <a:rPr lang="en-US" b="1" dirty="0" smtClean="0"/>
              <a:t>Long-term:</a:t>
            </a:r>
            <a:endParaRPr lang="en-US" b="1" dirty="0"/>
          </a:p>
          <a:p>
            <a:pPr marL="0" indent="0">
              <a:buFont typeface="Symbol" pitchFamily="18" charset="2"/>
              <a:buNone/>
              <a:defRPr/>
            </a:pPr>
            <a:endParaRPr lang="en-US" dirty="0" smtClean="0"/>
          </a:p>
          <a:p>
            <a:pPr marL="0" indent="0">
              <a:buFont typeface="Symbol" pitchFamily="18" charset="2"/>
              <a:buNone/>
              <a:defRPr/>
            </a:pPr>
            <a:r>
              <a:rPr lang="en-US" dirty="0" smtClean="0"/>
              <a:t>Limited </a:t>
            </a:r>
            <a:r>
              <a:rPr lang="en-US" dirty="0"/>
              <a:t>research on </a:t>
            </a:r>
            <a:r>
              <a:rPr lang="en-US" dirty="0" smtClean="0"/>
              <a:t>long-term effects. </a:t>
            </a:r>
            <a:r>
              <a:rPr lang="en-US" dirty="0"/>
              <a:t>On </a:t>
            </a:r>
            <a:r>
              <a:rPr lang="en-US" dirty="0" smtClean="0"/>
              <a:t>available evidence major </a:t>
            </a:r>
            <a:r>
              <a:rPr lang="en-US" dirty="0"/>
              <a:t>probable adverse effects are:</a:t>
            </a:r>
          </a:p>
          <a:p>
            <a:pPr lvl="1">
              <a:defRPr/>
            </a:pPr>
            <a:r>
              <a:rPr lang="en-US" dirty="0" smtClean="0"/>
              <a:t>increased </a:t>
            </a:r>
            <a:r>
              <a:rPr lang="en-US" dirty="0"/>
              <a:t>risk of respiratory diseases associated with smoking, including cancer</a:t>
            </a:r>
          </a:p>
          <a:p>
            <a:pPr lvl="1">
              <a:defRPr/>
            </a:pPr>
            <a:r>
              <a:rPr lang="en-US" dirty="0"/>
              <a:t>decreased memory and learning abilities</a:t>
            </a:r>
          </a:p>
          <a:p>
            <a:pPr lvl="1">
              <a:defRPr/>
            </a:pPr>
            <a:r>
              <a:rPr lang="en-US" dirty="0"/>
              <a:t>decreased motivation </a:t>
            </a:r>
            <a:r>
              <a:rPr lang="en-US" dirty="0" smtClean="0"/>
              <a:t>(study</a:t>
            </a:r>
            <a:r>
              <a:rPr lang="en-US" dirty="0"/>
              <a:t>, work or </a:t>
            </a:r>
            <a:r>
              <a:rPr lang="en-US" dirty="0" smtClean="0"/>
              <a:t>concentration)</a:t>
            </a:r>
            <a:endParaRPr lang="en-US" dirty="0"/>
          </a:p>
          <a:p>
            <a:pPr lvl="1">
              <a:defRPr/>
            </a:pPr>
            <a:r>
              <a:rPr lang="en-US" dirty="0" smtClean="0"/>
              <a:t>links </a:t>
            </a:r>
            <a:r>
              <a:rPr lang="en-US" dirty="0"/>
              <a:t>between cannabis use and mental health problems </a:t>
            </a:r>
            <a:endParaRPr lang="en-US" dirty="0" smtClean="0"/>
          </a:p>
          <a:p>
            <a:pPr lvl="1">
              <a:defRPr/>
            </a:pPr>
            <a:r>
              <a:rPr lang="en-US" dirty="0" smtClean="0"/>
              <a:t>risk </a:t>
            </a:r>
            <a:r>
              <a:rPr lang="en-US" dirty="0"/>
              <a:t>of dependence. </a:t>
            </a:r>
            <a:endParaRPr lang="en-AU"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0" y="76200"/>
            <a:ext cx="9144000" cy="1219200"/>
          </a:xfrm>
        </p:spPr>
        <p:txBody>
          <a:bodyPr/>
          <a:lstStyle/>
          <a:p>
            <a:r>
              <a:rPr lang="en-US" altLang="en-US" dirty="0" smtClean="0"/>
              <a:t>Short Term, High-dose Effects</a:t>
            </a:r>
          </a:p>
        </p:txBody>
      </p:sp>
      <p:sp>
        <p:nvSpPr>
          <p:cNvPr id="158722" name="Rectangle 3"/>
          <p:cNvSpPr>
            <a:spLocks noGrp="1" noChangeArrowheads="1"/>
          </p:cNvSpPr>
          <p:nvPr>
            <p:ph type="body" idx="1"/>
          </p:nvPr>
        </p:nvSpPr>
        <p:spPr>
          <a:xfrm>
            <a:off x="990600" y="1295400"/>
            <a:ext cx="7772400" cy="4437063"/>
          </a:xfrm>
        </p:spPr>
        <p:txBody>
          <a:bodyPr lIns="0" tIns="0"/>
          <a:lstStyle/>
          <a:p>
            <a:pPr>
              <a:buFontTx/>
              <a:buNone/>
            </a:pPr>
            <a:r>
              <a:rPr lang="en-US" altLang="en-US" dirty="0" smtClean="0"/>
              <a:t>Cannabis also affects:</a:t>
            </a:r>
            <a:endParaRPr lang="en-US" altLang="en-US" sz="1800" dirty="0" smtClean="0"/>
          </a:p>
          <a:p>
            <a:pPr lvl="1">
              <a:buFontTx/>
              <a:buChar char="•"/>
            </a:pPr>
            <a:r>
              <a:rPr lang="en-US" altLang="en-US" dirty="0" smtClean="0"/>
              <a:t>short term memory </a:t>
            </a:r>
          </a:p>
          <a:p>
            <a:pPr lvl="1">
              <a:buFontTx/>
              <a:buChar char="•"/>
            </a:pPr>
            <a:r>
              <a:rPr lang="en-US" altLang="en-US" dirty="0" smtClean="0"/>
              <a:t>ability to learn and retain new information</a:t>
            </a:r>
          </a:p>
          <a:p>
            <a:pPr lvl="1">
              <a:buFontTx/>
              <a:buChar char="•"/>
            </a:pPr>
            <a:r>
              <a:rPr lang="en-US" altLang="en-US" dirty="0" smtClean="0"/>
              <a:t>task performance</a:t>
            </a:r>
          </a:p>
          <a:p>
            <a:pPr lvl="1">
              <a:buFontTx/>
              <a:buChar char="•"/>
            </a:pPr>
            <a:r>
              <a:rPr lang="en-US" altLang="en-US" dirty="0" smtClean="0"/>
              <a:t>balance, stability, mental dexterity</a:t>
            </a:r>
          </a:p>
          <a:p>
            <a:pPr lvl="1">
              <a:buFontTx/>
              <a:buChar char="•"/>
            </a:pPr>
            <a:r>
              <a:rPr lang="en-US" altLang="en-US" dirty="0" smtClean="0"/>
              <a:t>the cardiovascular and respiratory systems.</a:t>
            </a:r>
          </a:p>
          <a:p>
            <a:pPr>
              <a:buFontTx/>
              <a:buNone/>
            </a:pPr>
            <a:endParaRPr lang="en-US" altLang="en-US" sz="500" dirty="0" smtClean="0"/>
          </a:p>
          <a:p>
            <a:pPr>
              <a:buFontTx/>
              <a:buNone/>
            </a:pPr>
            <a:r>
              <a:rPr lang="en-US" altLang="en-US" dirty="0" smtClean="0"/>
              <a:t>Short term, high-dose use may result in:</a:t>
            </a:r>
          </a:p>
          <a:p>
            <a:pPr lvl="1">
              <a:buFontTx/>
              <a:buChar char="•"/>
            </a:pPr>
            <a:r>
              <a:rPr lang="en-US" altLang="en-US" dirty="0" smtClean="0"/>
              <a:t>synesthesia</a:t>
            </a:r>
          </a:p>
          <a:p>
            <a:pPr lvl="1">
              <a:buFontTx/>
              <a:buChar char="•"/>
            </a:pPr>
            <a:r>
              <a:rPr lang="en-US" altLang="en-US" dirty="0" smtClean="0"/>
              <a:t>pseudo- or true hallucinations</a:t>
            </a:r>
          </a:p>
          <a:p>
            <a:pPr lvl="1">
              <a:buFontTx/>
              <a:buChar char="•"/>
            </a:pPr>
            <a:r>
              <a:rPr lang="en-US" altLang="en-US" dirty="0" smtClean="0"/>
              <a:t>delusions, feelings of depersonalisation </a:t>
            </a:r>
          </a:p>
          <a:p>
            <a:pPr lvl="1">
              <a:buFontTx/>
              <a:buChar char="•"/>
            </a:pPr>
            <a:r>
              <a:rPr lang="en-US" altLang="en-US" dirty="0" smtClean="0"/>
              <a:t>paranoia, agitation, panicky feelings, ‘psychosis’.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76200"/>
            <a:ext cx="9144000" cy="1219200"/>
          </a:xfrm>
        </p:spPr>
        <p:txBody>
          <a:bodyPr lIns="92075" tIns="46038" rIns="92075" bIns="46038"/>
          <a:lstStyle/>
          <a:p>
            <a:r>
              <a:rPr lang="en-AU" altLang="en-US" dirty="0" smtClean="0"/>
              <a:t>Cannabis: Acute Effects</a:t>
            </a:r>
            <a:endParaRPr lang="en-AU" altLang="en-US" b="1" i="1" dirty="0" smtClean="0"/>
          </a:p>
        </p:txBody>
      </p:sp>
      <p:sp>
        <p:nvSpPr>
          <p:cNvPr id="30723" name="Rectangle 3"/>
          <p:cNvSpPr>
            <a:spLocks noGrp="1" noChangeArrowheads="1"/>
          </p:cNvSpPr>
          <p:nvPr>
            <p:ph type="body" idx="1"/>
          </p:nvPr>
        </p:nvSpPr>
        <p:spPr>
          <a:xfrm>
            <a:off x="990600" y="1295400"/>
            <a:ext cx="7542213" cy="4510088"/>
          </a:xfrm>
        </p:spPr>
        <p:txBody>
          <a:bodyPr lIns="0" tIns="0" rIns="92075" bIns="46038">
            <a:normAutofit fontScale="92500" lnSpcReduction="10000"/>
          </a:bodyPr>
          <a:lstStyle/>
          <a:p>
            <a:pPr>
              <a:spcAft>
                <a:spcPct val="10000"/>
              </a:spcAft>
              <a:defRPr/>
            </a:pPr>
            <a:r>
              <a:rPr lang="en-AU" altLang="en-US" dirty="0"/>
              <a:t>Analgesia</a:t>
            </a:r>
          </a:p>
          <a:p>
            <a:pPr>
              <a:spcAft>
                <a:spcPct val="10000"/>
              </a:spcAft>
              <a:defRPr/>
            </a:pPr>
            <a:r>
              <a:rPr lang="en-AU" altLang="en-US" dirty="0"/>
              <a:t>Euphoria, altered concentration, relaxation, sense of calm or wellbeing, disinhibition, confusion</a:t>
            </a:r>
          </a:p>
          <a:p>
            <a:pPr>
              <a:spcAft>
                <a:spcPct val="10000"/>
              </a:spcAft>
              <a:defRPr/>
            </a:pPr>
            <a:r>
              <a:rPr lang="en-AU" altLang="en-US" dirty="0"/>
              <a:t>Increased appetite, thirst</a:t>
            </a:r>
          </a:p>
          <a:p>
            <a:pPr>
              <a:spcAft>
                <a:spcPct val="10000"/>
              </a:spcAft>
              <a:defRPr/>
            </a:pPr>
            <a:r>
              <a:rPr lang="en-AU" altLang="en-US" dirty="0"/>
              <a:t>Heightened visual, auditory and olfactory perceptions, </a:t>
            </a:r>
            <a:r>
              <a:rPr lang="en-AU" altLang="en-US" dirty="0" smtClean="0"/>
              <a:t>resulting in inability </a:t>
            </a:r>
            <a:r>
              <a:rPr lang="en-AU" altLang="en-US" dirty="0"/>
              <a:t>to appropriately interpret surroundings </a:t>
            </a:r>
          </a:p>
          <a:p>
            <a:pPr>
              <a:spcAft>
                <a:spcPct val="10000"/>
              </a:spcAft>
              <a:defRPr/>
            </a:pPr>
            <a:r>
              <a:rPr lang="en-AU" altLang="en-US" dirty="0"/>
              <a:t>Reduced intra-ocular pressure (used for glaucoma treatment)</a:t>
            </a:r>
          </a:p>
          <a:p>
            <a:pPr>
              <a:spcAft>
                <a:spcPct val="10000"/>
              </a:spcAft>
              <a:defRPr/>
            </a:pPr>
            <a:r>
              <a:rPr lang="en-AU" altLang="en-US" dirty="0"/>
              <a:t>Nausea, headaches </a:t>
            </a:r>
          </a:p>
          <a:p>
            <a:pPr>
              <a:spcAft>
                <a:spcPct val="10000"/>
              </a:spcAft>
              <a:defRPr/>
            </a:pPr>
            <a:r>
              <a:rPr lang="en-AU" altLang="en-US" dirty="0"/>
              <a:t>With consistent use, </a:t>
            </a:r>
            <a:r>
              <a:rPr lang="en-AU" altLang="en-US" dirty="0" smtClean="0"/>
              <a:t> u</a:t>
            </a:r>
            <a:r>
              <a:rPr lang="en-AU" dirty="0" smtClean="0"/>
              <a:t>pper </a:t>
            </a:r>
            <a:r>
              <a:rPr lang="en-AU" dirty="0"/>
              <a:t>respiratory tract infections</a:t>
            </a:r>
            <a:endParaRPr lang="en-AU" altLang="en-US" dirty="0"/>
          </a:p>
          <a:p>
            <a:pPr>
              <a:spcAft>
                <a:spcPct val="10000"/>
              </a:spcAft>
              <a:defRPr/>
            </a:pPr>
            <a:r>
              <a:rPr lang="en-AU" altLang="en-US" dirty="0"/>
              <a:t>Problems associated with intoxication</a:t>
            </a:r>
            <a:r>
              <a:rPr lang="en-US" altLang="en-US" dirty="0"/>
              <a:t>.</a:t>
            </a:r>
            <a:endParaRPr lang="en-AU" altLang="en-US" dirty="0"/>
          </a:p>
          <a:p>
            <a:pPr algn="ctr">
              <a:buFontTx/>
              <a:buNone/>
              <a:defRPr/>
            </a:pPr>
            <a:r>
              <a:rPr lang="en-AU" altLang="en-US" i="1" dirty="0">
                <a:solidFill>
                  <a:schemeClr val="bg1"/>
                </a:solidFill>
              </a:rPr>
              <a:t>Cannabis overdose does not result in death</a:t>
            </a:r>
            <a:r>
              <a:rPr lang="en-US" altLang="en-US" i="1" dirty="0">
                <a:solidFill>
                  <a:schemeClr val="bg1"/>
                </a:solidFill>
              </a:rPr>
              <a:t>.</a:t>
            </a:r>
            <a:r>
              <a:rPr lang="en-AU" altLang="en-US" sz="16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srcRect/>
          <a:stretch>
            <a:fillRect/>
          </a:stretch>
        </p:blipFill>
        <p:spPr bwMode="auto">
          <a:xfrm>
            <a:off x="6477000" y="981075"/>
            <a:ext cx="2625725" cy="2624138"/>
          </a:xfrm>
          <a:prstGeom prst="rect">
            <a:avLst/>
          </a:prstGeom>
          <a:noFill/>
          <a:ln w="9525">
            <a:noFill/>
            <a:miter lim="800000"/>
            <a:headEnd/>
            <a:tailEnd/>
          </a:ln>
        </p:spPr>
      </p:pic>
      <p:sp>
        <p:nvSpPr>
          <p:cNvPr id="71682" name="Rectangle 2"/>
          <p:cNvSpPr>
            <a:spLocks noGrp="1" noChangeArrowheads="1"/>
          </p:cNvSpPr>
          <p:nvPr>
            <p:ph type="title"/>
          </p:nvPr>
        </p:nvSpPr>
        <p:spPr>
          <a:xfrm>
            <a:off x="0" y="0"/>
            <a:ext cx="9144000" cy="1295400"/>
          </a:xfrm>
        </p:spPr>
        <p:txBody>
          <a:bodyPr lIns="92075" tIns="46038" rIns="92075" bIns="46038"/>
          <a:lstStyle/>
          <a:p>
            <a:r>
              <a:rPr lang="en-AU" altLang="en-US" dirty="0" smtClean="0"/>
              <a:t>Cannabis: Heavy Use</a:t>
            </a:r>
            <a:endParaRPr lang="en-AU" altLang="en-US" b="1" i="1" dirty="0" smtClean="0"/>
          </a:p>
        </p:txBody>
      </p:sp>
      <p:sp>
        <p:nvSpPr>
          <p:cNvPr id="53250" name="Rectangle 4"/>
          <p:cNvSpPr>
            <a:spLocks noGrp="1" noChangeArrowheads="1"/>
          </p:cNvSpPr>
          <p:nvPr>
            <p:ph type="body" idx="1"/>
          </p:nvPr>
        </p:nvSpPr>
        <p:spPr>
          <a:xfrm>
            <a:off x="609600" y="1295400"/>
            <a:ext cx="8139113" cy="4654550"/>
          </a:xfrm>
        </p:spPr>
        <p:txBody>
          <a:bodyPr lIns="0" tIns="0" rIns="92075" bIns="46038">
            <a:normAutofit fontScale="92500" lnSpcReduction="10000"/>
          </a:bodyPr>
          <a:lstStyle/>
          <a:p>
            <a:pPr marL="384175" indent="-384175">
              <a:spcBef>
                <a:spcPct val="50000"/>
              </a:spcBef>
              <a:defRPr/>
            </a:pPr>
            <a:r>
              <a:rPr lang="en-AU" altLang="en-US" dirty="0" smtClean="0"/>
              <a:t>Daily cannabis users are more likely to:</a:t>
            </a:r>
          </a:p>
          <a:p>
            <a:pPr marL="952500" lvl="1" indent="-377825">
              <a:spcBef>
                <a:spcPct val="50000"/>
              </a:spcBef>
              <a:defRPr/>
            </a:pPr>
            <a:r>
              <a:rPr lang="en-AU" altLang="en-US" sz="2400" dirty="0" smtClean="0"/>
              <a:t>have tried many illicit drugs </a:t>
            </a:r>
          </a:p>
          <a:p>
            <a:pPr marL="952500" lvl="1" indent="-377825">
              <a:spcBef>
                <a:spcPct val="50000"/>
              </a:spcBef>
              <a:defRPr/>
            </a:pPr>
            <a:r>
              <a:rPr lang="en-AU" altLang="en-US" sz="2400" dirty="0" smtClean="0"/>
              <a:t>use alcohol regularly</a:t>
            </a:r>
          </a:p>
          <a:p>
            <a:pPr marL="384175" indent="-384175">
              <a:spcBef>
                <a:spcPct val="50000"/>
              </a:spcBef>
              <a:defRPr/>
            </a:pPr>
            <a:r>
              <a:rPr lang="en-AU" altLang="en-US" dirty="0" smtClean="0"/>
              <a:t>People with coexisting mental health </a:t>
            </a:r>
            <a:br>
              <a:rPr lang="en-AU" altLang="en-US" dirty="0" smtClean="0"/>
            </a:br>
            <a:r>
              <a:rPr lang="en-AU" altLang="en-US" dirty="0" smtClean="0"/>
              <a:t>problems often report high rates of </a:t>
            </a:r>
            <a:br>
              <a:rPr lang="en-AU" altLang="en-US" dirty="0" smtClean="0"/>
            </a:br>
            <a:r>
              <a:rPr lang="en-AU" altLang="en-US" dirty="0" smtClean="0"/>
              <a:t>regular cannabis use</a:t>
            </a:r>
          </a:p>
          <a:p>
            <a:pPr marL="384175" indent="-384175">
              <a:spcBef>
                <a:spcPct val="50000"/>
              </a:spcBef>
              <a:defRPr/>
            </a:pPr>
            <a:r>
              <a:rPr lang="en-AU" altLang="en-US" dirty="0" smtClean="0"/>
              <a:t>Detox/withdrawal treatment mainly sought by men in their early 30’s:</a:t>
            </a:r>
            <a:endParaRPr lang="en-AU" altLang="en-US" sz="1800" dirty="0" smtClean="0"/>
          </a:p>
          <a:p>
            <a:pPr marL="952500" lvl="1" indent="-377825">
              <a:spcBef>
                <a:spcPct val="50000"/>
              </a:spcBef>
              <a:defRPr/>
            </a:pPr>
            <a:r>
              <a:rPr lang="en-AU" altLang="en-US" sz="2400" dirty="0" smtClean="0"/>
              <a:t>who are using 30</a:t>
            </a:r>
            <a:r>
              <a:rPr lang="en-AU" altLang="en-US" sz="2400" dirty="0" smtClean="0">
                <a:cs typeface="Arial" charset="0"/>
              </a:rPr>
              <a:t>–</a:t>
            </a:r>
            <a:r>
              <a:rPr lang="en-AU" altLang="en-US" sz="2400" dirty="0" smtClean="0"/>
              <a:t>50 cones per day</a:t>
            </a:r>
          </a:p>
          <a:p>
            <a:pPr marL="952500" lvl="1" indent="-377825">
              <a:spcBef>
                <a:spcPct val="50000"/>
              </a:spcBef>
              <a:defRPr/>
            </a:pPr>
            <a:r>
              <a:rPr lang="en-AU" altLang="en-US" sz="2400" dirty="0" smtClean="0"/>
              <a:t>who want to regain motivation</a:t>
            </a:r>
          </a:p>
          <a:p>
            <a:pPr marL="952500" lvl="1" indent="-377825">
              <a:spcBef>
                <a:spcPct val="50000"/>
              </a:spcBef>
              <a:defRPr/>
            </a:pPr>
            <a:r>
              <a:rPr lang="en-AU" altLang="en-US" sz="2400" dirty="0" smtClean="0"/>
              <a:t>whose relationships are at risk with continued use</a:t>
            </a:r>
            <a:r>
              <a:rPr lang="en-US" altLang="en-US" sz="2400" dirty="0" smtClean="0"/>
              <a:t>.</a:t>
            </a:r>
            <a:endParaRPr lang="en-AU" altLang="en-US"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0" y="0"/>
            <a:ext cx="9144000" cy="1295400"/>
          </a:xfrm>
        </p:spPr>
        <p:txBody>
          <a:bodyPr/>
          <a:lstStyle/>
          <a:p>
            <a:r>
              <a:rPr lang="en-US" altLang="en-US" dirty="0" smtClean="0"/>
              <a:t>Long-term Effects</a:t>
            </a:r>
          </a:p>
        </p:txBody>
      </p:sp>
      <p:sp>
        <p:nvSpPr>
          <p:cNvPr id="73730" name="Rectangle 3"/>
          <p:cNvSpPr>
            <a:spLocks noGrp="1" noChangeArrowheads="1"/>
          </p:cNvSpPr>
          <p:nvPr>
            <p:ph type="body" idx="1"/>
          </p:nvPr>
        </p:nvSpPr>
        <p:spPr>
          <a:xfrm>
            <a:off x="990600" y="1295400"/>
            <a:ext cx="7924800" cy="4654550"/>
          </a:xfrm>
        </p:spPr>
        <p:txBody>
          <a:bodyPr lIns="0" tIns="0" anchor="ctr"/>
          <a:lstStyle/>
          <a:p>
            <a:pPr marL="384175" indent="-384175">
              <a:lnSpc>
                <a:spcPct val="90000"/>
              </a:lnSpc>
            </a:pPr>
            <a:r>
              <a:rPr lang="en-US" altLang="en-US" sz="2800" dirty="0" smtClean="0"/>
              <a:t>Central nervous system</a:t>
            </a:r>
          </a:p>
          <a:p>
            <a:pPr marL="384175" indent="-384175">
              <a:lnSpc>
                <a:spcPct val="90000"/>
              </a:lnSpc>
            </a:pPr>
            <a:r>
              <a:rPr lang="en-US" altLang="en-US" sz="2800" dirty="0" smtClean="0"/>
              <a:t>Respiratory system</a:t>
            </a:r>
          </a:p>
          <a:p>
            <a:pPr marL="384175" indent="-384175">
              <a:lnSpc>
                <a:spcPct val="90000"/>
              </a:lnSpc>
            </a:pPr>
            <a:r>
              <a:rPr lang="en-US" altLang="en-US" sz="2800" dirty="0" smtClean="0"/>
              <a:t>Cardiovascular system</a:t>
            </a:r>
          </a:p>
          <a:p>
            <a:pPr marL="384175" indent="-384175">
              <a:lnSpc>
                <a:spcPct val="90000"/>
              </a:lnSpc>
            </a:pPr>
            <a:r>
              <a:rPr lang="en-US" altLang="en-US" sz="2800" dirty="0" smtClean="0"/>
              <a:t>Immune system</a:t>
            </a:r>
          </a:p>
          <a:p>
            <a:pPr marL="384175" indent="-384175">
              <a:lnSpc>
                <a:spcPct val="90000"/>
              </a:lnSpc>
            </a:pPr>
            <a:r>
              <a:rPr lang="en-US" altLang="en-US" sz="2800" dirty="0" smtClean="0"/>
              <a:t>Endocrine and reproductive systems</a:t>
            </a:r>
          </a:p>
          <a:p>
            <a:pPr marL="384175" indent="-384175">
              <a:lnSpc>
                <a:spcPct val="90000"/>
              </a:lnSpc>
            </a:pPr>
            <a:r>
              <a:rPr lang="en-AU" altLang="en-US" sz="2800" dirty="0" smtClean="0"/>
              <a:t>Adverse social outcomes </a:t>
            </a:r>
          </a:p>
          <a:p>
            <a:pPr marL="384175" indent="-384175">
              <a:lnSpc>
                <a:spcPct val="90000"/>
              </a:lnSpc>
            </a:pPr>
            <a:r>
              <a:rPr lang="en-AU" altLang="en-US" sz="2800" dirty="0" smtClean="0"/>
              <a:t>Mental health problems</a:t>
            </a:r>
          </a:p>
          <a:p>
            <a:pPr marL="384175" indent="-384175">
              <a:lnSpc>
                <a:spcPct val="90000"/>
              </a:lnSpc>
            </a:pPr>
            <a:r>
              <a:rPr lang="en-AU" altLang="en-US" sz="2800" dirty="0" smtClean="0"/>
              <a:t>Cognitive impairment</a:t>
            </a:r>
          </a:p>
          <a:p>
            <a:pPr marL="384175" indent="-384175">
              <a:lnSpc>
                <a:spcPct val="90000"/>
              </a:lnSpc>
            </a:pPr>
            <a:r>
              <a:rPr lang="en-AU" altLang="en-US" sz="2800" dirty="0" smtClean="0"/>
              <a:t>Dependence</a:t>
            </a:r>
            <a:endParaRPr lang="en-US" altLang="en-US" sz="2800" dirty="0" smtClean="0"/>
          </a:p>
        </p:txBody>
      </p:sp>
      <p:pic>
        <p:nvPicPr>
          <p:cNvPr id="73731" name="Picture 4"/>
          <p:cNvPicPr>
            <a:picLocks noChangeAspect="1" noChangeArrowheads="1"/>
          </p:cNvPicPr>
          <p:nvPr/>
        </p:nvPicPr>
        <p:blipFill>
          <a:blip r:embed="rId3"/>
          <a:srcRect/>
          <a:stretch>
            <a:fillRect/>
          </a:stretch>
        </p:blipFill>
        <p:spPr bwMode="auto">
          <a:xfrm>
            <a:off x="6553200" y="1219200"/>
            <a:ext cx="1419225" cy="1905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450850" y="1700213"/>
            <a:ext cx="8369300" cy="4249737"/>
          </a:xfrm>
          <a:prstGeom prst="rect">
            <a:avLst/>
          </a:prstGeom>
          <a:noFill/>
          <a:ln>
            <a:noFill/>
          </a:ln>
          <a:extLst/>
        </p:spPr>
        <p:txBody>
          <a:bodyPr anchor="ctr">
            <a:normAutofit/>
          </a:bodyPr>
          <a:lstStyle/>
          <a:p>
            <a:pPr>
              <a:defRPr/>
            </a:pPr>
            <a:endParaRPr lang="en-AU" sz="2200" dirty="0">
              <a:solidFill>
                <a:schemeClr val="tx2"/>
              </a:solidFill>
              <a:latin typeface="+mn-lt"/>
            </a:endParaRPr>
          </a:p>
        </p:txBody>
      </p:sp>
      <p:sp>
        <p:nvSpPr>
          <p:cNvPr id="75778" name="Title 1"/>
          <p:cNvSpPr txBox="1">
            <a:spLocks/>
          </p:cNvSpPr>
          <p:nvPr/>
        </p:nvSpPr>
        <p:spPr bwMode="auto">
          <a:xfrm>
            <a:off x="450850" y="207963"/>
            <a:ext cx="8229600" cy="985837"/>
          </a:xfrm>
          <a:prstGeom prst="rect">
            <a:avLst/>
          </a:prstGeom>
          <a:noFill/>
          <a:ln w="9525">
            <a:noFill/>
            <a:miter lim="800000"/>
            <a:headEnd/>
            <a:tailEnd/>
          </a:ln>
        </p:spPr>
        <p:txBody>
          <a:bodyPr anchor="ctr"/>
          <a:lstStyle/>
          <a:p>
            <a:pPr lvl="1" algn="ctr" eaLnBrk="0" hangingPunct="0"/>
            <a:r>
              <a:rPr lang="en-AU" sz="4400" dirty="0">
                <a:solidFill>
                  <a:srgbClr val="FFFFFF"/>
                </a:solidFill>
                <a:latin typeface="Candara" pitchFamily="34" charset="0"/>
              </a:rPr>
              <a:t>Risks associated with use</a:t>
            </a:r>
            <a:endParaRPr lang="en-AU" sz="4800" dirty="0">
              <a:solidFill>
                <a:srgbClr val="FFFFFF"/>
              </a:solidFill>
              <a:latin typeface="Candara" pitchFamily="34" charset="0"/>
            </a:endParaRPr>
          </a:p>
        </p:txBody>
      </p:sp>
      <p:graphicFrame>
        <p:nvGraphicFramePr>
          <p:cNvPr id="6" name="Table 5"/>
          <p:cNvGraphicFramePr>
            <a:graphicFrameLocks noGrp="1"/>
          </p:cNvGraphicFramePr>
          <p:nvPr/>
        </p:nvGraphicFramePr>
        <p:xfrm>
          <a:off x="412750" y="1628775"/>
          <a:ext cx="8424614" cy="4104456"/>
        </p:xfrm>
        <a:graphic>
          <a:graphicData uri="http://schemas.openxmlformats.org/drawingml/2006/table">
            <a:tbl>
              <a:tblPr firstRow="1" bandRow="1">
                <a:tableStyleId>{5C22544A-7EE6-4342-B048-85BDC9FD1C3A}</a:tableStyleId>
              </a:tblPr>
              <a:tblGrid>
                <a:gridCol w="1825333"/>
                <a:gridCol w="6599281"/>
              </a:tblGrid>
              <a:tr h="1728192">
                <a:tc>
                  <a:txBody>
                    <a:bodyPr/>
                    <a:lstStyle/>
                    <a:p>
                      <a:r>
                        <a:rPr lang="en-AU" b="0" dirty="0" smtClean="0">
                          <a:solidFill>
                            <a:srgbClr val="231F20"/>
                          </a:solidFill>
                          <a:latin typeface="Arial"/>
                        </a:rPr>
                        <a:t>Risks of acute</a:t>
                      </a:r>
                      <a:endParaRPr lang="en-AU" b="0" dirty="0" smtClean="0">
                        <a:solidFill>
                          <a:srgbClr val="000000"/>
                        </a:solidFill>
                        <a:latin typeface="Arial"/>
                      </a:endParaRPr>
                    </a:p>
                    <a:p>
                      <a:r>
                        <a:rPr lang="en-AU" b="0" dirty="0" smtClean="0">
                          <a:solidFill>
                            <a:srgbClr val="231F20"/>
                          </a:solidFill>
                          <a:latin typeface="Arial"/>
                        </a:rPr>
                        <a:t>intoxication</a:t>
                      </a:r>
                      <a:endParaRPr lang="en-AU" b="0" dirty="0" smtClean="0">
                        <a:solidFill>
                          <a:srgbClr val="000000"/>
                        </a:solidFill>
                        <a:latin typeface="Arial"/>
                      </a:endParaRPr>
                    </a:p>
                    <a:p>
                      <a:endParaRPr lang="en-AU" b="0" dirty="0"/>
                    </a:p>
                  </a:txBody>
                  <a:tcPr/>
                </a:tc>
                <a:tc>
                  <a:txBody>
                    <a:bodyPr/>
                    <a:lstStyle/>
                    <a:p>
                      <a:pPr marL="285750" indent="-285750">
                        <a:buFont typeface="Arial" panose="020B0604020202020204" pitchFamily="34" charset="0"/>
                        <a:buChar char="•"/>
                      </a:pPr>
                      <a:r>
                        <a:rPr lang="en-US" b="0" dirty="0" smtClean="0">
                          <a:solidFill>
                            <a:srgbClr val="231F20"/>
                          </a:solidFill>
                          <a:latin typeface="Arial"/>
                        </a:rPr>
                        <a:t>impaired attention, memory, and psychomotor performance while intoxicated</a:t>
                      </a:r>
                      <a:endParaRPr lang="en-US" b="0" dirty="0" smtClean="0">
                        <a:solidFill>
                          <a:srgbClr val="000000"/>
                        </a:solidFill>
                        <a:latin typeface="Arial"/>
                      </a:endParaRPr>
                    </a:p>
                    <a:p>
                      <a:pPr marL="285750" indent="-285750">
                        <a:buFont typeface="Arial" panose="020B0604020202020204" pitchFamily="34" charset="0"/>
                        <a:buChar char="•"/>
                      </a:pPr>
                      <a:r>
                        <a:rPr lang="en-AU" b="0" dirty="0" smtClean="0">
                          <a:solidFill>
                            <a:srgbClr val="231F20"/>
                          </a:solidFill>
                          <a:latin typeface="Arial"/>
                        </a:rPr>
                        <a:t>cannabis-induced psychosis</a:t>
                      </a:r>
                      <a:endParaRPr lang="en-AU" b="0" dirty="0" smtClean="0">
                        <a:solidFill>
                          <a:srgbClr val="000000"/>
                        </a:solidFill>
                        <a:latin typeface="Arial"/>
                      </a:endParaRPr>
                    </a:p>
                    <a:p>
                      <a:pPr marL="285750" indent="-285750">
                        <a:buFont typeface="Arial" panose="020B0604020202020204" pitchFamily="34" charset="0"/>
                        <a:buChar char="•"/>
                      </a:pPr>
                      <a:r>
                        <a:rPr lang="en-US" b="0" dirty="0" smtClean="0">
                          <a:solidFill>
                            <a:srgbClr val="231F20"/>
                          </a:solidFill>
                          <a:latin typeface="Arial"/>
                        </a:rPr>
                        <a:t>increased risk of motor-vehicle accidents</a:t>
                      </a:r>
                      <a:endParaRPr lang="en-US" b="0" dirty="0" smtClean="0">
                        <a:solidFill>
                          <a:srgbClr val="000000"/>
                        </a:solidFill>
                        <a:latin typeface="Arial"/>
                      </a:endParaRPr>
                    </a:p>
                    <a:p>
                      <a:pPr marL="285750" indent="-285750">
                        <a:buFont typeface="Arial" panose="020B0604020202020204" pitchFamily="34" charset="0"/>
                        <a:buChar char="•"/>
                      </a:pPr>
                      <a:endParaRPr lang="en-AU" b="0" dirty="0"/>
                    </a:p>
                  </a:txBody>
                  <a:tcPr/>
                </a:tc>
              </a:tr>
              <a:tr h="2376264">
                <a:tc>
                  <a:txBody>
                    <a:bodyPr/>
                    <a:lstStyle/>
                    <a:p>
                      <a:pPr algn="l"/>
                      <a:r>
                        <a:rPr lang="en-AU" sz="1800" b="0" i="0" u="none" strike="noStrike" baseline="0" dirty="0" smtClean="0">
                          <a:latin typeface="MetaOT-Medium"/>
                        </a:rPr>
                        <a:t>Most probable</a:t>
                      </a:r>
                    </a:p>
                    <a:p>
                      <a:pPr algn="l"/>
                      <a:r>
                        <a:rPr lang="en-AU" sz="1800" b="0" i="0" u="none" strike="noStrike" baseline="0" dirty="0" smtClean="0">
                          <a:latin typeface="MetaOT-Medium"/>
                        </a:rPr>
                        <a:t>chronic effects</a:t>
                      </a:r>
                      <a:endParaRPr lang="en-AU" dirty="0"/>
                    </a:p>
                  </a:txBody>
                  <a:tcPr/>
                </a:tc>
                <a:tc>
                  <a:txBody>
                    <a:bodyPr/>
                    <a:lstStyle/>
                    <a:p>
                      <a:pPr marL="285750" indent="-285750" algn="l" defTabSz="914400" rtl="0" eaLnBrk="1" latinLnBrk="0" hangingPunct="1">
                        <a:buFont typeface="Arial" panose="020B0604020202020204" pitchFamily="34" charset="0"/>
                        <a:buChar char="•"/>
                      </a:pPr>
                      <a:r>
                        <a:rPr lang="en-US" sz="1800" kern="1200" dirty="0" smtClean="0">
                          <a:solidFill>
                            <a:srgbClr val="231F20"/>
                          </a:solidFill>
                          <a:latin typeface="Arial"/>
                          <a:ea typeface="+mn-ea"/>
                          <a:cs typeface="+mn-cs"/>
                        </a:rPr>
                        <a:t>subtle cognitive impairment in attention, memory, and the organisation and integration of complex information (of unknown reversibility, though not likely to be grossly debilitating)</a:t>
                      </a:r>
                    </a:p>
                    <a:p>
                      <a:pPr marL="285750" indent="-285750" algn="l" defTabSz="914400" rtl="0" eaLnBrk="1" latinLnBrk="0" hangingPunct="1">
                        <a:buFont typeface="Arial" panose="020B0604020202020204" pitchFamily="34" charset="0"/>
                        <a:buChar char="•"/>
                      </a:pPr>
                      <a:r>
                        <a:rPr lang="en-US" sz="1800" kern="1200" dirty="0" smtClean="0">
                          <a:solidFill>
                            <a:srgbClr val="231F20"/>
                          </a:solidFill>
                          <a:latin typeface="Arial"/>
                          <a:ea typeface="+mn-ea"/>
                          <a:cs typeface="+mn-cs"/>
                        </a:rPr>
                        <a:t>increased risk of developing a dependence syndrome</a:t>
                      </a:r>
                    </a:p>
                    <a:p>
                      <a:pPr marL="285750" indent="-285750" algn="l" defTabSz="914400" rtl="0" eaLnBrk="1" latinLnBrk="0" hangingPunct="1">
                        <a:buFont typeface="Arial" panose="020B0604020202020204" pitchFamily="34" charset="0"/>
                        <a:buChar char="•"/>
                      </a:pPr>
                      <a:r>
                        <a:rPr lang="en-US" sz="1800" kern="1200" dirty="0" smtClean="0">
                          <a:solidFill>
                            <a:srgbClr val="231F20"/>
                          </a:solidFill>
                          <a:latin typeface="Arial"/>
                          <a:ea typeface="+mn-ea"/>
                          <a:cs typeface="+mn-cs"/>
                        </a:rPr>
                        <a:t>adverse respiratory effects, such as chronic bronchitis (greater if cannabis is used with tobacco)</a:t>
                      </a:r>
                      <a:endParaRPr lang="en-AU" sz="1800" kern="1200" dirty="0">
                        <a:solidFill>
                          <a:srgbClr val="231F20"/>
                        </a:solidFill>
                        <a:latin typeface="Arial"/>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450850" y="1700213"/>
            <a:ext cx="8369300" cy="4249737"/>
          </a:xfrm>
          <a:prstGeom prst="rect">
            <a:avLst/>
          </a:prstGeom>
          <a:noFill/>
          <a:ln>
            <a:noFill/>
          </a:ln>
          <a:extLst/>
        </p:spPr>
        <p:txBody>
          <a:bodyPr anchor="ctr">
            <a:normAutofit/>
          </a:bodyPr>
          <a:lstStyle/>
          <a:p>
            <a:pPr>
              <a:defRPr/>
            </a:pPr>
            <a:endParaRPr lang="en-AU" sz="2200" dirty="0">
              <a:solidFill>
                <a:schemeClr val="tx2"/>
              </a:solidFill>
              <a:latin typeface="+mn-lt"/>
            </a:endParaRPr>
          </a:p>
        </p:txBody>
      </p:sp>
      <p:sp>
        <p:nvSpPr>
          <p:cNvPr id="77826" name="Title 1"/>
          <p:cNvSpPr txBox="1">
            <a:spLocks/>
          </p:cNvSpPr>
          <p:nvPr/>
        </p:nvSpPr>
        <p:spPr bwMode="auto">
          <a:xfrm>
            <a:off x="450850" y="207963"/>
            <a:ext cx="8229600" cy="985837"/>
          </a:xfrm>
          <a:prstGeom prst="rect">
            <a:avLst/>
          </a:prstGeom>
          <a:noFill/>
          <a:ln w="9525">
            <a:noFill/>
            <a:miter lim="800000"/>
            <a:headEnd/>
            <a:tailEnd/>
          </a:ln>
        </p:spPr>
        <p:txBody>
          <a:bodyPr anchor="ctr"/>
          <a:lstStyle/>
          <a:p>
            <a:pPr lvl="1" algn="ctr" eaLnBrk="0" hangingPunct="0"/>
            <a:r>
              <a:rPr lang="en-AU" sz="4400" dirty="0">
                <a:solidFill>
                  <a:srgbClr val="FFFFFF"/>
                </a:solidFill>
                <a:latin typeface="Candara" pitchFamily="34" charset="0"/>
              </a:rPr>
              <a:t>Risks associated with use</a:t>
            </a:r>
            <a:endParaRPr lang="en-AU" sz="4800" dirty="0">
              <a:solidFill>
                <a:srgbClr val="FFFFFF"/>
              </a:solidFill>
              <a:latin typeface="Candara" pitchFamily="34" charset="0"/>
            </a:endParaRPr>
          </a:p>
        </p:txBody>
      </p:sp>
      <p:graphicFrame>
        <p:nvGraphicFramePr>
          <p:cNvPr id="6" name="Table 5"/>
          <p:cNvGraphicFramePr>
            <a:graphicFrameLocks noGrp="1"/>
          </p:cNvGraphicFramePr>
          <p:nvPr/>
        </p:nvGraphicFramePr>
        <p:xfrm>
          <a:off x="323850" y="1397000"/>
          <a:ext cx="8640960" cy="4552280"/>
        </p:xfrm>
        <a:graphic>
          <a:graphicData uri="http://schemas.openxmlformats.org/drawingml/2006/table">
            <a:tbl>
              <a:tblPr firstRow="1" bandRow="1">
                <a:tableStyleId>{5C22544A-7EE6-4342-B048-85BDC9FD1C3A}</a:tableStyleId>
              </a:tblPr>
              <a:tblGrid>
                <a:gridCol w="1872208"/>
                <a:gridCol w="6768752"/>
              </a:tblGrid>
              <a:tr h="4552280">
                <a:tc>
                  <a:txBody>
                    <a:bodyPr/>
                    <a:lstStyle/>
                    <a:p>
                      <a:pPr marL="0" algn="l" defTabSz="914400" rtl="0" eaLnBrk="1" latinLnBrk="0" hangingPunct="1"/>
                      <a:r>
                        <a:rPr lang="en-AU" sz="1800" kern="1200" dirty="0" smtClean="0">
                          <a:solidFill>
                            <a:schemeClr val="dk1"/>
                          </a:solidFill>
                          <a:latin typeface="+mn-lt"/>
                          <a:ea typeface="+mn-ea"/>
                          <a:cs typeface="+mn-cs"/>
                        </a:rPr>
                        <a:t>Possible chronic</a:t>
                      </a:r>
                    </a:p>
                    <a:p>
                      <a:pPr marL="0" algn="l" defTabSz="914400" rtl="0" eaLnBrk="1" latinLnBrk="0" hangingPunct="1"/>
                      <a:r>
                        <a:rPr lang="en-AU" sz="1800" kern="1200" dirty="0" smtClean="0">
                          <a:solidFill>
                            <a:schemeClr val="dk1"/>
                          </a:solidFill>
                          <a:latin typeface="+mn-lt"/>
                          <a:ea typeface="+mn-ea"/>
                          <a:cs typeface="+mn-cs"/>
                        </a:rPr>
                        <a:t>effects</a:t>
                      </a:r>
                      <a:endParaRPr lang="en-AU" sz="1800" kern="1200" dirty="0">
                        <a:solidFill>
                          <a:schemeClr val="dk1"/>
                        </a:solidFill>
                        <a:latin typeface="+mn-lt"/>
                        <a:ea typeface="+mn-ea"/>
                        <a:cs typeface="+mn-cs"/>
                      </a:endParaRPr>
                    </a:p>
                  </a:txBody>
                  <a:tcPr>
                    <a:solidFill>
                      <a:schemeClr val="bg2"/>
                    </a:solidFill>
                  </a:tcPr>
                </a:tc>
                <a:tc>
                  <a:txBody>
                    <a:bodyPr/>
                    <a:lstStyle/>
                    <a:p>
                      <a:pPr marL="342900" indent="-342900" algn="l" defTabSz="914400" rtl="0" eaLnBrk="1" latinLnBrk="0" hangingPunct="1">
                        <a:buFont typeface="Arial" panose="020B0604020202020204" pitchFamily="34" charset="0"/>
                        <a:buChar char="•"/>
                      </a:pPr>
                      <a:r>
                        <a:rPr lang="en-US" sz="2000" b="0" kern="1200" dirty="0" smtClean="0">
                          <a:solidFill>
                            <a:schemeClr val="dk1"/>
                          </a:solidFill>
                          <a:latin typeface="+mn-lt"/>
                          <a:ea typeface="+mn-ea"/>
                          <a:cs typeface="+mn-cs"/>
                        </a:rPr>
                        <a:t>increased exposure to xerostomia (dry mouth) can lead to tooth decay, gum disease, and other </a:t>
                      </a:r>
                      <a:r>
                        <a:rPr lang="en-AU" sz="2000" b="0" kern="1200" dirty="0" smtClean="0">
                          <a:solidFill>
                            <a:schemeClr val="dk1"/>
                          </a:solidFill>
                          <a:latin typeface="+mn-lt"/>
                          <a:ea typeface="+mn-ea"/>
                          <a:cs typeface="+mn-cs"/>
                        </a:rPr>
                        <a:t>oral-health issues</a:t>
                      </a:r>
                    </a:p>
                    <a:p>
                      <a:pPr marL="342900" indent="-342900" algn="l" defTabSz="914400" rtl="0" eaLnBrk="1" latinLnBrk="0" hangingPunct="1">
                        <a:buFont typeface="Arial" panose="020B0604020202020204" pitchFamily="34" charset="0"/>
                        <a:buChar char="•"/>
                      </a:pPr>
                      <a:r>
                        <a:rPr lang="en-US" sz="2000" b="0" kern="1200" dirty="0" smtClean="0">
                          <a:solidFill>
                            <a:schemeClr val="dk1"/>
                          </a:solidFill>
                          <a:latin typeface="+mn-lt"/>
                          <a:ea typeface="+mn-ea"/>
                          <a:cs typeface="+mn-cs"/>
                        </a:rPr>
                        <a:t>some evidence cannabis may affect human female fertility </a:t>
                      </a:r>
                    </a:p>
                    <a:p>
                      <a:pPr marL="342900" indent="-342900" algn="l" defTabSz="914400" rtl="0" eaLnBrk="1" latinLnBrk="0" hangingPunct="1">
                        <a:buFont typeface="Arial" panose="020B0604020202020204" pitchFamily="34" charset="0"/>
                        <a:buChar char="•"/>
                      </a:pPr>
                      <a:r>
                        <a:rPr lang="en-US" sz="2000" b="0" kern="1200" dirty="0" smtClean="0">
                          <a:solidFill>
                            <a:schemeClr val="dk1"/>
                          </a:solidFill>
                          <a:latin typeface="+mn-lt"/>
                          <a:ea typeface="+mn-ea"/>
                          <a:cs typeface="+mn-cs"/>
                        </a:rPr>
                        <a:t>found to reduce sperm count and testosterone levels in some male animals - not established in </a:t>
                      </a:r>
                      <a:r>
                        <a:rPr lang="en-AU" sz="2000" b="0" kern="1200" dirty="0" smtClean="0">
                          <a:solidFill>
                            <a:schemeClr val="dk1"/>
                          </a:solidFill>
                          <a:latin typeface="+mn-lt"/>
                          <a:ea typeface="+mn-ea"/>
                          <a:cs typeface="+mn-cs"/>
                        </a:rPr>
                        <a:t>humans</a:t>
                      </a:r>
                    </a:p>
                    <a:p>
                      <a:pPr marL="342900" indent="-342900" algn="l" defTabSz="914400" rtl="0" eaLnBrk="1" latinLnBrk="0" hangingPunct="1">
                        <a:buFont typeface="Arial" panose="020B0604020202020204" pitchFamily="34" charset="0"/>
                        <a:buChar char="•"/>
                      </a:pPr>
                      <a:r>
                        <a:rPr lang="en-US" sz="2000" b="0" kern="1200" dirty="0" smtClean="0">
                          <a:solidFill>
                            <a:schemeClr val="dk1"/>
                          </a:solidFill>
                          <a:latin typeface="+mn-lt"/>
                          <a:ea typeface="+mn-ea"/>
                          <a:cs typeface="+mn-cs"/>
                        </a:rPr>
                        <a:t>children exposed to cannabis in the womb may have more difficulties with problem-solving and attention, which may continue into adulthood and reduce education potential</a:t>
                      </a:r>
                    </a:p>
                    <a:p>
                      <a:pPr marL="342900" indent="-342900" algn="l" defTabSz="914400" rtl="0" eaLnBrk="1" latinLnBrk="0" hangingPunct="1">
                        <a:buFont typeface="Arial" panose="020B0604020202020204" pitchFamily="34" charset="0"/>
                        <a:buChar char="•"/>
                      </a:pPr>
                      <a:r>
                        <a:rPr lang="en-US" sz="2000" b="0" kern="1200" dirty="0" smtClean="0">
                          <a:solidFill>
                            <a:schemeClr val="dk1"/>
                          </a:solidFill>
                          <a:latin typeface="+mn-lt"/>
                          <a:ea typeface="+mn-ea"/>
                          <a:cs typeface="+mn-cs"/>
                        </a:rPr>
                        <a:t>an increased likelihood of pre-cancerous changes</a:t>
                      </a:r>
                    </a:p>
                    <a:p>
                      <a:pPr marL="342900" indent="-342900" algn="l" defTabSz="914400" rtl="0" eaLnBrk="1" latinLnBrk="0" hangingPunct="1">
                        <a:buFont typeface="Arial" panose="020B0604020202020204" pitchFamily="34" charset="0"/>
                        <a:buChar char="•"/>
                      </a:pPr>
                      <a:r>
                        <a:rPr lang="en-US" sz="2000" b="0" kern="1200" dirty="0" smtClean="0">
                          <a:solidFill>
                            <a:schemeClr val="dk1"/>
                          </a:solidFill>
                          <a:latin typeface="+mn-lt"/>
                          <a:ea typeface="+mn-ea"/>
                          <a:cs typeface="+mn-cs"/>
                        </a:rPr>
                        <a:t>increased rate of lung cancer</a:t>
                      </a:r>
                    </a:p>
                    <a:p>
                      <a:pPr marL="342900" indent="-342900" algn="l" defTabSz="914400" rtl="0" eaLnBrk="1" latinLnBrk="0" hangingPunct="1">
                        <a:buFont typeface="Arial" panose="020B0604020202020204" pitchFamily="34" charset="0"/>
                        <a:buChar char="•"/>
                      </a:pPr>
                      <a:r>
                        <a:rPr lang="en-US" sz="2000" b="0" kern="1200" dirty="0" smtClean="0">
                          <a:solidFill>
                            <a:schemeClr val="dk1"/>
                          </a:solidFill>
                          <a:latin typeface="+mn-lt"/>
                          <a:ea typeface="+mn-ea"/>
                          <a:cs typeface="+mn-cs"/>
                        </a:rPr>
                        <a:t>increased possibility of heart attack in people who have risk factors for heart disease (e.g. obesity </a:t>
                      </a:r>
                      <a:r>
                        <a:rPr lang="en-AU" sz="2000" b="0" kern="1200" dirty="0" smtClean="0">
                          <a:solidFill>
                            <a:schemeClr val="dk1"/>
                          </a:solidFill>
                          <a:latin typeface="+mn-lt"/>
                          <a:ea typeface="+mn-ea"/>
                          <a:cs typeface="+mn-cs"/>
                        </a:rPr>
                        <a:t>and/or cigarette smoking)</a:t>
                      </a:r>
                      <a:endParaRPr lang="en-AU" sz="2000" b="0" kern="1200" dirty="0">
                        <a:solidFill>
                          <a:schemeClr val="dk1"/>
                        </a:solidFill>
                        <a:latin typeface="+mn-lt"/>
                        <a:ea typeface="+mn-ea"/>
                        <a:cs typeface="+mn-cs"/>
                      </a:endParaRPr>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922337"/>
          </a:xfrm>
        </p:spPr>
        <p:txBody>
          <a:bodyPr/>
          <a:lstStyle/>
          <a:p>
            <a:r>
              <a:rPr lang="en-AU" dirty="0" smtClean="0"/>
              <a:t>NCETA’s Roles</a:t>
            </a:r>
          </a:p>
        </p:txBody>
      </p:sp>
      <p:graphicFrame>
        <p:nvGraphicFramePr>
          <p:cNvPr id="3" name="Diagram 2"/>
          <p:cNvGraphicFramePr/>
          <p:nvPr>
            <p:extLst>
              <p:ext uri="{D42A27DB-BD31-4B8C-83A1-F6EECF244321}">
                <p14:modId xmlns:p14="http://schemas.microsoft.com/office/powerpoint/2010/main" val="3946821909"/>
              </p:ext>
            </p:extLst>
          </p:nvPr>
        </p:nvGraphicFramePr>
        <p:xfrm>
          <a:off x="1776028" y="1340768"/>
          <a:ext cx="559194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rot="10031353" flipV="1">
            <a:off x="118" y="4036834"/>
            <a:ext cx="2447927" cy="1896004"/>
          </a:xfrm>
          <a:prstGeom prst="ellipse">
            <a:avLst/>
          </a:prstGeom>
          <a:solidFill>
            <a:srgbClr val="92D050"/>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smtClean="0">
                <a:ln>
                  <a:noFill/>
                </a:ln>
                <a:solidFill>
                  <a:prstClr val="black"/>
                </a:solidFill>
                <a:effectLst/>
                <a:uLnTx/>
                <a:uFillTx/>
                <a:latin typeface="Calibri"/>
              </a:rPr>
              <a:t>Implementing What We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smtClean="0">
                <a:ln>
                  <a:noFill/>
                </a:ln>
                <a:solidFill>
                  <a:prstClr val="black"/>
                </a:solidFill>
                <a:effectLst/>
                <a:uLnTx/>
                <a:uFillTx/>
                <a:latin typeface="Calibri"/>
              </a:rPr>
              <a:t>Know Works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450850" y="1700213"/>
            <a:ext cx="8369300" cy="4249737"/>
          </a:xfrm>
          <a:prstGeom prst="rect">
            <a:avLst/>
          </a:prstGeom>
          <a:noFill/>
          <a:ln>
            <a:noFill/>
          </a:ln>
          <a:extLst/>
        </p:spPr>
        <p:txBody>
          <a:bodyPr anchor="ctr">
            <a:normAutofit/>
          </a:bodyPr>
          <a:lstStyle/>
          <a:p>
            <a:pPr>
              <a:defRPr/>
            </a:pPr>
            <a:endParaRPr lang="en-AU" sz="2200" dirty="0">
              <a:solidFill>
                <a:schemeClr val="tx2"/>
              </a:solidFill>
              <a:latin typeface="+mn-lt"/>
            </a:endParaRPr>
          </a:p>
        </p:txBody>
      </p:sp>
      <p:sp>
        <p:nvSpPr>
          <p:cNvPr id="79874" name="Title 1"/>
          <p:cNvSpPr txBox="1">
            <a:spLocks/>
          </p:cNvSpPr>
          <p:nvPr/>
        </p:nvSpPr>
        <p:spPr bwMode="auto">
          <a:xfrm>
            <a:off x="450850" y="207963"/>
            <a:ext cx="8229600" cy="985837"/>
          </a:xfrm>
          <a:prstGeom prst="rect">
            <a:avLst/>
          </a:prstGeom>
          <a:noFill/>
          <a:ln w="9525">
            <a:noFill/>
            <a:miter lim="800000"/>
            <a:headEnd/>
            <a:tailEnd/>
          </a:ln>
        </p:spPr>
        <p:txBody>
          <a:bodyPr anchor="ctr"/>
          <a:lstStyle/>
          <a:p>
            <a:pPr lvl="1" algn="ctr" eaLnBrk="0" hangingPunct="0"/>
            <a:r>
              <a:rPr lang="en-AU" sz="4400" dirty="0">
                <a:solidFill>
                  <a:srgbClr val="FFFFFF"/>
                </a:solidFill>
                <a:latin typeface="Candara" pitchFamily="34" charset="0"/>
              </a:rPr>
              <a:t>Risks associated with use</a:t>
            </a:r>
            <a:endParaRPr lang="en-AU" sz="4800" dirty="0">
              <a:solidFill>
                <a:srgbClr val="FFFFFF"/>
              </a:solidFill>
              <a:latin typeface="Candara" pitchFamily="34" charset="0"/>
            </a:endParaRPr>
          </a:p>
        </p:txBody>
      </p:sp>
      <p:graphicFrame>
        <p:nvGraphicFramePr>
          <p:cNvPr id="6" name="Table 5"/>
          <p:cNvGraphicFramePr>
            <a:graphicFrameLocks noGrp="1"/>
          </p:cNvGraphicFramePr>
          <p:nvPr/>
        </p:nvGraphicFramePr>
        <p:xfrm>
          <a:off x="323850" y="1397000"/>
          <a:ext cx="8640960" cy="4552280"/>
        </p:xfrm>
        <a:graphic>
          <a:graphicData uri="http://schemas.openxmlformats.org/drawingml/2006/table">
            <a:tbl>
              <a:tblPr firstRow="1" bandRow="1">
                <a:tableStyleId>{5C22544A-7EE6-4342-B048-85BDC9FD1C3A}</a:tableStyleId>
              </a:tblPr>
              <a:tblGrid>
                <a:gridCol w="1872208"/>
                <a:gridCol w="6768752"/>
              </a:tblGrid>
              <a:tr h="4552280">
                <a:tc>
                  <a:txBody>
                    <a:bodyPr/>
                    <a:lstStyle/>
                    <a:p>
                      <a:pPr marL="0" algn="l" defTabSz="914400" rtl="0" eaLnBrk="1" latinLnBrk="0" hangingPunct="1"/>
                      <a:r>
                        <a:rPr lang="en-US" sz="1800" kern="1200" dirty="0" smtClean="0">
                          <a:solidFill>
                            <a:schemeClr val="dk1"/>
                          </a:solidFill>
                          <a:latin typeface="+mn-lt"/>
                          <a:ea typeface="+mn-ea"/>
                          <a:cs typeface="+mn-cs"/>
                        </a:rPr>
                        <a:t>Probable risks</a:t>
                      </a:r>
                    </a:p>
                    <a:p>
                      <a:pPr marL="0" algn="l" defTabSz="914400" rtl="0" eaLnBrk="1" latinLnBrk="0" hangingPunct="1"/>
                      <a:r>
                        <a:rPr lang="en-US" sz="1800" kern="1200" dirty="0" smtClean="0">
                          <a:solidFill>
                            <a:schemeClr val="dk1"/>
                          </a:solidFill>
                          <a:latin typeface="+mn-lt"/>
                          <a:ea typeface="+mn-ea"/>
                          <a:cs typeface="+mn-cs"/>
                        </a:rPr>
                        <a:t>amongst specific</a:t>
                      </a:r>
                    </a:p>
                    <a:p>
                      <a:pPr marL="0" algn="l" defTabSz="914400" rtl="0" eaLnBrk="1" latinLnBrk="0" hangingPunct="1"/>
                      <a:r>
                        <a:rPr lang="en-US" sz="1800" kern="1200" dirty="0" smtClean="0">
                          <a:solidFill>
                            <a:schemeClr val="dk1"/>
                          </a:solidFill>
                          <a:latin typeface="+mn-lt"/>
                          <a:ea typeface="+mn-ea"/>
                          <a:cs typeface="+mn-cs"/>
                        </a:rPr>
                        <a:t>populations</a:t>
                      </a:r>
                      <a:endParaRPr lang="en-AU" sz="1800" kern="1200" dirty="0">
                        <a:solidFill>
                          <a:schemeClr val="dk1"/>
                        </a:solidFill>
                        <a:latin typeface="+mn-lt"/>
                        <a:ea typeface="+mn-ea"/>
                        <a:cs typeface="+mn-cs"/>
                      </a:endParaRPr>
                    </a:p>
                  </a:txBody>
                  <a:tcPr>
                    <a:solidFill>
                      <a:schemeClr val="bg2"/>
                    </a:solidFill>
                  </a:tcPr>
                </a:tc>
                <a:tc>
                  <a:txBody>
                    <a:bodyPr/>
                    <a:lstStyle/>
                    <a:p>
                      <a:pPr marL="342900"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mn-cs"/>
                        </a:rPr>
                        <a:t>associations with adolescent cannabis use:</a:t>
                      </a:r>
                    </a:p>
                    <a:p>
                      <a:pPr marL="800100" lvl="1"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mn-cs"/>
                        </a:rPr>
                        <a:t>poorer school performance and outcomes</a:t>
                      </a:r>
                    </a:p>
                    <a:p>
                      <a:pPr marL="800100" lvl="1"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mn-cs"/>
                        </a:rPr>
                        <a:t>lower levels of degree attainment by age 25</a:t>
                      </a:r>
                    </a:p>
                    <a:p>
                      <a:pPr marL="800100" lvl="1" indent="-342900">
                        <a:buFont typeface="Arial" panose="020B0604020202020204" pitchFamily="34" charset="0"/>
                        <a:buChar char="•"/>
                      </a:pPr>
                      <a:r>
                        <a:rPr lang="en-AU" sz="2000" b="0" i="0" u="none" strike="noStrike" kern="1200" baseline="0" dirty="0" smtClean="0">
                          <a:solidFill>
                            <a:schemeClr val="tx1"/>
                          </a:solidFill>
                          <a:latin typeface="+mn-lt"/>
                          <a:ea typeface="+mn-ea"/>
                          <a:cs typeface="+mn-cs"/>
                        </a:rPr>
                        <a:t>higher unemployment</a:t>
                      </a:r>
                    </a:p>
                    <a:p>
                      <a:pPr marL="800100" lvl="1"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mn-cs"/>
                        </a:rPr>
                        <a:t>lower levels of life satisfaction</a:t>
                      </a:r>
                    </a:p>
                    <a:p>
                      <a:pPr marL="800100" lvl="1" indent="-342900">
                        <a:buFont typeface="Arial" panose="020B0604020202020204" pitchFamily="34" charset="0"/>
                        <a:buChar char="•"/>
                      </a:pPr>
                      <a:r>
                        <a:rPr lang="en-AU" sz="2000" b="0" i="0" u="none" strike="noStrike" kern="1200" baseline="0" dirty="0" smtClean="0">
                          <a:solidFill>
                            <a:schemeClr val="tx1"/>
                          </a:solidFill>
                          <a:latin typeface="+mn-lt"/>
                          <a:ea typeface="+mn-ea"/>
                          <a:cs typeface="+mn-cs"/>
                        </a:rPr>
                        <a:t>leaving the family home</a:t>
                      </a:r>
                    </a:p>
                    <a:p>
                      <a:pPr marL="800100" lvl="1"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mn-cs"/>
                        </a:rPr>
                        <a:t>early sexual activity and teenage pregnancy</a:t>
                      </a:r>
                    </a:p>
                    <a:p>
                      <a:pPr marL="800100" lvl="1"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mn-cs"/>
                        </a:rPr>
                        <a:t>other illicit drug use and dependence</a:t>
                      </a:r>
                    </a:p>
                    <a:p>
                      <a:pPr marL="342900"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mn-cs"/>
                        </a:rPr>
                        <a:t>in women who continue to smoke cannabis during pregnancy, increased risk of having a low birthweight baby (can lead to mortality, morbidity, and disability)</a:t>
                      </a:r>
                    </a:p>
                    <a:p>
                      <a:pPr marL="342900"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mn-cs"/>
                        </a:rPr>
                        <a:t>exacerbation of some mental health conditions such as depression , anxiety, and schizophrenia</a:t>
                      </a:r>
                      <a:endParaRPr lang="en-AU" sz="2400" b="0" kern="1200" dirty="0">
                        <a:solidFill>
                          <a:schemeClr val="tx1"/>
                        </a:solidFill>
                        <a:latin typeface="+mn-lt"/>
                        <a:ea typeface="+mn-ea"/>
                        <a:cs typeface="+mn-cs"/>
                      </a:endParaRPr>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2"/>
          <p:cNvSpPr>
            <a:spLocks noGrp="1"/>
          </p:cNvSpPr>
          <p:nvPr>
            <p:ph type="title"/>
          </p:nvPr>
        </p:nvSpPr>
        <p:spPr>
          <a:xfrm>
            <a:off x="690563" y="2463800"/>
            <a:ext cx="7772400" cy="1524000"/>
          </a:xfrm>
        </p:spPr>
        <p:txBody>
          <a:bodyPr/>
          <a:lstStyle/>
          <a:p>
            <a:r>
              <a:rPr lang="en-US" sz="3600" dirty="0" smtClean="0"/>
              <a:t>Its only boring if… </a:t>
            </a:r>
            <a:br>
              <a:rPr lang="en-US" sz="3600" dirty="0" smtClean="0"/>
            </a:br>
            <a:r>
              <a:rPr lang="en-US" sz="3600" dirty="0" smtClean="0"/>
              <a:t>(engaging students) </a:t>
            </a:r>
            <a:endParaRPr lang="en-AU" sz="3600" dirty="0" smtClean="0"/>
          </a:p>
        </p:txBody>
      </p:sp>
      <p:sp>
        <p:nvSpPr>
          <p:cNvPr id="4" name="Slide Number Placeholder 3"/>
          <p:cNvSpPr>
            <a:spLocks noGrp="1"/>
          </p:cNvSpPr>
          <p:nvPr>
            <p:ph type="sldNum" sz="quarter" idx="12"/>
          </p:nvPr>
        </p:nvSpPr>
        <p:spPr/>
        <p:txBody>
          <a:bodyPr/>
          <a:lstStyle/>
          <a:p>
            <a:pPr>
              <a:defRPr/>
            </a:pPr>
            <a:fld id="{59060093-329D-4CA3-85D9-366E3DD9F13A}" type="slidenum">
              <a:rPr lang="en-AU" smtClean="0"/>
              <a:pPr>
                <a:defRPr/>
              </a:pPr>
              <a:t>31</a:t>
            </a:fld>
            <a:endParaRPr lang="en-A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1"/>
          <p:cNvSpPr>
            <a:spLocks noGrp="1"/>
          </p:cNvSpPr>
          <p:nvPr>
            <p:ph idx="1"/>
          </p:nvPr>
        </p:nvSpPr>
        <p:spPr>
          <a:xfrm>
            <a:off x="871538" y="2133600"/>
            <a:ext cx="7408862" cy="3992563"/>
          </a:xfrm>
        </p:spPr>
        <p:txBody>
          <a:bodyPr/>
          <a:lstStyle/>
          <a:p>
            <a:pPr marL="0" indent="0">
              <a:buFont typeface="Symbol" pitchFamily="18" charset="2"/>
              <a:buNone/>
            </a:pPr>
            <a:r>
              <a:rPr lang="en-AU" dirty="0" smtClean="0"/>
              <a:t>In small groups and working with a unit choose one element of competency and identify where cannabis could fit:</a:t>
            </a:r>
          </a:p>
          <a:p>
            <a:pPr lvl="1"/>
            <a:r>
              <a:rPr lang="en-AU" dirty="0" smtClean="0"/>
              <a:t>Do you currently include content about cannabis at this point?</a:t>
            </a:r>
          </a:p>
          <a:p>
            <a:pPr lvl="1"/>
            <a:r>
              <a:rPr lang="en-AU" dirty="0" smtClean="0"/>
              <a:t>What could be the consequences of increasing the  focus on cannabis?</a:t>
            </a:r>
          </a:p>
          <a:p>
            <a:pPr lvl="1"/>
            <a:r>
              <a:rPr lang="en-AU" dirty="0" smtClean="0"/>
              <a:t>Can cannabis content be blended with other content?</a:t>
            </a:r>
          </a:p>
          <a:p>
            <a:pPr lvl="1"/>
            <a:endParaRPr lang="en-AU" dirty="0" smtClean="0"/>
          </a:p>
        </p:txBody>
      </p:sp>
      <p:sp>
        <p:nvSpPr>
          <p:cNvPr id="83970" name="Title 2"/>
          <p:cNvSpPr>
            <a:spLocks noGrp="1"/>
          </p:cNvSpPr>
          <p:nvPr>
            <p:ph type="title"/>
          </p:nvPr>
        </p:nvSpPr>
        <p:spPr/>
        <p:txBody>
          <a:bodyPr/>
          <a:lstStyle/>
          <a:p>
            <a:r>
              <a:rPr lang="en-AU" dirty="0" smtClean="0"/>
              <a:t>Discussion</a:t>
            </a:r>
          </a:p>
        </p:txBody>
      </p:sp>
      <p:sp>
        <p:nvSpPr>
          <p:cNvPr id="4" name="Slide Number Placeholder 3"/>
          <p:cNvSpPr>
            <a:spLocks noGrp="1"/>
          </p:cNvSpPr>
          <p:nvPr>
            <p:ph type="sldNum" sz="quarter" idx="11"/>
          </p:nvPr>
        </p:nvSpPr>
        <p:spPr/>
        <p:txBody>
          <a:bodyPr/>
          <a:lstStyle/>
          <a:p>
            <a:pPr>
              <a:defRPr/>
            </a:pPr>
            <a:fld id="{813B44EB-F671-4C2D-89FA-38E636E070BF}" type="slidenum">
              <a:rPr lang="en-AU" smtClean="0"/>
              <a:pPr>
                <a:defRPr/>
              </a:pPr>
              <a:t>32</a:t>
            </a:fld>
            <a:endParaRPr lang="en-A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23850" y="1484313"/>
          <a:ext cx="8568950" cy="4392488"/>
        </p:xfrm>
        <a:graphic>
          <a:graphicData uri="http://schemas.openxmlformats.org/drawingml/2006/table">
            <a:tbl>
              <a:tblPr>
                <a:tableStyleId>{5C22544A-7EE6-4342-B048-85BDC9FD1C3A}</a:tableStyleId>
              </a:tblPr>
              <a:tblGrid>
                <a:gridCol w="1872207"/>
                <a:gridCol w="2664296"/>
                <a:gridCol w="2088232"/>
                <a:gridCol w="1944215"/>
              </a:tblGrid>
              <a:tr h="576852">
                <a:tc>
                  <a:txBody>
                    <a:bodyPr/>
                    <a:lstStyle/>
                    <a:p>
                      <a:pPr algn="l">
                        <a:lnSpc>
                          <a:spcPct val="115000"/>
                        </a:lnSpc>
                        <a:spcBef>
                          <a:spcPts val="600"/>
                        </a:spcBef>
                        <a:spcAft>
                          <a:spcPts val="0"/>
                        </a:spcAft>
                      </a:pPr>
                      <a:r>
                        <a:rPr lang="en-AU" sz="1400" b="1" spc="0" dirty="0">
                          <a:effectLst/>
                        </a:rPr>
                        <a:t>ELEMENT</a:t>
                      </a:r>
                      <a:endParaRPr lang="en-AU" sz="1400" b="1" dirty="0">
                        <a:effectLst/>
                        <a:latin typeface="Times New Roman"/>
                        <a:ea typeface="Times New Roman"/>
                        <a:cs typeface="Times New Roman"/>
                      </a:endParaRPr>
                    </a:p>
                  </a:txBody>
                  <a:tcPr marL="31090" marR="31090" marT="0" marB="0" anchor="ctr"/>
                </a:tc>
                <a:tc>
                  <a:txBody>
                    <a:bodyPr/>
                    <a:lstStyle/>
                    <a:p>
                      <a:pPr algn="l">
                        <a:lnSpc>
                          <a:spcPct val="115000"/>
                        </a:lnSpc>
                        <a:spcAft>
                          <a:spcPts val="0"/>
                        </a:spcAft>
                      </a:pPr>
                      <a:r>
                        <a:rPr lang="en-AU" sz="1400" b="1" spc="0" dirty="0">
                          <a:effectLst/>
                        </a:rPr>
                        <a:t>PERFORMANCE CRITERIA</a:t>
                      </a:r>
                      <a:endParaRPr lang="en-AU" sz="1400" b="1" dirty="0">
                        <a:effectLst/>
                        <a:latin typeface="Times New Roman"/>
                        <a:ea typeface="Times New Roman"/>
                        <a:cs typeface="Times New Roman"/>
                      </a:endParaRPr>
                    </a:p>
                  </a:txBody>
                  <a:tcPr marL="31090" marR="31090" marT="0" marB="0" anchor="ctr"/>
                </a:tc>
                <a:tc>
                  <a:txBody>
                    <a:bodyPr/>
                    <a:lstStyle/>
                    <a:p>
                      <a:pPr algn="l">
                        <a:lnSpc>
                          <a:spcPct val="115000"/>
                        </a:lnSpc>
                        <a:spcAft>
                          <a:spcPts val="0"/>
                        </a:spcAft>
                      </a:pPr>
                      <a:r>
                        <a:rPr lang="en-AU" sz="1400" b="1" spc="0" dirty="0">
                          <a:effectLst/>
                        </a:rPr>
                        <a:t>CANNABIS RELATED CONTENT</a:t>
                      </a:r>
                      <a:endParaRPr lang="en-AU" sz="1400" b="1" dirty="0">
                        <a:effectLst/>
                        <a:latin typeface="Times New Roman"/>
                        <a:ea typeface="Times New Roman"/>
                        <a:cs typeface="Times New Roman"/>
                      </a:endParaRPr>
                    </a:p>
                  </a:txBody>
                  <a:tcPr marL="31090" marR="31090" marT="0" marB="0" anchor="ctr"/>
                </a:tc>
                <a:tc>
                  <a:txBody>
                    <a:bodyPr/>
                    <a:lstStyle/>
                    <a:p>
                      <a:pPr algn="l">
                        <a:lnSpc>
                          <a:spcPct val="115000"/>
                        </a:lnSpc>
                        <a:spcAft>
                          <a:spcPts val="600"/>
                        </a:spcAft>
                      </a:pPr>
                      <a:r>
                        <a:rPr lang="en-AU" sz="1400" b="1" spc="0" dirty="0">
                          <a:effectLst/>
                        </a:rPr>
                        <a:t>SAMPLE ASSESSMENT ACTIVITIES/QUESTIONS</a:t>
                      </a:r>
                      <a:endParaRPr lang="en-AU" sz="1400" b="1" dirty="0">
                        <a:effectLst/>
                        <a:latin typeface="Times New Roman"/>
                        <a:ea typeface="Times New Roman"/>
                        <a:cs typeface="Times New Roman"/>
                      </a:endParaRPr>
                    </a:p>
                  </a:txBody>
                  <a:tcPr marL="31090" marR="31090" marT="0" marB="0" anchor="ctr"/>
                </a:tc>
              </a:tr>
              <a:tr h="1172589">
                <a:tc rowSpan="3">
                  <a:txBody>
                    <a:bodyPr/>
                    <a:lstStyle/>
                    <a:p>
                      <a:pPr marL="342900" indent="-342900" algn="l">
                        <a:lnSpc>
                          <a:spcPct val="115000"/>
                        </a:lnSpc>
                        <a:spcBef>
                          <a:spcPts val="300"/>
                        </a:spcBef>
                        <a:spcAft>
                          <a:spcPts val="300"/>
                        </a:spcAft>
                        <a:buFont typeface="+mj-lt"/>
                        <a:buAutoNum type="arabicPeriod"/>
                        <a:tabLst>
                          <a:tab pos="215900" algn="l"/>
                        </a:tabLst>
                      </a:pPr>
                      <a:r>
                        <a:rPr lang="en-AU" sz="1400" dirty="0" smtClean="0">
                          <a:effectLst/>
                        </a:rPr>
                        <a:t>Work </a:t>
                      </a:r>
                      <a:r>
                        <a:rPr lang="en-AU" sz="1400" dirty="0">
                          <a:effectLst/>
                        </a:rPr>
                        <a:t>within the context of the AOD sector</a:t>
                      </a:r>
                      <a:endParaRPr lang="en-AU" sz="1400" dirty="0">
                        <a:effectLst/>
                        <a:latin typeface="Times New Roman"/>
                        <a:ea typeface="Times New Roman"/>
                        <a:cs typeface="Times New Roman"/>
                      </a:endParaRPr>
                    </a:p>
                  </a:txBody>
                  <a:tcPr marL="31090" marR="31090" marT="0" marB="0"/>
                </a:tc>
                <a:tc>
                  <a:txBody>
                    <a:bodyPr/>
                    <a:lstStyle/>
                    <a:p>
                      <a:pPr marL="361950" lvl="0" indent="-361950" algn="l">
                        <a:lnSpc>
                          <a:spcPct val="115000"/>
                        </a:lnSpc>
                        <a:spcBef>
                          <a:spcPts val="600"/>
                        </a:spcBef>
                        <a:spcAft>
                          <a:spcPts val="0"/>
                        </a:spcAft>
                        <a:buFont typeface="+mj-lt"/>
                        <a:buNone/>
                      </a:pPr>
                      <a:r>
                        <a:rPr lang="en-AU" sz="1400" dirty="0" smtClean="0">
                          <a:effectLst/>
                        </a:rPr>
                        <a:t>1.1	Reflect </a:t>
                      </a:r>
                      <a:r>
                        <a:rPr lang="en-AU" sz="1400" dirty="0">
                          <a:effectLst/>
                        </a:rPr>
                        <a:t>consideration in all work in the sector of the </a:t>
                      </a:r>
                      <a:r>
                        <a:rPr lang="en-AU" sz="1400" spc="50" dirty="0">
                          <a:effectLst/>
                        </a:rPr>
                        <a:t>historical context of the sector</a:t>
                      </a:r>
                      <a:endParaRPr lang="en-AU" sz="1400" dirty="0">
                        <a:effectLst/>
                        <a:latin typeface="Times New Roman"/>
                        <a:ea typeface="Times New Roman"/>
                        <a:cs typeface="Times New Roman"/>
                      </a:endParaRPr>
                    </a:p>
                  </a:txBody>
                  <a:tcPr marL="31090" marR="31090" marT="0" marB="0"/>
                </a:tc>
                <a:tc>
                  <a:txBody>
                    <a:bodyPr/>
                    <a:lstStyle/>
                    <a:p>
                      <a:pPr algn="just">
                        <a:lnSpc>
                          <a:spcPct val="115000"/>
                        </a:lnSpc>
                        <a:spcAft>
                          <a:spcPts val="0"/>
                        </a:spcAft>
                      </a:pPr>
                      <a:endParaRPr lang="en-AU" sz="1400" dirty="0">
                        <a:effectLst/>
                        <a:latin typeface="Times New Roman"/>
                        <a:ea typeface="Times New Roman"/>
                        <a:cs typeface="Times New Roman"/>
                      </a:endParaRPr>
                    </a:p>
                  </a:txBody>
                  <a:tcPr marL="31090" marR="31090" marT="0" marB="0"/>
                </a:tc>
                <a:tc>
                  <a:txBody>
                    <a:bodyPr/>
                    <a:lstStyle/>
                    <a:p>
                      <a:pPr algn="just">
                        <a:lnSpc>
                          <a:spcPct val="115000"/>
                        </a:lnSpc>
                        <a:spcAft>
                          <a:spcPts val="600"/>
                        </a:spcAft>
                      </a:pPr>
                      <a:endParaRPr lang="en-AU" sz="1400" dirty="0">
                        <a:effectLst/>
                        <a:latin typeface="Times New Roman"/>
                        <a:ea typeface="Times New Roman"/>
                        <a:cs typeface="Times New Roman"/>
                      </a:endParaRPr>
                    </a:p>
                  </a:txBody>
                  <a:tcPr marL="31090" marR="31090" marT="0" marB="0"/>
                </a:tc>
              </a:tr>
              <a:tr h="1172589">
                <a:tc vMerge="1">
                  <a:txBody>
                    <a:bodyPr/>
                    <a:lstStyle/>
                    <a:p>
                      <a:endParaRPr lang="en-AU"/>
                    </a:p>
                  </a:txBody>
                  <a:tcPr/>
                </a:tc>
                <a:tc>
                  <a:txBody>
                    <a:bodyPr/>
                    <a:lstStyle/>
                    <a:p>
                      <a:pPr marL="361950" lvl="0" indent="-361950" algn="l">
                        <a:lnSpc>
                          <a:spcPct val="115000"/>
                        </a:lnSpc>
                        <a:spcBef>
                          <a:spcPts val="600"/>
                        </a:spcBef>
                        <a:spcAft>
                          <a:spcPts val="0"/>
                        </a:spcAft>
                        <a:buFont typeface="+mj-lt"/>
                        <a:buNone/>
                      </a:pPr>
                      <a:r>
                        <a:rPr lang="en-AU" sz="1400" kern="1200" dirty="0" smtClean="0">
                          <a:solidFill>
                            <a:schemeClr val="dk1"/>
                          </a:solidFill>
                          <a:effectLst/>
                          <a:latin typeface="+mn-lt"/>
                          <a:ea typeface="+mn-ea"/>
                          <a:cs typeface="+mn-cs"/>
                        </a:rPr>
                        <a:t>1.2 	Reflect </a:t>
                      </a:r>
                      <a:r>
                        <a:rPr lang="en-AU" sz="1400" kern="1200" dirty="0">
                          <a:solidFill>
                            <a:schemeClr val="dk1"/>
                          </a:solidFill>
                          <a:effectLst/>
                          <a:latin typeface="+mn-lt"/>
                          <a:ea typeface="+mn-ea"/>
                          <a:cs typeface="+mn-cs"/>
                        </a:rPr>
                        <a:t>consideration in all work of the changing social, political and economic context</a:t>
                      </a:r>
                    </a:p>
                  </a:txBody>
                  <a:tcPr marL="31090" marR="31090" marT="0" marB="0"/>
                </a:tc>
                <a:tc>
                  <a:txBody>
                    <a:bodyPr/>
                    <a:lstStyle/>
                    <a:p>
                      <a:pPr algn="just">
                        <a:lnSpc>
                          <a:spcPct val="115000"/>
                        </a:lnSpc>
                        <a:spcAft>
                          <a:spcPts val="0"/>
                        </a:spcAft>
                      </a:pPr>
                      <a:endParaRPr lang="en-AU" sz="1400" dirty="0">
                        <a:effectLst/>
                        <a:latin typeface="Times New Roman"/>
                        <a:ea typeface="Times New Roman"/>
                        <a:cs typeface="Times New Roman"/>
                      </a:endParaRPr>
                    </a:p>
                  </a:txBody>
                  <a:tcPr marL="31090" marR="31090" marT="0" marB="0"/>
                </a:tc>
                <a:tc>
                  <a:txBody>
                    <a:bodyPr/>
                    <a:lstStyle/>
                    <a:p>
                      <a:pPr algn="just">
                        <a:lnSpc>
                          <a:spcPct val="115000"/>
                        </a:lnSpc>
                        <a:spcAft>
                          <a:spcPts val="600"/>
                        </a:spcAft>
                      </a:pPr>
                      <a:endParaRPr lang="en-AU" sz="1400" dirty="0">
                        <a:effectLst/>
                        <a:latin typeface="Times New Roman"/>
                        <a:ea typeface="Times New Roman"/>
                        <a:cs typeface="Times New Roman"/>
                      </a:endParaRPr>
                    </a:p>
                  </a:txBody>
                  <a:tcPr marL="31090" marR="31090" marT="0" marB="0"/>
                </a:tc>
              </a:tr>
              <a:tr h="1470458">
                <a:tc vMerge="1">
                  <a:txBody>
                    <a:bodyPr/>
                    <a:lstStyle/>
                    <a:p>
                      <a:endParaRPr lang="en-AU"/>
                    </a:p>
                  </a:txBody>
                  <a:tcPr/>
                </a:tc>
                <a:tc>
                  <a:txBody>
                    <a:bodyPr/>
                    <a:lstStyle/>
                    <a:p>
                      <a:pPr marL="361950" lvl="0" indent="-361950" algn="l">
                        <a:lnSpc>
                          <a:spcPct val="115000"/>
                        </a:lnSpc>
                        <a:spcBef>
                          <a:spcPts val="600"/>
                        </a:spcBef>
                        <a:spcAft>
                          <a:spcPts val="0"/>
                        </a:spcAft>
                        <a:buFont typeface="+mj-lt"/>
                        <a:buNone/>
                      </a:pPr>
                      <a:r>
                        <a:rPr lang="en-AU" sz="1400" kern="1200" dirty="0" smtClean="0">
                          <a:solidFill>
                            <a:schemeClr val="dk1"/>
                          </a:solidFill>
                          <a:effectLst/>
                          <a:latin typeface="+mn-lt"/>
                          <a:ea typeface="+mn-ea"/>
                          <a:cs typeface="+mn-cs"/>
                        </a:rPr>
                        <a:t>1.3	Reflect </a:t>
                      </a:r>
                      <a:r>
                        <a:rPr lang="en-AU" sz="1400" kern="1200" dirty="0">
                          <a:solidFill>
                            <a:schemeClr val="dk1"/>
                          </a:solidFill>
                          <a:effectLst/>
                          <a:latin typeface="+mn-lt"/>
                          <a:ea typeface="+mn-ea"/>
                          <a:cs typeface="+mn-cs"/>
                        </a:rPr>
                        <a:t>consideration of the interrelationship of issues affecting clients in all work in the AOD sector</a:t>
                      </a:r>
                    </a:p>
                  </a:txBody>
                  <a:tcPr marL="31090" marR="31090" marT="0" marB="0"/>
                </a:tc>
                <a:tc>
                  <a:txBody>
                    <a:bodyPr/>
                    <a:lstStyle/>
                    <a:p>
                      <a:pPr algn="just">
                        <a:lnSpc>
                          <a:spcPct val="115000"/>
                        </a:lnSpc>
                        <a:spcAft>
                          <a:spcPts val="0"/>
                        </a:spcAft>
                      </a:pPr>
                      <a:endParaRPr lang="en-AU" sz="1400" dirty="0">
                        <a:effectLst/>
                        <a:latin typeface="Times New Roman"/>
                        <a:ea typeface="Times New Roman"/>
                        <a:cs typeface="Times New Roman"/>
                      </a:endParaRPr>
                    </a:p>
                  </a:txBody>
                  <a:tcPr marL="31090" marR="31090" marT="0" marB="0"/>
                </a:tc>
                <a:tc>
                  <a:txBody>
                    <a:bodyPr/>
                    <a:lstStyle/>
                    <a:p>
                      <a:pPr algn="just">
                        <a:lnSpc>
                          <a:spcPct val="115000"/>
                        </a:lnSpc>
                        <a:spcAft>
                          <a:spcPts val="600"/>
                        </a:spcAft>
                      </a:pPr>
                      <a:endParaRPr lang="en-AU" sz="1400" dirty="0">
                        <a:effectLst/>
                        <a:latin typeface="Times New Roman"/>
                        <a:ea typeface="Times New Roman"/>
                        <a:cs typeface="Times New Roman"/>
                      </a:endParaRPr>
                    </a:p>
                  </a:txBody>
                  <a:tcPr marL="31090" marR="31090" marT="0" marB="0"/>
                </a:tc>
              </a:tr>
            </a:tbl>
          </a:graphicData>
        </a:graphic>
      </p:graphicFrame>
      <p:sp>
        <p:nvSpPr>
          <p:cNvPr id="86042" name="Title 2"/>
          <p:cNvSpPr>
            <a:spLocks noGrp="1"/>
          </p:cNvSpPr>
          <p:nvPr>
            <p:ph type="title"/>
          </p:nvPr>
        </p:nvSpPr>
        <p:spPr/>
        <p:txBody>
          <a:bodyPr/>
          <a:lstStyle/>
          <a:p>
            <a:r>
              <a:rPr lang="en-AU" sz="4000" dirty="0" smtClean="0"/>
              <a:t>Finding cannabis in the competencies</a:t>
            </a:r>
          </a:p>
        </p:txBody>
      </p:sp>
      <p:sp>
        <p:nvSpPr>
          <p:cNvPr id="4" name="Slide Number Placeholder 3"/>
          <p:cNvSpPr>
            <a:spLocks noGrp="1"/>
          </p:cNvSpPr>
          <p:nvPr>
            <p:ph type="sldNum" sz="quarter" idx="11"/>
          </p:nvPr>
        </p:nvSpPr>
        <p:spPr/>
        <p:txBody>
          <a:bodyPr/>
          <a:lstStyle/>
          <a:p>
            <a:pPr>
              <a:defRPr/>
            </a:pPr>
            <a:fld id="{F5680232-AD41-4102-A5D2-9A53E8215634}" type="slidenum">
              <a:rPr lang="en-AU" smtClean="0"/>
              <a:pPr>
                <a:defRPr/>
              </a:pPr>
              <a:t>33</a:t>
            </a:fld>
            <a:endParaRPr lang="en-A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2"/>
          <p:cNvSpPr>
            <a:spLocks noGrp="1"/>
          </p:cNvSpPr>
          <p:nvPr>
            <p:ph type="title"/>
          </p:nvPr>
        </p:nvSpPr>
        <p:spPr/>
        <p:txBody>
          <a:bodyPr/>
          <a:lstStyle/>
          <a:p>
            <a:r>
              <a:rPr lang="en-US" sz="4000" dirty="0" smtClean="0"/>
              <a:t>Thorley's Model of Harm</a:t>
            </a:r>
            <a:endParaRPr lang="en-AU" sz="4000" dirty="0" smtClean="0"/>
          </a:p>
        </p:txBody>
      </p:sp>
      <p:sp>
        <p:nvSpPr>
          <p:cNvPr id="4" name="Slide Number Placeholder 3"/>
          <p:cNvSpPr>
            <a:spLocks noGrp="1"/>
          </p:cNvSpPr>
          <p:nvPr>
            <p:ph type="sldNum" sz="quarter" idx="11"/>
          </p:nvPr>
        </p:nvSpPr>
        <p:spPr/>
        <p:txBody>
          <a:bodyPr/>
          <a:lstStyle/>
          <a:p>
            <a:pPr>
              <a:defRPr/>
            </a:pPr>
            <a:fld id="{C2E95E4C-90BB-4412-90F2-42293495EFC7}" type="slidenum">
              <a:rPr lang="en-AU" smtClean="0"/>
              <a:pPr>
                <a:defRPr/>
              </a:pPr>
              <a:t>34</a:t>
            </a:fld>
            <a:endParaRPr lang="en-AU" dirty="0"/>
          </a:p>
        </p:txBody>
      </p:sp>
      <p:pic>
        <p:nvPicPr>
          <p:cNvPr id="88067" name="Picture 2"/>
          <p:cNvPicPr>
            <a:picLocks noChangeAspect="1" noChangeArrowheads="1"/>
          </p:cNvPicPr>
          <p:nvPr/>
        </p:nvPicPr>
        <p:blipFill>
          <a:blip r:embed="rId3"/>
          <a:srcRect/>
          <a:stretch>
            <a:fillRect/>
          </a:stretch>
        </p:blipFill>
        <p:spPr bwMode="auto">
          <a:xfrm>
            <a:off x="1246188" y="1003300"/>
            <a:ext cx="4933950" cy="4656138"/>
          </a:xfrm>
          <a:prstGeom prst="rect">
            <a:avLst/>
          </a:prstGeom>
          <a:noFill/>
          <a:ln w="9525">
            <a:noFill/>
            <a:miter lim="800000"/>
            <a:headEnd/>
            <a:tailEnd/>
          </a:ln>
        </p:spPr>
      </p:pic>
      <p:sp>
        <p:nvSpPr>
          <p:cNvPr id="5" name="Rectangle 4"/>
          <p:cNvSpPr/>
          <p:nvPr/>
        </p:nvSpPr>
        <p:spPr>
          <a:xfrm>
            <a:off x="4702175" y="6165850"/>
            <a:ext cx="2763838" cy="485775"/>
          </a:xfrm>
          <a:prstGeom prst="rect">
            <a:avLst/>
          </a:prstGeom>
        </p:spPr>
        <p:txBody>
          <a:bodyPr>
            <a:normAutofit fontScale="62500" lnSpcReduction="20000"/>
          </a:bodyPr>
          <a:lstStyle/>
          <a:p>
            <a:pPr>
              <a:defRPr/>
            </a:pPr>
            <a:r>
              <a:rPr lang="en-AU" dirty="0"/>
              <a:t>http://www.youthaodtoolbox.org/thorleys-model-identifying-drug-related-harm</a:t>
            </a:r>
          </a:p>
        </p:txBody>
      </p:sp>
      <p:sp>
        <p:nvSpPr>
          <p:cNvPr id="88069" name="TextBox 1"/>
          <p:cNvSpPr txBox="1">
            <a:spLocks noChangeArrowheads="1"/>
          </p:cNvSpPr>
          <p:nvPr/>
        </p:nvSpPr>
        <p:spPr bwMode="auto">
          <a:xfrm>
            <a:off x="323850" y="3557588"/>
            <a:ext cx="1871663" cy="1200150"/>
          </a:xfrm>
          <a:prstGeom prst="rect">
            <a:avLst/>
          </a:prstGeom>
          <a:noFill/>
          <a:ln w="9525">
            <a:noFill/>
            <a:miter lim="800000"/>
            <a:headEnd/>
            <a:tailEnd/>
          </a:ln>
        </p:spPr>
        <p:txBody>
          <a:bodyPr>
            <a:spAutoFit/>
          </a:bodyPr>
          <a:lstStyle/>
          <a:p>
            <a:pPr algn="ctr"/>
            <a:r>
              <a:rPr lang="en-AU" dirty="0"/>
              <a:t>Can be used as a model for exploring the impact of drugs</a:t>
            </a:r>
          </a:p>
        </p:txBody>
      </p:sp>
      <p:sp>
        <p:nvSpPr>
          <p:cNvPr id="7" name="Rectangle 6"/>
          <p:cNvSpPr/>
          <p:nvPr/>
        </p:nvSpPr>
        <p:spPr>
          <a:xfrm flipH="1">
            <a:off x="6084888" y="2133600"/>
            <a:ext cx="2879725" cy="3416300"/>
          </a:xfrm>
          <a:prstGeom prst="rect">
            <a:avLst/>
          </a:prstGeom>
          <a:solidFill>
            <a:schemeClr val="bg1"/>
          </a:solidFill>
        </p:spPr>
        <p:txBody>
          <a:bodyPr>
            <a:spAutoFit/>
          </a:bodyPr>
          <a:lstStyle/>
          <a:p>
            <a:pPr algn="ctr">
              <a:defRPr/>
            </a:pPr>
            <a:r>
              <a:rPr lang="en-AU" b="1" dirty="0"/>
              <a:t>ACTIVITY</a:t>
            </a:r>
          </a:p>
          <a:p>
            <a:pPr algn="ctr">
              <a:defRPr/>
            </a:pPr>
            <a:endParaRPr lang="en-AU" dirty="0"/>
          </a:p>
          <a:p>
            <a:pPr marL="285750" indent="-285750">
              <a:buFont typeface="Arial" panose="020B0604020202020204" pitchFamily="34" charset="0"/>
              <a:buChar char="•"/>
              <a:defRPr/>
            </a:pPr>
            <a:r>
              <a:rPr lang="en-AU" dirty="0"/>
              <a:t>Identify harms for different drugs, include alcohol and cannabis in your response.</a:t>
            </a:r>
          </a:p>
          <a:p>
            <a:pPr marL="285750" indent="-285750">
              <a:buFont typeface="Arial" panose="020B0604020202020204" pitchFamily="34" charset="0"/>
              <a:buChar char="•"/>
              <a:defRPr/>
            </a:pPr>
            <a:r>
              <a:rPr lang="en-AU" dirty="0"/>
              <a:t>What are key similarities/differences in harms associated with the drugs you have chosen?</a:t>
            </a:r>
          </a:p>
          <a:p>
            <a:pPr marL="285750" indent="-285750">
              <a:buFont typeface="Arial" panose="020B0604020202020204" pitchFamily="34" charset="0"/>
              <a:buChar char="•"/>
              <a:defRPr/>
            </a:pPr>
            <a:endParaRPr lang="en-A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628775"/>
            <a:ext cx="7408862" cy="4497388"/>
          </a:xfrm>
        </p:spPr>
        <p:txBody>
          <a:bodyPr>
            <a:normAutofit/>
          </a:bodyPr>
          <a:lstStyle/>
          <a:p>
            <a:pPr marL="352425" indent="-352425">
              <a:lnSpc>
                <a:spcPct val="90000"/>
              </a:lnSpc>
              <a:buFont typeface="Symbol" pitchFamily="18" charset="2"/>
              <a:buNone/>
            </a:pPr>
            <a:r>
              <a:rPr lang="en-AU" sz="2200" dirty="0" smtClean="0"/>
              <a:t>Students are often unaware of the importance of cannabis in clinical and community work:</a:t>
            </a:r>
          </a:p>
          <a:p>
            <a:pPr marL="352425" indent="-352425">
              <a:lnSpc>
                <a:spcPct val="90000"/>
              </a:lnSpc>
            </a:pPr>
            <a:r>
              <a:rPr lang="en-AU" sz="2200" dirty="0" smtClean="0"/>
              <a:t>Primary drug of concern in 22% of treatment episodes</a:t>
            </a:r>
          </a:p>
          <a:p>
            <a:pPr marL="352425" indent="-352425">
              <a:lnSpc>
                <a:spcPct val="90000"/>
              </a:lnSpc>
            </a:pPr>
            <a:r>
              <a:rPr lang="en-AU" sz="2200" dirty="0" smtClean="0"/>
              <a:t>Responsible for 66% of drug related arrests</a:t>
            </a:r>
          </a:p>
          <a:p>
            <a:pPr marL="352425" indent="-352425">
              <a:lnSpc>
                <a:spcPct val="90000"/>
              </a:lnSpc>
            </a:pPr>
            <a:r>
              <a:rPr lang="en-AU" sz="2200" dirty="0" smtClean="0"/>
              <a:t>Use increasing again after a number of years of decline</a:t>
            </a:r>
          </a:p>
          <a:p>
            <a:pPr marL="352425" indent="-352425">
              <a:lnSpc>
                <a:spcPct val="90000"/>
              </a:lnSpc>
            </a:pPr>
            <a:r>
              <a:rPr lang="en-AU" sz="2200" dirty="0" smtClean="0"/>
              <a:t>13% of users are daily users</a:t>
            </a:r>
          </a:p>
          <a:p>
            <a:pPr marL="352425" indent="-352425">
              <a:lnSpc>
                <a:spcPct val="90000"/>
              </a:lnSpc>
            </a:pPr>
            <a:r>
              <a:rPr lang="en-AU" sz="2200" dirty="0" smtClean="0"/>
              <a:t>72% of people who inject drugs (PWID)  regularly use cannabis</a:t>
            </a:r>
          </a:p>
          <a:p>
            <a:pPr marL="352425" indent="-352425">
              <a:lnSpc>
                <a:spcPct val="90000"/>
              </a:lnSpc>
            </a:pPr>
            <a:r>
              <a:rPr lang="en-AU" sz="2200" dirty="0" smtClean="0"/>
              <a:t>46% of PWID use cannabis daily</a:t>
            </a:r>
          </a:p>
          <a:p>
            <a:pPr marL="352425" indent="-352425">
              <a:lnSpc>
                <a:spcPct val="90000"/>
              </a:lnSpc>
            </a:pPr>
            <a:r>
              <a:rPr lang="en-AU" sz="2200" dirty="0" smtClean="0"/>
              <a:t>85% of regular ecstasy users use cannabis (18% daily basis) </a:t>
            </a:r>
          </a:p>
          <a:p>
            <a:pPr marL="352425" indent="-352425">
              <a:lnSpc>
                <a:spcPct val="90000"/>
              </a:lnSpc>
            </a:pPr>
            <a:r>
              <a:rPr lang="en-AU" sz="2200" dirty="0" smtClean="0"/>
              <a:t>responsible for 5.5 ambulance call outs a day in Victoria</a:t>
            </a:r>
          </a:p>
        </p:txBody>
      </p:sp>
      <p:sp>
        <p:nvSpPr>
          <p:cNvPr id="3" name="Title 2"/>
          <p:cNvSpPr>
            <a:spLocks noGrp="1"/>
          </p:cNvSpPr>
          <p:nvPr>
            <p:ph type="title"/>
          </p:nvPr>
        </p:nvSpPr>
        <p:spPr>
          <a:xfrm>
            <a:off x="457200" y="260350"/>
            <a:ext cx="8229600" cy="985838"/>
          </a:xfrm>
        </p:spPr>
        <p:txBody>
          <a:bodyPr>
            <a:normAutofit fontScale="90000"/>
          </a:bodyPr>
          <a:lstStyle/>
          <a:p>
            <a:pPr lvl="1">
              <a:defRPr/>
            </a:pPr>
            <a:r>
              <a:rPr lang="en-AU" dirty="0" smtClean="0"/>
              <a:t>Engaging student’s interest </a:t>
            </a:r>
            <a:r>
              <a:rPr lang="en-AU" sz="3100" dirty="0" smtClean="0"/>
              <a:t>(NHDS 2010)</a:t>
            </a:r>
            <a:endParaRPr lang="en-AU" sz="3100" dirty="0"/>
          </a:p>
        </p:txBody>
      </p:sp>
      <p:sp>
        <p:nvSpPr>
          <p:cNvPr id="4" name="Slide Number Placeholder 3"/>
          <p:cNvSpPr>
            <a:spLocks noGrp="1"/>
          </p:cNvSpPr>
          <p:nvPr>
            <p:ph type="sldNum" sz="quarter" idx="11"/>
          </p:nvPr>
        </p:nvSpPr>
        <p:spPr/>
        <p:txBody>
          <a:bodyPr/>
          <a:lstStyle/>
          <a:p>
            <a:pPr>
              <a:defRPr/>
            </a:pPr>
            <a:fld id="{64FE3533-9E7A-410D-B480-D1D5B0111FEC}" type="slidenum">
              <a:rPr lang="en-AU" smtClean="0"/>
              <a:pPr>
                <a:defRPr/>
              </a:pPr>
              <a:t>35</a:t>
            </a:fld>
            <a:endParaRPr lang="en-A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088" y="1773238"/>
            <a:ext cx="7408862" cy="3992562"/>
          </a:xfrm>
        </p:spPr>
        <p:txBody>
          <a:bodyPr/>
          <a:lstStyle/>
          <a:p>
            <a:pPr marL="352425" indent="-352425">
              <a:buFont typeface="Symbol" pitchFamily="18" charset="2"/>
              <a:buNone/>
            </a:pPr>
            <a:r>
              <a:rPr lang="en-AU" dirty="0" smtClean="0"/>
              <a:t>Critical questions:</a:t>
            </a:r>
          </a:p>
          <a:p>
            <a:pPr marL="352425" indent="-352425"/>
            <a:r>
              <a:rPr lang="en-AU" dirty="0" smtClean="0"/>
              <a:t>Is some of the content to basic?</a:t>
            </a:r>
          </a:p>
          <a:p>
            <a:pPr marL="352425" indent="-352425"/>
            <a:r>
              <a:rPr lang="en-AU" dirty="0" smtClean="0"/>
              <a:t>Is some to difficult to deliver in the time you have available?</a:t>
            </a:r>
          </a:p>
          <a:p>
            <a:pPr marL="352425" indent="-352425"/>
            <a:r>
              <a:rPr lang="en-AU" dirty="0" smtClean="0"/>
              <a:t>What other content do you have to deliver that may be lost?</a:t>
            </a:r>
          </a:p>
          <a:p>
            <a:pPr marL="352425" indent="-352425"/>
            <a:r>
              <a:rPr lang="en-AU" dirty="0" smtClean="0"/>
              <a:t>Are there ways to blend cannabis and other content effectively?</a:t>
            </a:r>
          </a:p>
          <a:p>
            <a:pPr marL="352425" indent="-352425"/>
            <a:endParaRPr lang="en-AU" dirty="0" smtClean="0"/>
          </a:p>
        </p:txBody>
      </p:sp>
      <p:sp>
        <p:nvSpPr>
          <p:cNvPr id="92162" name="Title 2"/>
          <p:cNvSpPr>
            <a:spLocks noGrp="1"/>
          </p:cNvSpPr>
          <p:nvPr>
            <p:ph type="title"/>
          </p:nvPr>
        </p:nvSpPr>
        <p:spPr/>
        <p:txBody>
          <a:bodyPr/>
          <a:lstStyle/>
          <a:p>
            <a:r>
              <a:rPr lang="en-AU" dirty="0" smtClean="0"/>
              <a:t>The Framework</a:t>
            </a:r>
          </a:p>
        </p:txBody>
      </p:sp>
      <p:sp>
        <p:nvSpPr>
          <p:cNvPr id="4" name="Slide Number Placeholder 3"/>
          <p:cNvSpPr>
            <a:spLocks noGrp="1"/>
          </p:cNvSpPr>
          <p:nvPr>
            <p:ph type="sldNum" sz="quarter" idx="11"/>
          </p:nvPr>
        </p:nvSpPr>
        <p:spPr/>
        <p:txBody>
          <a:bodyPr/>
          <a:lstStyle/>
          <a:p>
            <a:pPr>
              <a:defRPr/>
            </a:pPr>
            <a:fld id="{ED85331F-310B-41BD-A2FF-60CD87909CC8}" type="slidenum">
              <a:rPr lang="en-AU" smtClean="0"/>
              <a:pPr>
                <a:defRPr/>
              </a:pPr>
              <a:t>36</a:t>
            </a:fld>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684213" y="981075"/>
            <a:ext cx="7772400" cy="1524000"/>
          </a:xfrm>
        </p:spPr>
        <p:txBody>
          <a:bodyPr/>
          <a:lstStyle/>
          <a:p>
            <a:r>
              <a:rPr lang="en-AU" dirty="0" smtClean="0"/>
              <a:t>Triaging the training</a:t>
            </a:r>
          </a:p>
        </p:txBody>
      </p:sp>
      <p:sp>
        <p:nvSpPr>
          <p:cNvPr id="93186" name="Text Placeholder 2"/>
          <p:cNvSpPr>
            <a:spLocks noGrp="1"/>
          </p:cNvSpPr>
          <p:nvPr>
            <p:ph type="body" idx="1"/>
          </p:nvPr>
        </p:nvSpPr>
        <p:spPr>
          <a:xfrm>
            <a:off x="1619250" y="2276475"/>
            <a:ext cx="6418263" cy="1804988"/>
          </a:xfrm>
        </p:spPr>
        <p:txBody>
          <a:bodyPr/>
          <a:lstStyle/>
          <a:p>
            <a:r>
              <a:rPr lang="en-US" sz="3600" dirty="0" smtClean="0"/>
              <a:t>Hitting the target – </a:t>
            </a:r>
            <a:br>
              <a:rPr lang="en-US" sz="3600" dirty="0" smtClean="0"/>
            </a:br>
            <a:r>
              <a:rPr lang="en-US" sz="3600" dirty="0" smtClean="0"/>
              <a:t>different student sub-groups</a:t>
            </a:r>
            <a:endParaRPr lang="en-AU" sz="3600" dirty="0" smtClean="0"/>
          </a:p>
        </p:txBody>
      </p:sp>
      <p:sp>
        <p:nvSpPr>
          <p:cNvPr id="4" name="Slide Number Placeholder 3"/>
          <p:cNvSpPr>
            <a:spLocks noGrp="1"/>
          </p:cNvSpPr>
          <p:nvPr>
            <p:ph type="sldNum" sz="quarter" idx="12"/>
          </p:nvPr>
        </p:nvSpPr>
        <p:spPr/>
        <p:txBody>
          <a:bodyPr/>
          <a:lstStyle/>
          <a:p>
            <a:pPr>
              <a:defRPr/>
            </a:pPr>
            <a:fld id="{6731B000-E03A-44FB-A06A-FBE70DECA361}" type="slidenum">
              <a:rPr lang="en-AU" smtClean="0"/>
              <a:pPr>
                <a:defRPr/>
              </a:pPr>
              <a:t>37</a:t>
            </a:fld>
            <a:endParaRPr lang="en-A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1"/>
          <p:cNvSpPr>
            <a:spLocks noGrp="1"/>
          </p:cNvSpPr>
          <p:nvPr>
            <p:ph idx="1"/>
          </p:nvPr>
        </p:nvSpPr>
        <p:spPr>
          <a:xfrm>
            <a:off x="871538" y="2133600"/>
            <a:ext cx="7804150" cy="3992563"/>
          </a:xfrm>
        </p:spPr>
        <p:txBody>
          <a:bodyPr/>
          <a:lstStyle/>
          <a:p>
            <a:r>
              <a:rPr lang="en-AU" dirty="0" smtClean="0"/>
              <a:t>What are the challenges of training different student cohorts e.g..:</a:t>
            </a:r>
          </a:p>
          <a:p>
            <a:pPr lvl="1"/>
            <a:r>
              <a:rPr lang="en-AU" dirty="0" smtClean="0"/>
              <a:t>Pre-service workers</a:t>
            </a:r>
          </a:p>
          <a:p>
            <a:pPr lvl="1"/>
            <a:r>
              <a:rPr lang="en-AU" dirty="0" smtClean="0"/>
              <a:t>In-service workers</a:t>
            </a:r>
          </a:p>
          <a:p>
            <a:pPr lvl="1"/>
            <a:r>
              <a:rPr lang="en-AU" dirty="0" smtClean="0"/>
              <a:t>Peer support workers</a:t>
            </a:r>
          </a:p>
          <a:p>
            <a:pPr lvl="1"/>
            <a:r>
              <a:rPr lang="en-AU" dirty="0" smtClean="0"/>
              <a:t>Nurses</a:t>
            </a:r>
          </a:p>
          <a:p>
            <a:pPr lvl="1"/>
            <a:r>
              <a:rPr lang="en-AU" dirty="0" smtClean="0"/>
              <a:t>Students with pre-existing higher education qualifications</a:t>
            </a:r>
          </a:p>
        </p:txBody>
      </p:sp>
      <p:sp>
        <p:nvSpPr>
          <p:cNvPr id="94210" name="Title 2"/>
          <p:cNvSpPr>
            <a:spLocks noGrp="1"/>
          </p:cNvSpPr>
          <p:nvPr>
            <p:ph type="title"/>
          </p:nvPr>
        </p:nvSpPr>
        <p:spPr/>
        <p:txBody>
          <a:bodyPr/>
          <a:lstStyle/>
          <a:p>
            <a:r>
              <a:rPr lang="en-AU" dirty="0" smtClean="0"/>
              <a:t>Discussion</a:t>
            </a:r>
          </a:p>
        </p:txBody>
      </p:sp>
      <p:sp>
        <p:nvSpPr>
          <p:cNvPr id="4" name="Slide Number Placeholder 3"/>
          <p:cNvSpPr>
            <a:spLocks noGrp="1"/>
          </p:cNvSpPr>
          <p:nvPr>
            <p:ph type="sldNum" sz="quarter" idx="11"/>
          </p:nvPr>
        </p:nvSpPr>
        <p:spPr/>
        <p:txBody>
          <a:bodyPr/>
          <a:lstStyle/>
          <a:p>
            <a:pPr>
              <a:defRPr/>
            </a:pPr>
            <a:fld id="{3C4703D8-A82B-4E41-9C31-256EA7EDA9A2}" type="slidenum">
              <a:rPr lang="en-AU" smtClean="0"/>
              <a:pPr>
                <a:defRPr/>
              </a:pPr>
              <a:t>38</a:t>
            </a:fld>
            <a:endParaRPr lang="en-A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AU" altLang="en-US" sz="3600" b="1" dirty="0" smtClean="0">
                <a:latin typeface="Calibri" pitchFamily="34" charset="0"/>
                <a:ea typeface="Meta-Bold"/>
                <a:cs typeface="Meta-Bold"/>
              </a:rPr>
              <a:t>Aboriginal and Torres Strait Islander cannabis use</a:t>
            </a:r>
          </a:p>
        </p:txBody>
      </p:sp>
      <p:sp>
        <p:nvSpPr>
          <p:cNvPr id="11267" name="Content Placeholder 2"/>
          <p:cNvSpPr>
            <a:spLocks noGrp="1"/>
          </p:cNvSpPr>
          <p:nvPr>
            <p:ph idx="1"/>
          </p:nvPr>
        </p:nvSpPr>
        <p:spPr>
          <a:xfrm>
            <a:off x="395288" y="1844675"/>
            <a:ext cx="8280400" cy="4240213"/>
          </a:xfrm>
        </p:spPr>
        <p:txBody>
          <a:bodyPr>
            <a:normAutofit fontScale="92500" lnSpcReduction="10000"/>
          </a:bodyPr>
          <a:lstStyle/>
          <a:p>
            <a:pPr marL="38100" indent="-38100" eaLnBrk="1" hangingPunct="1">
              <a:spcBef>
                <a:spcPts val="0"/>
              </a:spcBef>
              <a:buFont typeface="Lucida Grande" charset="0"/>
              <a:buNone/>
              <a:defRPr/>
            </a:pPr>
            <a:r>
              <a:rPr lang="en-AU" dirty="0" smtClean="0">
                <a:latin typeface="Calibri" pitchFamily="34" charset="0"/>
              </a:rPr>
              <a:t>National Aboriginal and Torres Strait Islander Health Survey (NATSIHS) 2004/5</a:t>
            </a:r>
          </a:p>
          <a:p>
            <a:pPr lvl="1">
              <a:defRPr/>
            </a:pPr>
            <a:r>
              <a:rPr lang="en-AU" dirty="0"/>
              <a:t>19.1% lifetime use</a:t>
            </a:r>
          </a:p>
          <a:p>
            <a:pPr lvl="1">
              <a:defRPr/>
            </a:pPr>
            <a:r>
              <a:rPr lang="en-AU" dirty="0"/>
              <a:t>9.1% previous year</a:t>
            </a:r>
          </a:p>
          <a:p>
            <a:pPr marL="230188" indent="-268288" eaLnBrk="1" hangingPunct="1">
              <a:lnSpc>
                <a:spcPct val="50000"/>
              </a:lnSpc>
              <a:spcBef>
                <a:spcPts val="0"/>
              </a:spcBef>
              <a:buFont typeface="Lucida Grande" charset="0"/>
              <a:buNone/>
              <a:defRPr/>
            </a:pPr>
            <a:endParaRPr lang="en-AU" dirty="0" smtClean="0">
              <a:latin typeface="Calibri" pitchFamily="34" charset="0"/>
            </a:endParaRPr>
          </a:p>
          <a:p>
            <a:pPr marL="230188" indent="-268288" eaLnBrk="1" hangingPunct="1">
              <a:spcBef>
                <a:spcPts val="0"/>
              </a:spcBef>
              <a:buFont typeface="Lucida Grande" charset="0"/>
              <a:buNone/>
              <a:defRPr/>
            </a:pPr>
            <a:r>
              <a:rPr lang="en-AU" dirty="0" smtClean="0">
                <a:latin typeface="Calibri" pitchFamily="34" charset="0"/>
              </a:rPr>
              <a:t>2004 survey rural community (Arnhem Land, NT) </a:t>
            </a:r>
          </a:p>
          <a:p>
            <a:pPr lvl="1">
              <a:defRPr/>
            </a:pPr>
            <a:r>
              <a:rPr lang="en-AU" dirty="0"/>
              <a:t>69% of the males, 26% of the females had ever used</a:t>
            </a:r>
          </a:p>
          <a:p>
            <a:pPr lvl="1">
              <a:defRPr/>
            </a:pPr>
            <a:r>
              <a:rPr lang="en-AU" dirty="0"/>
              <a:t>67% of the males, 22% of the females had used it in the last month (among 336 13-36-year-olds)</a:t>
            </a:r>
          </a:p>
          <a:p>
            <a:pPr marL="1228725" lvl="2" eaLnBrk="1" hangingPunct="1">
              <a:lnSpc>
                <a:spcPct val="50000"/>
              </a:lnSpc>
              <a:spcBef>
                <a:spcPts val="0"/>
              </a:spcBef>
              <a:buFont typeface="Wingdings" pitchFamily="2" charset="2"/>
              <a:buChar char="§"/>
              <a:defRPr/>
            </a:pPr>
            <a:endParaRPr lang="en-AU" dirty="0" smtClean="0">
              <a:latin typeface="Calibri" pitchFamily="34" charset="0"/>
            </a:endParaRPr>
          </a:p>
          <a:p>
            <a:pPr marL="230188" indent="-268288" eaLnBrk="1" hangingPunct="1">
              <a:spcBef>
                <a:spcPts val="0"/>
              </a:spcBef>
              <a:buFont typeface="Lucida Grande" charset="0"/>
              <a:buNone/>
              <a:defRPr/>
            </a:pPr>
            <a:r>
              <a:rPr lang="en-AU" dirty="0" smtClean="0">
                <a:latin typeface="Calibri" pitchFamily="34" charset="0"/>
              </a:rPr>
              <a:t>2007 National Drug Household Survey</a:t>
            </a:r>
          </a:p>
          <a:p>
            <a:pPr lvl="1">
              <a:defRPr/>
            </a:pPr>
            <a:r>
              <a:rPr lang="en-AU" dirty="0"/>
              <a:t>almost one in four Indigenous Australians used cannabis in last </a:t>
            </a:r>
            <a:r>
              <a:rPr lang="en-AU" dirty="0" smtClean="0"/>
              <a:t>year</a:t>
            </a:r>
          </a:p>
          <a:p>
            <a:pPr marL="3236913" lvl="1" indent="0" algn="r">
              <a:buNone/>
              <a:defRPr/>
            </a:pPr>
            <a:r>
              <a:rPr lang="en-AU" sz="1300" dirty="0"/>
              <a:t>http://ncpic.org.au/ncpic/publications/bulletins/article/bulletin-14-raising-awareness-about-cannabis-its-use-and-impact-on-health-and-wellbeing-among-indigenous-australians</a:t>
            </a:r>
          </a:p>
          <a:p>
            <a:pPr lvl="1">
              <a:defRPr/>
            </a:pPr>
            <a:endParaRPr lang="en-AU" dirty="0" smtClean="0"/>
          </a:p>
          <a:p>
            <a:pPr>
              <a:buFont typeface="Wingdings" charset="2"/>
              <a:buNone/>
              <a:defRPr/>
            </a:pPr>
            <a:endParaRPr lang="en-AU" sz="2000" dirty="0" smtClean="0">
              <a:latin typeface="Meta-Norm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922337"/>
          </a:xfrm>
        </p:spPr>
        <p:txBody>
          <a:bodyPr/>
          <a:lstStyle/>
          <a:p>
            <a:r>
              <a:rPr lang="en-AU" dirty="0" smtClean="0"/>
              <a:t>NCETA’s Activities</a:t>
            </a:r>
          </a:p>
        </p:txBody>
      </p:sp>
      <p:graphicFrame>
        <p:nvGraphicFramePr>
          <p:cNvPr id="6" name="Diagram 5"/>
          <p:cNvGraphicFramePr/>
          <p:nvPr>
            <p:extLst>
              <p:ext uri="{D42A27DB-BD31-4B8C-83A1-F6EECF244321}">
                <p14:modId xmlns:p14="http://schemas.microsoft.com/office/powerpoint/2010/main" val="3963064883"/>
              </p:ext>
            </p:extLst>
          </p:nvPr>
        </p:nvGraphicFramePr>
        <p:xfrm>
          <a:off x="1524000" y="1052736"/>
          <a:ext cx="60960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4271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AU" altLang="en-US" sz="3200" b="1" dirty="0" smtClean="0">
                <a:latin typeface="Calibri" pitchFamily="34" charset="0"/>
                <a:ea typeface="Meta-Bold"/>
                <a:cs typeface="Meta-Bold"/>
              </a:rPr>
              <a:t>Aboriginal and Torres Strait Islander peoples’ cannabis use</a:t>
            </a:r>
          </a:p>
        </p:txBody>
      </p:sp>
      <p:sp>
        <p:nvSpPr>
          <p:cNvPr id="15363" name="Content Placeholder 2"/>
          <p:cNvSpPr>
            <a:spLocks noGrp="1"/>
          </p:cNvSpPr>
          <p:nvPr>
            <p:ph idx="1"/>
          </p:nvPr>
        </p:nvSpPr>
        <p:spPr>
          <a:xfrm>
            <a:off x="611188" y="1484313"/>
            <a:ext cx="8208962" cy="4600575"/>
          </a:xfrm>
        </p:spPr>
        <p:txBody>
          <a:bodyPr>
            <a:normAutofit lnSpcReduction="10000"/>
          </a:bodyPr>
          <a:lstStyle/>
          <a:p>
            <a:pPr>
              <a:spcBef>
                <a:spcPct val="0"/>
              </a:spcBef>
              <a:buFont typeface="Lucida Grande" charset="0"/>
              <a:buNone/>
              <a:defRPr/>
            </a:pPr>
            <a:r>
              <a:rPr lang="en-US" altLang="en-US" dirty="0" smtClean="0">
                <a:latin typeface="Calibri" pitchFamily="34" charset="0"/>
                <a:cs typeface="Meta-Normal" charset="0"/>
              </a:rPr>
              <a:t>Limited available data suggests:</a:t>
            </a:r>
          </a:p>
          <a:p>
            <a:pPr lvl="1">
              <a:defRPr/>
            </a:pPr>
            <a:r>
              <a:rPr lang="en-US" altLang="en-US" dirty="0"/>
              <a:t>Higher rates of use and dependence (especially rural communities) </a:t>
            </a:r>
          </a:p>
          <a:p>
            <a:pPr lvl="1">
              <a:defRPr/>
            </a:pPr>
            <a:r>
              <a:rPr lang="en-US" altLang="en-US" dirty="0"/>
              <a:t>Indigenous secondary students significantly more likely to use, more susceptible to initiating use and use more frequently</a:t>
            </a:r>
          </a:p>
          <a:p>
            <a:pPr lvl="1">
              <a:defRPr/>
            </a:pPr>
            <a:r>
              <a:rPr lang="en-US" altLang="en-US" dirty="0"/>
              <a:t>More harmful ways of using cannabis (e.g., ‘bucket bongs’)</a:t>
            </a:r>
          </a:p>
          <a:p>
            <a:pPr lvl="1">
              <a:defRPr/>
            </a:pPr>
            <a:r>
              <a:rPr lang="en-US" altLang="en-US" dirty="0"/>
              <a:t>Indigenous communities have expressed concerns about:</a:t>
            </a:r>
          </a:p>
          <a:p>
            <a:pPr lvl="2">
              <a:defRPr/>
            </a:pPr>
            <a:r>
              <a:rPr lang="en-US" altLang="en-US" dirty="0"/>
              <a:t>high proportion of income spent on cannabis</a:t>
            </a:r>
          </a:p>
          <a:p>
            <a:pPr lvl="2">
              <a:defRPr/>
            </a:pPr>
            <a:r>
              <a:rPr lang="en-US" altLang="en-US" dirty="0"/>
              <a:t>community violence related to supply</a:t>
            </a:r>
          </a:p>
          <a:p>
            <a:pPr lvl="2">
              <a:defRPr/>
            </a:pPr>
            <a:r>
              <a:rPr lang="en-US" altLang="en-US" dirty="0"/>
              <a:t>child neglect, sexual exploitation</a:t>
            </a:r>
          </a:p>
          <a:p>
            <a:pPr lvl="2">
              <a:defRPr/>
            </a:pPr>
            <a:r>
              <a:rPr lang="en-US" altLang="en-US" dirty="0"/>
              <a:t>declining participation in community life</a:t>
            </a:r>
          </a:p>
          <a:p>
            <a:pPr lvl="2">
              <a:defRPr/>
            </a:pPr>
            <a:r>
              <a:rPr lang="en-US" altLang="en-US" dirty="0"/>
              <a:t>reduced participation in education and training</a:t>
            </a:r>
          </a:p>
          <a:p>
            <a:pPr marL="1435100" lvl="2" indent="0" algn="r">
              <a:spcBef>
                <a:spcPct val="0"/>
              </a:spcBef>
              <a:buFont typeface="Symbol" pitchFamily="18" charset="2"/>
              <a:buNone/>
              <a:defRPr/>
            </a:pPr>
            <a:r>
              <a:rPr lang="en-AU" altLang="en-US" sz="1200" dirty="0">
                <a:latin typeface="Calibri" pitchFamily="34" charset="0"/>
                <a:cs typeface="Meta-Normal" charset="0"/>
              </a:rPr>
              <a:t>http://ncpic.org.au/ncpic/publications/bulletins/article/bulletin-14-raising-awareness-about-cannabis-its-use-and-impact-on-health-and-wellbeing-among-indigenous-australians</a:t>
            </a:r>
            <a:endParaRPr lang="en-AU" altLang="en-US" sz="1200" dirty="0" smtClean="0">
              <a:latin typeface="Calibri" pitchFamily="34" charset="0"/>
              <a:cs typeface="Meta-Normal" charset="0"/>
            </a:endParaRPr>
          </a:p>
          <a:p>
            <a:pPr>
              <a:buFont typeface="Wingdings" charset="2"/>
              <a:buNone/>
              <a:defRPr/>
            </a:pPr>
            <a:endParaRPr lang="en-AU" altLang="en-US" sz="2000" dirty="0" smtClean="0">
              <a:latin typeface="Meta-Normal" charset="0"/>
              <a:cs typeface="Meta-Norm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1"/>
          <p:cNvSpPr>
            <a:spLocks noGrp="1"/>
          </p:cNvSpPr>
          <p:nvPr>
            <p:ph idx="1"/>
          </p:nvPr>
        </p:nvSpPr>
        <p:spPr>
          <a:xfrm>
            <a:off x="871538" y="1700213"/>
            <a:ext cx="7661275" cy="4425950"/>
          </a:xfrm>
        </p:spPr>
        <p:txBody>
          <a:bodyPr/>
          <a:lstStyle/>
          <a:p>
            <a:r>
              <a:rPr lang="en-AU" i="1" dirty="0" smtClean="0"/>
              <a:t>Feeling Deadly, Working Deadly </a:t>
            </a:r>
            <a:r>
              <a:rPr lang="en-AU" dirty="0" smtClean="0"/>
              <a:t>is a new NCETA resource, builds on the </a:t>
            </a:r>
            <a:r>
              <a:rPr lang="en-AU" i="1" dirty="0" smtClean="0"/>
              <a:t>Indigenous Worker Wellbeing </a:t>
            </a:r>
            <a:r>
              <a:rPr lang="en-AU" dirty="0" smtClean="0"/>
              <a:t>resource </a:t>
            </a:r>
          </a:p>
          <a:p>
            <a:r>
              <a:rPr lang="en-AU" dirty="0" smtClean="0"/>
              <a:t>It is designed to provide organisations and workers with support and information on working with Aboriginal and Torres Strait Islander colleagues </a:t>
            </a:r>
          </a:p>
          <a:p>
            <a:r>
              <a:rPr lang="en-AU" dirty="0" smtClean="0"/>
              <a:t>It can be used in training to explore the issues facing Indigenous AOD workers</a:t>
            </a:r>
          </a:p>
          <a:p>
            <a:r>
              <a:rPr lang="en-AU" dirty="0" smtClean="0"/>
              <a:t>It identifies and provides guidance on may of the issues facing Indigenous AOD workers</a:t>
            </a:r>
          </a:p>
          <a:p>
            <a:r>
              <a:rPr lang="en-AU" dirty="0" smtClean="0"/>
              <a:t>Cannabis is a significant problem in many Indigenous communities</a:t>
            </a:r>
          </a:p>
        </p:txBody>
      </p:sp>
      <p:sp>
        <p:nvSpPr>
          <p:cNvPr id="100354" name="Title 2"/>
          <p:cNvSpPr>
            <a:spLocks noGrp="1"/>
          </p:cNvSpPr>
          <p:nvPr>
            <p:ph type="title"/>
          </p:nvPr>
        </p:nvSpPr>
        <p:spPr/>
        <p:txBody>
          <a:bodyPr/>
          <a:lstStyle/>
          <a:p>
            <a:r>
              <a:rPr lang="en-AU" sz="3200" dirty="0" smtClean="0"/>
              <a:t>Aboriginal and Torres Strait Islander Students</a:t>
            </a:r>
          </a:p>
        </p:txBody>
      </p:sp>
      <p:sp>
        <p:nvSpPr>
          <p:cNvPr id="4" name="Slide Number Placeholder 3"/>
          <p:cNvSpPr>
            <a:spLocks noGrp="1"/>
          </p:cNvSpPr>
          <p:nvPr>
            <p:ph type="sldNum" sz="quarter" idx="11"/>
          </p:nvPr>
        </p:nvSpPr>
        <p:spPr/>
        <p:txBody>
          <a:bodyPr/>
          <a:lstStyle/>
          <a:p>
            <a:pPr>
              <a:defRPr/>
            </a:pPr>
            <a:fld id="{52142FC4-452B-4D28-A887-5D5AA353194D}" type="slidenum">
              <a:rPr lang="en-AU" smtClean="0"/>
              <a:pPr>
                <a:defRPr/>
              </a:pPr>
              <a:t>41</a:t>
            </a:fld>
            <a:endParaRPr lang="en-A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2"/>
          <p:cNvSpPr>
            <a:spLocks noGrp="1"/>
          </p:cNvSpPr>
          <p:nvPr>
            <p:ph type="title"/>
          </p:nvPr>
        </p:nvSpPr>
        <p:spPr/>
        <p:txBody>
          <a:bodyPr/>
          <a:lstStyle/>
          <a:p>
            <a:r>
              <a:rPr lang="en-AU" dirty="0" smtClean="0"/>
              <a:t>Video</a:t>
            </a:r>
          </a:p>
        </p:txBody>
      </p:sp>
      <p:sp>
        <p:nvSpPr>
          <p:cNvPr id="2" name="Slide Number Placeholder 1"/>
          <p:cNvSpPr>
            <a:spLocks noGrp="1"/>
          </p:cNvSpPr>
          <p:nvPr>
            <p:ph type="sldNum" sz="quarter" idx="11"/>
          </p:nvPr>
        </p:nvSpPr>
        <p:spPr/>
        <p:txBody>
          <a:bodyPr/>
          <a:lstStyle/>
          <a:p>
            <a:pPr>
              <a:defRPr/>
            </a:pPr>
            <a:fld id="{35D7823F-F7A0-4FE8-ACE9-55B0A2534492}" type="slidenum">
              <a:rPr lang="en-AU" smtClean="0"/>
              <a:pPr>
                <a:defRPr/>
              </a:pPr>
              <a:t>42</a:t>
            </a:fld>
            <a:endParaRPr lang="en-AU" dirty="0"/>
          </a:p>
        </p:txBody>
      </p:sp>
      <p:sp>
        <p:nvSpPr>
          <p:cNvPr id="8" name="TextBox 7"/>
          <p:cNvSpPr txBox="1"/>
          <p:nvPr/>
        </p:nvSpPr>
        <p:spPr>
          <a:xfrm>
            <a:off x="433388" y="1674813"/>
            <a:ext cx="8280400" cy="3711785"/>
          </a:xfrm>
          <a:prstGeom prst="rect">
            <a:avLst/>
          </a:prstGeom>
          <a:noFill/>
        </p:spPr>
        <p:txBody>
          <a:bodyPr>
            <a:spAutoFit/>
          </a:bodyPr>
          <a:lstStyle/>
          <a:p>
            <a:pPr marL="273050" indent="-273050" eaLnBrk="0" hangingPunct="0">
              <a:spcBef>
                <a:spcPct val="20000"/>
              </a:spcBef>
              <a:buClr>
                <a:schemeClr val="accent1"/>
              </a:buClr>
              <a:buSzPct val="100000"/>
              <a:buFont typeface="Symbol" pitchFamily="18" charset="2"/>
              <a:buChar char=""/>
              <a:defRPr/>
            </a:pPr>
            <a:r>
              <a:rPr lang="en-AU" sz="2400" dirty="0" smtClean="0">
                <a:solidFill>
                  <a:schemeClr val="tx2"/>
                </a:solidFill>
                <a:latin typeface="+mn-lt"/>
              </a:rPr>
              <a:t>Watch the video </a:t>
            </a:r>
            <a:r>
              <a:rPr lang="en-AU" sz="2400" i="1" dirty="0" smtClean="0">
                <a:solidFill>
                  <a:schemeClr val="tx2"/>
                </a:solidFill>
                <a:latin typeface="+mn-lt"/>
              </a:rPr>
              <a:t>‘A day in the life…’ </a:t>
            </a:r>
            <a:r>
              <a:rPr lang="en-AU" sz="2400" dirty="0" smtClean="0">
                <a:solidFill>
                  <a:schemeClr val="tx2"/>
                </a:solidFill>
                <a:latin typeface="+mn-lt"/>
              </a:rPr>
              <a:t>which is part of the NCETA </a:t>
            </a:r>
            <a:r>
              <a:rPr lang="en-AU" sz="2400" i="1" dirty="0" smtClean="0">
                <a:solidFill>
                  <a:schemeClr val="tx2"/>
                </a:solidFill>
                <a:latin typeface="+mn-lt"/>
              </a:rPr>
              <a:t>Feeling Deadly, Working Deadly </a:t>
            </a:r>
            <a:r>
              <a:rPr lang="en-AU" sz="2400" dirty="0" smtClean="0">
                <a:solidFill>
                  <a:schemeClr val="tx2"/>
                </a:solidFill>
                <a:latin typeface="+mn-lt"/>
              </a:rPr>
              <a:t>resource kit</a:t>
            </a:r>
          </a:p>
          <a:p>
            <a:pPr marL="273050" indent="-273050" eaLnBrk="0" hangingPunct="0">
              <a:spcBef>
                <a:spcPct val="20000"/>
              </a:spcBef>
              <a:buClr>
                <a:schemeClr val="accent1"/>
              </a:buClr>
              <a:buSzPct val="100000"/>
              <a:buFont typeface="Symbol" pitchFamily="18" charset="2"/>
              <a:buChar char=""/>
              <a:defRPr/>
            </a:pPr>
            <a:r>
              <a:rPr lang="en-AU" sz="2400" dirty="0" smtClean="0">
                <a:solidFill>
                  <a:schemeClr val="tx2"/>
                </a:solidFill>
                <a:latin typeface="+mn-lt"/>
              </a:rPr>
              <a:t>Imagine </a:t>
            </a:r>
            <a:r>
              <a:rPr lang="en-AU" sz="2400" dirty="0">
                <a:solidFill>
                  <a:schemeClr val="tx2"/>
                </a:solidFill>
                <a:latin typeface="+mn-lt"/>
              </a:rPr>
              <a:t>Keith is a student in your course undertaking his Certificate IV in CS (AOD). </a:t>
            </a:r>
          </a:p>
          <a:p>
            <a:pPr marL="730250" lvl="1" indent="-273050" eaLnBrk="0" hangingPunct="0">
              <a:spcBef>
                <a:spcPct val="20000"/>
              </a:spcBef>
              <a:buClr>
                <a:schemeClr val="accent1"/>
              </a:buClr>
              <a:buSzPct val="100000"/>
              <a:buFont typeface="Symbol" pitchFamily="18" charset="2"/>
              <a:buChar char=""/>
              <a:defRPr/>
            </a:pPr>
            <a:r>
              <a:rPr lang="en-AU" sz="2400" dirty="0">
                <a:solidFill>
                  <a:schemeClr val="tx2"/>
                </a:solidFill>
                <a:latin typeface="+mn-lt"/>
              </a:rPr>
              <a:t>What might be some of the issues he faces as a student based on the depiction of his life as a worker?</a:t>
            </a:r>
          </a:p>
          <a:p>
            <a:pPr marL="730250" lvl="1" indent="-273050" eaLnBrk="0" hangingPunct="0">
              <a:spcBef>
                <a:spcPct val="20000"/>
              </a:spcBef>
              <a:buClr>
                <a:schemeClr val="accent1"/>
              </a:buClr>
              <a:buSzPct val="100000"/>
              <a:buFont typeface="Symbol" pitchFamily="18" charset="2"/>
              <a:buChar char=""/>
              <a:defRPr/>
            </a:pPr>
            <a:r>
              <a:rPr lang="en-AU" sz="2400" dirty="0">
                <a:solidFill>
                  <a:schemeClr val="tx2"/>
                </a:solidFill>
                <a:latin typeface="+mn-lt"/>
              </a:rPr>
              <a:t>What strengths might he bring to his studies?</a:t>
            </a:r>
          </a:p>
          <a:p>
            <a:pPr marL="730250" lvl="1" indent="-273050" eaLnBrk="0" hangingPunct="0">
              <a:spcBef>
                <a:spcPct val="20000"/>
              </a:spcBef>
              <a:buClr>
                <a:schemeClr val="accent1"/>
              </a:buClr>
              <a:buSzPct val="100000"/>
              <a:buFont typeface="Symbol" pitchFamily="18" charset="2"/>
              <a:buChar char=""/>
              <a:defRPr/>
            </a:pPr>
            <a:r>
              <a:rPr lang="en-AU" sz="2400" dirty="0">
                <a:solidFill>
                  <a:schemeClr val="tx2"/>
                </a:solidFill>
                <a:latin typeface="+mn-lt"/>
              </a:rPr>
              <a:t>What might you need to adjust to make his </a:t>
            </a:r>
            <a:r>
              <a:rPr lang="en-AU" sz="2400" dirty="0" smtClean="0">
                <a:solidFill>
                  <a:schemeClr val="tx2"/>
                </a:solidFill>
                <a:latin typeface="+mn-lt"/>
              </a:rPr>
              <a:t>assessemts </a:t>
            </a:r>
            <a:r>
              <a:rPr lang="en-AU" sz="2400" dirty="0">
                <a:solidFill>
                  <a:schemeClr val="tx2"/>
                </a:solidFill>
                <a:latin typeface="+mn-lt"/>
              </a:rPr>
              <a:t>flexible and fair?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113" y="1412875"/>
            <a:ext cx="7407275" cy="4537075"/>
          </a:xfrm>
        </p:spPr>
        <p:txBody>
          <a:bodyPr>
            <a:normAutofit fontScale="92500" lnSpcReduction="10000"/>
          </a:bodyPr>
          <a:lstStyle/>
          <a:p>
            <a:pPr marL="0" indent="0">
              <a:spcBef>
                <a:spcPts val="600"/>
              </a:spcBef>
              <a:buClr>
                <a:srgbClr val="31B6FD"/>
              </a:buClr>
              <a:buFont typeface="Symbol" pitchFamily="18" charset="2"/>
              <a:buNone/>
              <a:defRPr/>
            </a:pPr>
            <a:r>
              <a:rPr lang="en-US" dirty="0">
                <a:solidFill>
                  <a:srgbClr val="073E87"/>
                </a:solidFill>
                <a:latin typeface="Arial" panose="020B0604020202020204" pitchFamily="34" charset="0"/>
                <a:cs typeface="Arial" panose="020B0604020202020204" pitchFamily="34" charset="0"/>
              </a:rPr>
              <a:t>Includes but is not limited to:</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Workloads – numbers and complexities</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Expectations on workers</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Boundaries</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Lack of recognition, respect and support</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Working conditions</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Racism and stigma</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Complex personal circumstances</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Loss, grief and Sorry Business</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Culturally safe ways of working</a:t>
            </a:r>
          </a:p>
          <a:p>
            <a:pPr>
              <a:spcBef>
                <a:spcPts val="600"/>
              </a:spcBef>
              <a:buClr>
                <a:srgbClr val="31B6FD"/>
              </a:buClr>
              <a:defRPr/>
            </a:pPr>
            <a:r>
              <a:rPr lang="en-US" dirty="0">
                <a:solidFill>
                  <a:srgbClr val="073E87"/>
                </a:solidFill>
                <a:latin typeface="Arial" panose="020B0604020202020204" pitchFamily="34" charset="0"/>
                <a:cs typeface="Arial" panose="020B0604020202020204" pitchFamily="34" charset="0"/>
              </a:rPr>
              <a:t>Funding, job security and salaries</a:t>
            </a:r>
            <a:r>
              <a:rPr lang="en-US" dirty="0" smtClean="0">
                <a:solidFill>
                  <a:srgbClr val="073E87"/>
                </a:solidFill>
                <a:latin typeface="Arial" panose="020B0604020202020204" pitchFamily="34" charset="0"/>
                <a:cs typeface="Arial" panose="020B0604020202020204" pitchFamily="34" charset="0"/>
              </a:rPr>
              <a:t>.</a:t>
            </a:r>
          </a:p>
          <a:p>
            <a:pPr marL="0" indent="0" algn="r">
              <a:spcBef>
                <a:spcPts val="600"/>
              </a:spcBef>
              <a:buClr>
                <a:srgbClr val="31B6FD"/>
              </a:buClr>
              <a:buFont typeface="Symbol" pitchFamily="18" charset="2"/>
              <a:buNone/>
              <a:defRPr/>
            </a:pPr>
            <a:r>
              <a:rPr lang="en-US" sz="1400" dirty="0" smtClean="0">
                <a:solidFill>
                  <a:srgbClr val="073E87"/>
                </a:solidFill>
                <a:latin typeface="Arial" panose="020B0604020202020204" pitchFamily="34" charset="0"/>
                <a:cs typeface="Arial" panose="020B0604020202020204" pitchFamily="34" charset="0"/>
              </a:rPr>
              <a:t>Feeling Deadly, Working Deadly, NCETA, 2013</a:t>
            </a:r>
            <a:endParaRPr lang="en-US" sz="1500" dirty="0">
              <a:solidFill>
                <a:srgbClr val="073E87"/>
              </a:solidFill>
              <a:latin typeface="Arial" panose="020B0604020202020204" pitchFamily="34" charset="0"/>
              <a:cs typeface="Arial" panose="020B0604020202020204" pitchFamily="34" charset="0"/>
            </a:endParaRPr>
          </a:p>
          <a:p>
            <a:pPr>
              <a:defRPr/>
            </a:pPr>
            <a:endParaRPr lang="en-AU" dirty="0"/>
          </a:p>
        </p:txBody>
      </p:sp>
      <p:sp>
        <p:nvSpPr>
          <p:cNvPr id="102402" name="Title 2"/>
          <p:cNvSpPr>
            <a:spLocks noGrp="1"/>
          </p:cNvSpPr>
          <p:nvPr>
            <p:ph type="title"/>
          </p:nvPr>
        </p:nvSpPr>
        <p:spPr/>
        <p:txBody>
          <a:bodyPr/>
          <a:lstStyle/>
          <a:p>
            <a:r>
              <a:rPr lang="en-AU" sz="4000" dirty="0" smtClean="0">
                <a:solidFill>
                  <a:schemeClr val="bg1"/>
                </a:solidFill>
              </a:rPr>
              <a:t>Sources of Indigenous Worker Stress</a:t>
            </a:r>
          </a:p>
        </p:txBody>
      </p:sp>
      <p:sp>
        <p:nvSpPr>
          <p:cNvPr id="4" name="Slide Number Placeholder 3"/>
          <p:cNvSpPr>
            <a:spLocks noGrp="1"/>
          </p:cNvSpPr>
          <p:nvPr>
            <p:ph type="sldNum" sz="quarter" idx="11"/>
          </p:nvPr>
        </p:nvSpPr>
        <p:spPr/>
        <p:txBody>
          <a:bodyPr/>
          <a:lstStyle/>
          <a:p>
            <a:pPr>
              <a:defRPr/>
            </a:pPr>
            <a:fld id="{056426E7-A6AD-40B8-A8AA-83177D85AC06}" type="slidenum">
              <a:rPr lang="en-AU" smtClean="0"/>
              <a:pPr>
                <a:defRPr/>
              </a:pPr>
              <a:t>43</a:t>
            </a:fld>
            <a:endParaRPr lang="en-A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3"/>
          <a:srcRect l="57321"/>
          <a:stretch>
            <a:fillRect/>
          </a:stretch>
        </p:blipFill>
        <p:spPr bwMode="auto">
          <a:xfrm>
            <a:off x="293688" y="5703888"/>
            <a:ext cx="3198812" cy="803275"/>
          </a:xfrm>
          <a:prstGeom prst="rect">
            <a:avLst/>
          </a:prstGeom>
          <a:noFill/>
          <a:ln w="9525">
            <a:noFill/>
            <a:miter lim="800000"/>
            <a:headEnd/>
            <a:tailEnd/>
          </a:ln>
        </p:spPr>
      </p:pic>
      <p:sp>
        <p:nvSpPr>
          <p:cNvPr id="103426" name="Rectangle 4"/>
          <p:cNvSpPr>
            <a:spLocks noChangeArrowheads="1"/>
          </p:cNvSpPr>
          <p:nvPr/>
        </p:nvSpPr>
        <p:spPr bwMode="auto">
          <a:xfrm>
            <a:off x="2411413" y="260350"/>
            <a:ext cx="5545137" cy="708025"/>
          </a:xfrm>
          <a:prstGeom prst="rect">
            <a:avLst/>
          </a:prstGeom>
          <a:noFill/>
          <a:ln w="9525">
            <a:noFill/>
            <a:miter lim="800000"/>
            <a:headEnd/>
            <a:tailEnd/>
          </a:ln>
        </p:spPr>
        <p:txBody>
          <a:bodyPr>
            <a:spAutoFit/>
          </a:bodyPr>
          <a:lstStyle/>
          <a:p>
            <a:pPr algn="ctr"/>
            <a:r>
              <a:rPr lang="en-AU" sz="4000" dirty="0">
                <a:solidFill>
                  <a:schemeClr val="bg1"/>
                </a:solidFill>
              </a:rPr>
              <a:t>What’s in the Kit?</a:t>
            </a:r>
          </a:p>
        </p:txBody>
      </p:sp>
      <p:pic>
        <p:nvPicPr>
          <p:cNvPr id="103427" name="Picture 8"/>
          <p:cNvPicPr>
            <a:picLocks noChangeAspect="1" noChangeArrowheads="1"/>
          </p:cNvPicPr>
          <p:nvPr/>
        </p:nvPicPr>
        <p:blipFill>
          <a:blip r:embed="rId4"/>
          <a:srcRect l="59467" t="3572" r="4930" b="23239"/>
          <a:stretch>
            <a:fillRect/>
          </a:stretch>
        </p:blipFill>
        <p:spPr bwMode="auto">
          <a:xfrm>
            <a:off x="293688" y="968375"/>
            <a:ext cx="2105025" cy="2655888"/>
          </a:xfrm>
          <a:prstGeom prst="rect">
            <a:avLst/>
          </a:prstGeom>
          <a:noFill/>
          <a:ln w="9525">
            <a:noFill/>
            <a:miter lim="800000"/>
            <a:headEnd/>
            <a:tailEnd/>
          </a:ln>
        </p:spPr>
      </p:pic>
      <p:pic>
        <p:nvPicPr>
          <p:cNvPr id="103428" name="Picture 4" descr="Handbook_web.jpg"/>
          <p:cNvPicPr>
            <a:picLocks noChangeAspect="1" noChangeArrowheads="1"/>
          </p:cNvPicPr>
          <p:nvPr/>
        </p:nvPicPr>
        <p:blipFill>
          <a:blip r:embed="rId5"/>
          <a:srcRect/>
          <a:stretch>
            <a:fillRect/>
          </a:stretch>
        </p:blipFill>
        <p:spPr bwMode="auto">
          <a:xfrm>
            <a:off x="2463800" y="1084263"/>
            <a:ext cx="1295400" cy="1725612"/>
          </a:xfrm>
          <a:prstGeom prst="rect">
            <a:avLst/>
          </a:prstGeom>
          <a:noFill/>
          <a:ln w="9525">
            <a:noFill/>
            <a:miter lim="800000"/>
            <a:headEnd/>
            <a:tailEnd/>
          </a:ln>
        </p:spPr>
      </p:pic>
      <p:pic>
        <p:nvPicPr>
          <p:cNvPr id="103429" name="Picture 6" descr="STIPS_group.jpg"/>
          <p:cNvPicPr>
            <a:picLocks noChangeAspect="1" noChangeArrowheads="1"/>
          </p:cNvPicPr>
          <p:nvPr/>
        </p:nvPicPr>
        <p:blipFill>
          <a:blip r:embed="rId6"/>
          <a:srcRect/>
          <a:stretch>
            <a:fillRect/>
          </a:stretch>
        </p:blipFill>
        <p:spPr bwMode="auto">
          <a:xfrm>
            <a:off x="3852863" y="1400175"/>
            <a:ext cx="2009775" cy="1922463"/>
          </a:xfrm>
          <a:prstGeom prst="rect">
            <a:avLst/>
          </a:prstGeom>
          <a:noFill/>
          <a:ln w="9525">
            <a:noFill/>
            <a:miter lim="800000"/>
            <a:headEnd/>
            <a:tailEnd/>
          </a:ln>
        </p:spPr>
      </p:pic>
      <p:pic>
        <p:nvPicPr>
          <p:cNvPr id="103430" name="Picture 8" descr="http://nceta.flinders.edu.au/files/cache/80abfcce32171df1300da2ab7c5eacf8_f806.jpg"/>
          <p:cNvPicPr>
            <a:picLocks noChangeAspect="1" noChangeArrowheads="1"/>
          </p:cNvPicPr>
          <p:nvPr/>
        </p:nvPicPr>
        <p:blipFill>
          <a:blip r:embed="rId7"/>
          <a:srcRect/>
          <a:stretch>
            <a:fillRect/>
          </a:stretch>
        </p:blipFill>
        <p:spPr bwMode="auto">
          <a:xfrm>
            <a:off x="6156325" y="1616075"/>
            <a:ext cx="1223963" cy="1706563"/>
          </a:xfrm>
          <a:prstGeom prst="rect">
            <a:avLst/>
          </a:prstGeom>
          <a:noFill/>
          <a:ln w="9525">
            <a:noFill/>
            <a:miter lim="800000"/>
            <a:headEnd/>
            <a:tailEnd/>
          </a:ln>
        </p:spPr>
      </p:pic>
      <p:pic>
        <p:nvPicPr>
          <p:cNvPr id="103431" name="Picture 10" descr="CS_group.jpg"/>
          <p:cNvPicPr>
            <a:picLocks noChangeAspect="1" noChangeArrowheads="1"/>
          </p:cNvPicPr>
          <p:nvPr/>
        </p:nvPicPr>
        <p:blipFill>
          <a:blip r:embed="rId8"/>
          <a:srcRect/>
          <a:stretch>
            <a:fillRect/>
          </a:stretch>
        </p:blipFill>
        <p:spPr bwMode="auto">
          <a:xfrm>
            <a:off x="3868738" y="3494088"/>
            <a:ext cx="1990725" cy="1806575"/>
          </a:xfrm>
          <a:prstGeom prst="rect">
            <a:avLst/>
          </a:prstGeom>
          <a:noFill/>
          <a:ln w="9525">
            <a:noFill/>
            <a:miter lim="800000"/>
            <a:headEnd/>
            <a:tailEnd/>
          </a:ln>
        </p:spPr>
      </p:pic>
      <p:pic>
        <p:nvPicPr>
          <p:cNvPr id="103432" name="Picture 12" descr="Checklist_web.jpg"/>
          <p:cNvPicPr>
            <a:picLocks noChangeAspect="1" noChangeArrowheads="1"/>
          </p:cNvPicPr>
          <p:nvPr/>
        </p:nvPicPr>
        <p:blipFill>
          <a:blip r:embed="rId9"/>
          <a:srcRect/>
          <a:stretch>
            <a:fillRect/>
          </a:stretch>
        </p:blipFill>
        <p:spPr bwMode="auto">
          <a:xfrm>
            <a:off x="6156325" y="3503613"/>
            <a:ext cx="1368425" cy="1797050"/>
          </a:xfrm>
          <a:prstGeom prst="rect">
            <a:avLst/>
          </a:prstGeom>
          <a:noFill/>
          <a:ln w="9525">
            <a:noFill/>
            <a:miter lim="800000"/>
            <a:headEnd/>
            <a:tailEnd/>
          </a:ln>
        </p:spPr>
      </p:pic>
      <p:pic>
        <p:nvPicPr>
          <p:cNvPr id="103433" name="Picture 14" descr="disk1.png"/>
          <p:cNvPicPr>
            <a:picLocks noChangeAspect="1" noChangeArrowheads="1"/>
          </p:cNvPicPr>
          <p:nvPr/>
        </p:nvPicPr>
        <p:blipFill>
          <a:blip r:embed="rId10"/>
          <a:srcRect/>
          <a:stretch>
            <a:fillRect/>
          </a:stretch>
        </p:blipFill>
        <p:spPr bwMode="auto">
          <a:xfrm>
            <a:off x="252413" y="3776663"/>
            <a:ext cx="1524000" cy="1524000"/>
          </a:xfrm>
          <a:prstGeom prst="rect">
            <a:avLst/>
          </a:prstGeom>
          <a:noFill/>
          <a:ln w="9525">
            <a:noFill/>
            <a:miter lim="800000"/>
            <a:headEnd/>
            <a:tailEnd/>
          </a:ln>
        </p:spPr>
      </p:pic>
      <p:pic>
        <p:nvPicPr>
          <p:cNvPr id="103434" name="Picture 16" descr="disk2.png"/>
          <p:cNvPicPr>
            <a:picLocks noChangeAspect="1" noChangeArrowheads="1"/>
          </p:cNvPicPr>
          <p:nvPr/>
        </p:nvPicPr>
        <p:blipFill>
          <a:blip r:embed="rId11"/>
          <a:srcRect/>
          <a:stretch>
            <a:fillRect/>
          </a:stretch>
        </p:blipFill>
        <p:spPr bwMode="auto">
          <a:xfrm>
            <a:off x="1974850" y="3776663"/>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914400"/>
            <a:ext cx="8229600" cy="647700"/>
          </a:xfrm>
          <a:prstGeom prst="rect">
            <a:avLst/>
          </a:prstGeom>
        </p:spPr>
        <p:txBody>
          <a:bodyPr/>
          <a:lstStyle/>
          <a:p>
            <a:pPr eaLnBrk="0" hangingPunct="0">
              <a:defRPr/>
            </a:pPr>
            <a:r>
              <a:rPr lang="en-AU" sz="3600" b="1" kern="0" dirty="0">
                <a:latin typeface="Calibri" pitchFamily="34" charset="0"/>
                <a:ea typeface="Arial" charset="0"/>
                <a:cs typeface="Meta-Bold"/>
              </a:rPr>
              <a:t>NCPIC website: Young people</a:t>
            </a:r>
          </a:p>
        </p:txBody>
      </p:sp>
      <p:sp>
        <p:nvSpPr>
          <p:cNvPr id="104450" name="Rectangle 3"/>
          <p:cNvSpPr>
            <a:spLocks noChangeArrowheads="1"/>
          </p:cNvSpPr>
          <p:nvPr/>
        </p:nvSpPr>
        <p:spPr bwMode="auto">
          <a:xfrm>
            <a:off x="5940425" y="1844675"/>
            <a:ext cx="2768600" cy="3671888"/>
          </a:xfrm>
          <a:prstGeom prst="rect">
            <a:avLst/>
          </a:prstGeom>
          <a:noFill/>
          <a:ln w="9525">
            <a:noFill/>
            <a:miter lim="800000"/>
            <a:headEnd/>
            <a:tailEnd/>
          </a:ln>
        </p:spPr>
        <p:txBody>
          <a:bodyPr/>
          <a:lstStyle/>
          <a:p>
            <a:pPr>
              <a:buClr>
                <a:srgbClr val="0099CC"/>
              </a:buClr>
              <a:buSzPct val="70000"/>
              <a:buFont typeface="Wingdings" pitchFamily="2" charset="2"/>
              <a:buNone/>
            </a:pPr>
            <a:r>
              <a:rPr lang="en-US" altLang="en-US" sz="2000" dirty="0">
                <a:solidFill>
                  <a:srgbClr val="000000"/>
                </a:solidFill>
                <a:latin typeface="Calibri" pitchFamily="34" charset="0"/>
                <a:cs typeface="Arial" charset="0"/>
              </a:rPr>
              <a:t>The NCPIC website has also developed a young people’s section – providing information from a prevention perspective. Some of the topics covered include psychosis, dependence, sniffer dogs, cannabis and driving, joints vs bongs, etc</a:t>
            </a:r>
          </a:p>
          <a:p>
            <a:pPr marL="449263" lvl="1" indent="-179388">
              <a:buClr>
                <a:srgbClr val="0099CC"/>
              </a:buClr>
              <a:buSzPct val="70000"/>
              <a:buFont typeface="Wingdings" pitchFamily="2" charset="2"/>
              <a:buChar char="q"/>
            </a:pPr>
            <a:endParaRPr lang="en-AU" altLang="en-US" sz="1600" dirty="0">
              <a:solidFill>
                <a:srgbClr val="000000"/>
              </a:solidFill>
              <a:cs typeface="Arial" charset="0"/>
            </a:endParaRPr>
          </a:p>
          <a:p>
            <a:pPr>
              <a:spcBef>
                <a:spcPct val="20000"/>
              </a:spcBef>
              <a:buClr>
                <a:srgbClr val="0099CC"/>
              </a:buClr>
              <a:buSzPct val="70000"/>
              <a:buFont typeface="Wingdings" pitchFamily="2" charset="2"/>
              <a:buNone/>
            </a:pPr>
            <a:endParaRPr lang="en-AU" altLang="en-US" dirty="0">
              <a:cs typeface="Arial" charset="0"/>
            </a:endParaRPr>
          </a:p>
        </p:txBody>
      </p:sp>
      <p:sp>
        <p:nvSpPr>
          <p:cNvPr id="104451" name="Rectangle 4"/>
          <p:cNvSpPr>
            <a:spLocks noChangeArrowheads="1"/>
          </p:cNvSpPr>
          <p:nvPr/>
        </p:nvSpPr>
        <p:spPr bwMode="auto">
          <a:xfrm>
            <a:off x="395288" y="5373688"/>
            <a:ext cx="8353425" cy="720725"/>
          </a:xfrm>
          <a:prstGeom prst="rect">
            <a:avLst/>
          </a:prstGeom>
          <a:noFill/>
          <a:ln w="9525">
            <a:noFill/>
            <a:miter lim="800000"/>
            <a:headEnd/>
            <a:tailEnd/>
          </a:ln>
        </p:spPr>
        <p:txBody>
          <a:bodyPr/>
          <a:lstStyle/>
          <a:p>
            <a:pPr>
              <a:spcBef>
                <a:spcPct val="20000"/>
              </a:spcBef>
              <a:buClr>
                <a:srgbClr val="0099CC"/>
              </a:buClr>
              <a:buSzPct val="70000"/>
              <a:buFont typeface="Wingdings" pitchFamily="2" charset="2"/>
              <a:buNone/>
            </a:pPr>
            <a:r>
              <a:rPr lang="en-AU" altLang="en-US" sz="2000" dirty="0">
                <a:solidFill>
                  <a:srgbClr val="000000"/>
                </a:solidFill>
                <a:latin typeface="Calibri" pitchFamily="34" charset="0"/>
                <a:cs typeface="Arial" charset="0"/>
              </a:rPr>
              <a:t>9 young people and their experiences with cannabis – real-life stories and a series of questions that relate </a:t>
            </a:r>
          </a:p>
        </p:txBody>
      </p:sp>
      <p:pic>
        <p:nvPicPr>
          <p:cNvPr id="104452" name="Picture 7">
            <a:hlinkClick r:id="rId3"/>
          </p:cNvPr>
          <p:cNvPicPr>
            <a:picLocks noChangeAspect="1" noChangeArrowheads="1"/>
          </p:cNvPicPr>
          <p:nvPr/>
        </p:nvPicPr>
        <p:blipFill>
          <a:blip r:embed="rId4"/>
          <a:srcRect l="4984" t="19490" r="8675" b="7678"/>
          <a:stretch>
            <a:fillRect/>
          </a:stretch>
        </p:blipFill>
        <p:spPr bwMode="auto">
          <a:xfrm>
            <a:off x="469900" y="1844675"/>
            <a:ext cx="5324475" cy="3368675"/>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1"/>
          <p:cNvSpPr>
            <a:spLocks noGrp="1"/>
          </p:cNvSpPr>
          <p:nvPr>
            <p:ph idx="1"/>
          </p:nvPr>
        </p:nvSpPr>
        <p:spPr>
          <a:xfrm>
            <a:off x="395288" y="1484313"/>
            <a:ext cx="5211762" cy="4641850"/>
          </a:xfrm>
        </p:spPr>
        <p:txBody>
          <a:bodyPr/>
          <a:lstStyle/>
          <a:p>
            <a:r>
              <a:rPr lang="en-AU" dirty="0" smtClean="0"/>
              <a:t>Of illicit substances, </a:t>
            </a:r>
            <a:r>
              <a:rPr lang="en-AU" b="1" u="sng" dirty="0" smtClean="0"/>
              <a:t>cannabis</a:t>
            </a:r>
            <a:r>
              <a:rPr lang="en-AU" b="1" dirty="0" smtClean="0"/>
              <a:t> </a:t>
            </a:r>
            <a:r>
              <a:rPr lang="en-AU" dirty="0" smtClean="0"/>
              <a:t>was the most commonly used in a study of adults aged 55 and older with a mental illness.  </a:t>
            </a:r>
            <a:r>
              <a:rPr lang="en-AU" sz="1600" dirty="0" smtClean="0"/>
              <a:t>(Ryan, 2012)</a:t>
            </a:r>
            <a:endParaRPr lang="en-AU" sz="3600" dirty="0" smtClean="0"/>
          </a:p>
          <a:p>
            <a:r>
              <a:rPr lang="en-AU" dirty="0" smtClean="0"/>
              <a:t>“marijuana use was more common than non-medical use of prescription-type drugs among males aged 55 or older... and rates were similar with women.” </a:t>
            </a:r>
            <a:r>
              <a:rPr lang="en-AU" sz="1600" dirty="0" smtClean="0"/>
              <a:t>(NSDUH, 2001)</a:t>
            </a:r>
            <a:r>
              <a:rPr lang="en-AU" dirty="0" smtClean="0"/>
              <a:t> </a:t>
            </a:r>
          </a:p>
          <a:p>
            <a:endParaRPr lang="en-AU" dirty="0" smtClean="0"/>
          </a:p>
        </p:txBody>
      </p:sp>
      <p:sp>
        <p:nvSpPr>
          <p:cNvPr id="106498" name="Title 2"/>
          <p:cNvSpPr>
            <a:spLocks noGrp="1"/>
          </p:cNvSpPr>
          <p:nvPr>
            <p:ph type="title"/>
          </p:nvPr>
        </p:nvSpPr>
        <p:spPr/>
        <p:txBody>
          <a:bodyPr/>
          <a:lstStyle/>
          <a:p>
            <a:r>
              <a:rPr lang="en-AU" dirty="0" smtClean="0"/>
              <a:t>Older adults </a:t>
            </a:r>
          </a:p>
        </p:txBody>
      </p:sp>
      <p:sp>
        <p:nvSpPr>
          <p:cNvPr id="4" name="Slide Number Placeholder 3"/>
          <p:cNvSpPr>
            <a:spLocks noGrp="1"/>
          </p:cNvSpPr>
          <p:nvPr>
            <p:ph type="sldNum" sz="quarter" idx="11"/>
          </p:nvPr>
        </p:nvSpPr>
        <p:spPr/>
        <p:txBody>
          <a:bodyPr/>
          <a:lstStyle/>
          <a:p>
            <a:pPr>
              <a:defRPr/>
            </a:pPr>
            <a:fld id="{CF94C668-A88C-4513-B7B4-93EA891921C8}" type="slidenum">
              <a:rPr lang="en-AU" smtClean="0"/>
              <a:pPr>
                <a:defRPr/>
              </a:pPr>
              <a:t>46</a:t>
            </a:fld>
            <a:endParaRPr lang="en-AU" dirty="0"/>
          </a:p>
        </p:txBody>
      </p:sp>
      <p:pic>
        <p:nvPicPr>
          <p:cNvPr id="106500" name="Picture 2"/>
          <p:cNvPicPr>
            <a:picLocks noChangeAspect="1" noChangeArrowheads="1"/>
          </p:cNvPicPr>
          <p:nvPr/>
        </p:nvPicPr>
        <p:blipFill>
          <a:blip r:embed="rId3"/>
          <a:srcRect/>
          <a:stretch>
            <a:fillRect/>
          </a:stretch>
        </p:blipFill>
        <p:spPr bwMode="auto">
          <a:xfrm>
            <a:off x="5651500" y="1693863"/>
            <a:ext cx="3265488"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Content Placeholder 1"/>
          <p:cNvSpPr>
            <a:spLocks noGrp="1"/>
          </p:cNvSpPr>
          <p:nvPr>
            <p:ph idx="1"/>
          </p:nvPr>
        </p:nvSpPr>
        <p:spPr>
          <a:xfrm>
            <a:off x="4211638" y="1484313"/>
            <a:ext cx="4068762" cy="3994150"/>
          </a:xfrm>
        </p:spPr>
        <p:txBody>
          <a:bodyPr/>
          <a:lstStyle/>
          <a:p>
            <a:r>
              <a:rPr lang="en-US" dirty="0" smtClean="0"/>
              <a:t>The 2010 NDSHS report showed that while there was a marginal increase in the overall population that had used cannabis recently, a more significant increase was found in those aged 50-59 years, up from 3.8 per cent in 2007 to 5.5 per cent in 2010.</a:t>
            </a:r>
            <a:endParaRPr lang="en-AU" dirty="0" smtClean="0"/>
          </a:p>
        </p:txBody>
      </p:sp>
      <p:sp>
        <p:nvSpPr>
          <p:cNvPr id="4" name="Slide Number Placeholder 3"/>
          <p:cNvSpPr>
            <a:spLocks noGrp="1"/>
          </p:cNvSpPr>
          <p:nvPr>
            <p:ph type="sldNum" sz="quarter" idx="11"/>
          </p:nvPr>
        </p:nvSpPr>
        <p:spPr/>
        <p:txBody>
          <a:bodyPr/>
          <a:lstStyle/>
          <a:p>
            <a:pPr>
              <a:defRPr/>
            </a:pPr>
            <a:fld id="{BF5C2EE7-57A7-4621-93FB-873069AA2AF0}" type="slidenum">
              <a:rPr lang="en-AU" smtClean="0"/>
              <a:pPr>
                <a:defRPr/>
              </a:pPr>
              <a:t>47</a:t>
            </a:fld>
            <a:endParaRPr lang="en-AU" dirty="0"/>
          </a:p>
        </p:txBody>
      </p:sp>
      <p:pic>
        <p:nvPicPr>
          <p:cNvPr id="107523" name="Picture 2"/>
          <p:cNvPicPr>
            <a:picLocks noChangeAspect="1" noChangeArrowheads="1"/>
          </p:cNvPicPr>
          <p:nvPr/>
        </p:nvPicPr>
        <p:blipFill>
          <a:blip r:embed="rId3"/>
          <a:srcRect/>
          <a:stretch>
            <a:fillRect/>
          </a:stretch>
        </p:blipFill>
        <p:spPr bwMode="auto">
          <a:xfrm>
            <a:off x="550863" y="0"/>
            <a:ext cx="3040062" cy="58054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2"/>
          <p:cNvSpPr>
            <a:spLocks noGrp="1"/>
          </p:cNvSpPr>
          <p:nvPr>
            <p:ph type="title"/>
          </p:nvPr>
        </p:nvSpPr>
        <p:spPr>
          <a:xfrm>
            <a:off x="684213" y="1341438"/>
            <a:ext cx="7772400" cy="1524000"/>
          </a:xfrm>
        </p:spPr>
        <p:txBody>
          <a:bodyPr/>
          <a:lstStyle/>
          <a:p>
            <a:r>
              <a:rPr lang="en-US" dirty="0" smtClean="0"/>
              <a:t>Incorporating new evidence </a:t>
            </a:r>
            <a:endParaRPr lang="en-AU" dirty="0" smtClean="0"/>
          </a:p>
        </p:txBody>
      </p:sp>
      <p:sp>
        <p:nvSpPr>
          <p:cNvPr id="4" name="Slide Number Placeholder 3"/>
          <p:cNvSpPr>
            <a:spLocks noGrp="1"/>
          </p:cNvSpPr>
          <p:nvPr>
            <p:ph type="sldNum" sz="quarter" idx="12"/>
          </p:nvPr>
        </p:nvSpPr>
        <p:spPr/>
        <p:txBody>
          <a:bodyPr/>
          <a:lstStyle/>
          <a:p>
            <a:pPr>
              <a:defRPr/>
            </a:pPr>
            <a:fld id="{FD88AD42-84C1-48A8-9743-947CF2463093}" type="slidenum">
              <a:rPr lang="en-AU" smtClean="0"/>
              <a:pPr>
                <a:defRPr/>
              </a:pPr>
              <a:t>48</a:t>
            </a:fld>
            <a:endParaRPr lang="en-A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2"/>
          <p:cNvSpPr>
            <a:spLocks noGrp="1"/>
          </p:cNvSpPr>
          <p:nvPr>
            <p:ph type="title"/>
          </p:nvPr>
        </p:nvSpPr>
        <p:spPr/>
        <p:txBody>
          <a:bodyPr/>
          <a:lstStyle/>
          <a:p>
            <a:r>
              <a:rPr lang="en-AU" dirty="0" smtClean="0"/>
              <a:t>Legalisation debate </a:t>
            </a:r>
          </a:p>
        </p:txBody>
      </p:sp>
      <p:sp>
        <p:nvSpPr>
          <p:cNvPr id="4" name="Slide Number Placeholder 3"/>
          <p:cNvSpPr>
            <a:spLocks noGrp="1"/>
          </p:cNvSpPr>
          <p:nvPr>
            <p:ph type="sldNum" sz="quarter" idx="11"/>
          </p:nvPr>
        </p:nvSpPr>
        <p:spPr/>
        <p:txBody>
          <a:bodyPr/>
          <a:lstStyle/>
          <a:p>
            <a:pPr>
              <a:defRPr/>
            </a:pPr>
            <a:fld id="{FA368A0D-E312-4BBF-8834-3802CDFC1693}" type="slidenum">
              <a:rPr lang="en-AU" smtClean="0"/>
              <a:pPr>
                <a:defRPr/>
              </a:pPr>
              <a:t>49</a:t>
            </a:fld>
            <a:endParaRPr lang="en-AU" dirty="0"/>
          </a:p>
        </p:txBody>
      </p:sp>
      <p:grpSp>
        <p:nvGrpSpPr>
          <p:cNvPr id="113667" name="Group 4"/>
          <p:cNvGrpSpPr>
            <a:grpSpLocks/>
          </p:cNvGrpSpPr>
          <p:nvPr/>
        </p:nvGrpSpPr>
        <p:grpSpPr bwMode="auto">
          <a:xfrm rot="-285348">
            <a:off x="555625" y="1287463"/>
            <a:ext cx="7439025" cy="1095375"/>
            <a:chOff x="-538162" y="2881313"/>
            <a:chExt cx="7616960" cy="1095375"/>
          </a:xfrm>
        </p:grpSpPr>
        <p:pic>
          <p:nvPicPr>
            <p:cNvPr id="113673" name="Picture 2"/>
            <p:cNvPicPr>
              <a:picLocks noChangeAspect="1" noChangeArrowheads="1"/>
            </p:cNvPicPr>
            <p:nvPr/>
          </p:nvPicPr>
          <p:blipFill>
            <a:blip r:embed="rId3"/>
            <a:srcRect r="9196"/>
            <a:stretch>
              <a:fillRect/>
            </a:stretch>
          </p:blipFill>
          <p:spPr bwMode="auto">
            <a:xfrm>
              <a:off x="1500188" y="2881313"/>
              <a:ext cx="5578610" cy="1095375"/>
            </a:xfrm>
            <a:prstGeom prst="rect">
              <a:avLst/>
            </a:prstGeom>
            <a:noFill/>
            <a:ln w="9525">
              <a:noFill/>
              <a:miter lim="800000"/>
              <a:headEnd/>
              <a:tailEnd/>
            </a:ln>
          </p:spPr>
        </p:pic>
        <p:pic>
          <p:nvPicPr>
            <p:cNvPr id="113674" name="Picture 3"/>
            <p:cNvPicPr>
              <a:picLocks noChangeAspect="1" noChangeArrowheads="1"/>
            </p:cNvPicPr>
            <p:nvPr/>
          </p:nvPicPr>
          <p:blipFill>
            <a:blip r:embed="rId4"/>
            <a:srcRect/>
            <a:stretch>
              <a:fillRect/>
            </a:stretch>
          </p:blipFill>
          <p:spPr bwMode="auto">
            <a:xfrm>
              <a:off x="-538162" y="2881313"/>
              <a:ext cx="2038350" cy="962025"/>
            </a:xfrm>
            <a:prstGeom prst="rect">
              <a:avLst/>
            </a:prstGeom>
            <a:noFill/>
            <a:ln w="9525">
              <a:noFill/>
              <a:miter lim="800000"/>
              <a:headEnd/>
              <a:tailEnd/>
            </a:ln>
          </p:spPr>
        </p:pic>
      </p:grpSp>
      <p:pic>
        <p:nvPicPr>
          <p:cNvPr id="113668" name="Picture 4"/>
          <p:cNvPicPr>
            <a:picLocks noChangeAspect="1" noChangeArrowheads="1"/>
          </p:cNvPicPr>
          <p:nvPr/>
        </p:nvPicPr>
        <p:blipFill>
          <a:blip r:embed="rId5"/>
          <a:srcRect/>
          <a:stretch>
            <a:fillRect/>
          </a:stretch>
        </p:blipFill>
        <p:spPr bwMode="auto">
          <a:xfrm rot="-357422">
            <a:off x="527050" y="3106738"/>
            <a:ext cx="4122738" cy="2733675"/>
          </a:xfrm>
          <a:prstGeom prst="rect">
            <a:avLst/>
          </a:prstGeom>
          <a:noFill/>
          <a:ln w="9525">
            <a:noFill/>
            <a:miter lim="800000"/>
            <a:headEnd/>
            <a:tailEnd/>
          </a:ln>
        </p:spPr>
      </p:pic>
      <p:grpSp>
        <p:nvGrpSpPr>
          <p:cNvPr id="113669" name="Group 5"/>
          <p:cNvGrpSpPr>
            <a:grpSpLocks/>
          </p:cNvGrpSpPr>
          <p:nvPr/>
        </p:nvGrpSpPr>
        <p:grpSpPr bwMode="auto">
          <a:xfrm rot="909132">
            <a:off x="4932363" y="2316163"/>
            <a:ext cx="4465637" cy="1152525"/>
            <a:chOff x="5364088" y="3501008"/>
            <a:chExt cx="6324600" cy="1679823"/>
          </a:xfrm>
        </p:grpSpPr>
        <p:pic>
          <p:nvPicPr>
            <p:cNvPr id="113671" name="Picture 5"/>
            <p:cNvPicPr>
              <a:picLocks noChangeAspect="1" noChangeArrowheads="1"/>
            </p:cNvPicPr>
            <p:nvPr/>
          </p:nvPicPr>
          <p:blipFill>
            <a:blip r:embed="rId6"/>
            <a:srcRect/>
            <a:stretch>
              <a:fillRect/>
            </a:stretch>
          </p:blipFill>
          <p:spPr bwMode="auto">
            <a:xfrm>
              <a:off x="5364088" y="3933056"/>
              <a:ext cx="6324600" cy="1247775"/>
            </a:xfrm>
            <a:prstGeom prst="rect">
              <a:avLst/>
            </a:prstGeom>
            <a:noFill/>
            <a:ln w="9525">
              <a:noFill/>
              <a:miter lim="800000"/>
              <a:headEnd/>
              <a:tailEnd/>
            </a:ln>
          </p:spPr>
        </p:pic>
        <p:pic>
          <p:nvPicPr>
            <p:cNvPr id="113672" name="Picture 6"/>
            <p:cNvPicPr>
              <a:picLocks noChangeAspect="1" noChangeArrowheads="1"/>
            </p:cNvPicPr>
            <p:nvPr/>
          </p:nvPicPr>
          <p:blipFill>
            <a:blip r:embed="rId7"/>
            <a:srcRect/>
            <a:stretch>
              <a:fillRect/>
            </a:stretch>
          </p:blipFill>
          <p:spPr bwMode="auto">
            <a:xfrm>
              <a:off x="7596336" y="3501008"/>
              <a:ext cx="3486150" cy="628650"/>
            </a:xfrm>
            <a:prstGeom prst="rect">
              <a:avLst/>
            </a:prstGeom>
            <a:noFill/>
            <a:ln w="9525">
              <a:noFill/>
              <a:miter lim="800000"/>
              <a:headEnd/>
              <a:tailEnd/>
            </a:ln>
          </p:spPr>
        </p:pic>
      </p:grpSp>
      <p:pic>
        <p:nvPicPr>
          <p:cNvPr id="113670" name="Picture 7"/>
          <p:cNvPicPr>
            <a:picLocks noChangeAspect="1" noChangeArrowheads="1"/>
          </p:cNvPicPr>
          <p:nvPr/>
        </p:nvPicPr>
        <p:blipFill>
          <a:blip r:embed="rId8"/>
          <a:srcRect/>
          <a:stretch>
            <a:fillRect/>
          </a:stretch>
        </p:blipFill>
        <p:spPr bwMode="auto">
          <a:xfrm rot="1179087">
            <a:off x="4978400" y="3579813"/>
            <a:ext cx="2628900" cy="29543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835150" y="115888"/>
            <a:ext cx="5761038" cy="865187"/>
          </a:xfrm>
        </p:spPr>
        <p:txBody>
          <a:bodyPr/>
          <a:lstStyle/>
          <a:p>
            <a:r>
              <a:rPr lang="en-AU" sz="4000" dirty="0" smtClean="0"/>
              <a:t>NCPIC’s Key Goals</a:t>
            </a:r>
          </a:p>
        </p:txBody>
      </p:sp>
      <p:sp>
        <p:nvSpPr>
          <p:cNvPr id="3" name="Content Placeholder 2"/>
          <p:cNvSpPr>
            <a:spLocks noGrp="1"/>
          </p:cNvSpPr>
          <p:nvPr>
            <p:ph idx="1"/>
          </p:nvPr>
        </p:nvSpPr>
        <p:spPr>
          <a:xfrm>
            <a:off x="468313" y="1484313"/>
            <a:ext cx="8351837" cy="4465637"/>
          </a:xfrm>
        </p:spPr>
        <p:txBody>
          <a:bodyPr>
            <a:normAutofit/>
          </a:bodyPr>
          <a:lstStyle/>
          <a:p>
            <a:pPr marL="0" indent="0">
              <a:buFont typeface="Symbol" pitchFamily="18" charset="2"/>
              <a:buNone/>
              <a:defRPr/>
            </a:pPr>
            <a:r>
              <a:rPr lang="en-US" dirty="0" smtClean="0"/>
              <a:t>NCPIC’s key </a:t>
            </a:r>
            <a:r>
              <a:rPr lang="en-US" dirty="0"/>
              <a:t>goals </a:t>
            </a:r>
            <a:r>
              <a:rPr lang="en-US" dirty="0" smtClean="0"/>
              <a:t>are</a:t>
            </a:r>
            <a:r>
              <a:rPr lang="en-US" dirty="0"/>
              <a:t>:</a:t>
            </a:r>
          </a:p>
          <a:p>
            <a:pPr>
              <a:defRPr/>
            </a:pPr>
            <a:r>
              <a:rPr lang="en-US" dirty="0"/>
              <a:t>to provide the Australian community with access to evidence-based information on cannabis and related harms</a:t>
            </a:r>
          </a:p>
          <a:p>
            <a:pPr>
              <a:defRPr/>
            </a:pPr>
            <a:r>
              <a:rPr lang="en-US" dirty="0"/>
              <a:t>to provide community access to, and awareness of, evidence-based information to prevent uptake, and continuation, of cannabis use</a:t>
            </a:r>
          </a:p>
          <a:p>
            <a:pPr>
              <a:defRPr/>
            </a:pPr>
            <a:r>
              <a:rPr lang="en-US" dirty="0"/>
              <a:t>to supply service providers with evidence-based interventions to respond to people experiencing cannabis-related problems</a:t>
            </a:r>
          </a:p>
          <a:p>
            <a:pPr>
              <a:defRPr/>
            </a:pPr>
            <a:endParaRPr lang="en-AU"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2"/>
          <p:cNvSpPr>
            <a:spLocks noGrp="1"/>
          </p:cNvSpPr>
          <p:nvPr>
            <p:ph type="title"/>
          </p:nvPr>
        </p:nvSpPr>
        <p:spPr/>
        <p:txBody>
          <a:bodyPr/>
          <a:lstStyle/>
          <a:p>
            <a:r>
              <a:rPr lang="en-AU" dirty="0" smtClean="0"/>
              <a:t>Evidence </a:t>
            </a:r>
          </a:p>
        </p:txBody>
      </p:sp>
      <p:sp>
        <p:nvSpPr>
          <p:cNvPr id="4" name="Slide Number Placeholder 3"/>
          <p:cNvSpPr>
            <a:spLocks noGrp="1"/>
          </p:cNvSpPr>
          <p:nvPr>
            <p:ph type="sldNum" sz="quarter" idx="11"/>
          </p:nvPr>
        </p:nvSpPr>
        <p:spPr/>
        <p:txBody>
          <a:bodyPr/>
          <a:lstStyle/>
          <a:p>
            <a:pPr>
              <a:defRPr/>
            </a:pPr>
            <a:fld id="{29755F0D-20EF-44F4-9246-8A8AB599A8A3}" type="slidenum">
              <a:rPr lang="en-AU" smtClean="0"/>
              <a:pPr>
                <a:defRPr/>
              </a:pPr>
              <a:t>50</a:t>
            </a:fld>
            <a:endParaRPr lang="en-AU" dirty="0"/>
          </a:p>
        </p:txBody>
      </p:sp>
      <p:pic>
        <p:nvPicPr>
          <p:cNvPr id="115715" name="Picture 9"/>
          <p:cNvPicPr>
            <a:picLocks noChangeAspect="1" noChangeArrowheads="1"/>
          </p:cNvPicPr>
          <p:nvPr/>
        </p:nvPicPr>
        <p:blipFill>
          <a:blip r:embed="rId3"/>
          <a:srcRect/>
          <a:stretch>
            <a:fillRect/>
          </a:stretch>
        </p:blipFill>
        <p:spPr bwMode="auto">
          <a:xfrm>
            <a:off x="323850" y="4560888"/>
            <a:ext cx="4410075" cy="2217737"/>
          </a:xfrm>
          <a:prstGeom prst="rect">
            <a:avLst/>
          </a:prstGeom>
          <a:noFill/>
          <a:ln w="9525">
            <a:noFill/>
            <a:miter lim="800000"/>
            <a:headEnd/>
            <a:tailEnd/>
          </a:ln>
        </p:spPr>
      </p:pic>
      <p:pic>
        <p:nvPicPr>
          <p:cNvPr id="115716" name="Picture 10"/>
          <p:cNvPicPr>
            <a:picLocks noChangeAspect="1" noChangeArrowheads="1"/>
          </p:cNvPicPr>
          <p:nvPr/>
        </p:nvPicPr>
        <p:blipFill>
          <a:blip r:embed="rId4"/>
          <a:srcRect/>
          <a:stretch>
            <a:fillRect/>
          </a:stretch>
        </p:blipFill>
        <p:spPr bwMode="auto">
          <a:xfrm rot="998671">
            <a:off x="2563813" y="2254250"/>
            <a:ext cx="6296025" cy="2905125"/>
          </a:xfrm>
          <a:prstGeom prst="rect">
            <a:avLst/>
          </a:prstGeom>
          <a:noFill/>
          <a:ln w="9525">
            <a:noFill/>
            <a:miter lim="800000"/>
            <a:headEnd/>
            <a:tailEnd/>
          </a:ln>
        </p:spPr>
      </p:pic>
      <p:pic>
        <p:nvPicPr>
          <p:cNvPr id="115717" name="Picture 11"/>
          <p:cNvPicPr>
            <a:picLocks noChangeAspect="1" noChangeArrowheads="1"/>
          </p:cNvPicPr>
          <p:nvPr/>
        </p:nvPicPr>
        <p:blipFill>
          <a:blip r:embed="rId5"/>
          <a:srcRect/>
          <a:stretch>
            <a:fillRect/>
          </a:stretch>
        </p:blipFill>
        <p:spPr bwMode="auto">
          <a:xfrm rot="-2061053">
            <a:off x="-824467" y="1310634"/>
            <a:ext cx="4727576" cy="2241550"/>
          </a:xfrm>
          <a:prstGeom prst="rect">
            <a:avLst/>
          </a:prstGeom>
          <a:noFill/>
          <a:ln w="9525">
            <a:noFill/>
            <a:miter lim="800000"/>
            <a:headEnd/>
            <a:tailEnd/>
          </a:ln>
        </p:spPr>
      </p:pic>
      <p:pic>
        <p:nvPicPr>
          <p:cNvPr id="115718" name="Picture 12"/>
          <p:cNvPicPr>
            <a:picLocks noChangeAspect="1" noChangeArrowheads="1"/>
          </p:cNvPicPr>
          <p:nvPr/>
        </p:nvPicPr>
        <p:blipFill>
          <a:blip r:embed="rId6"/>
          <a:srcRect/>
          <a:stretch>
            <a:fillRect/>
          </a:stretch>
        </p:blipFill>
        <p:spPr bwMode="auto">
          <a:xfrm rot="1417522">
            <a:off x="5691188" y="841375"/>
            <a:ext cx="3810000" cy="225107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042988" y="260350"/>
            <a:ext cx="7058025" cy="865188"/>
          </a:xfrm>
        </p:spPr>
        <p:txBody>
          <a:bodyPr/>
          <a:lstStyle/>
          <a:p>
            <a:r>
              <a:rPr lang="en-AU" sz="3200" dirty="0" smtClean="0"/>
              <a:t>Finding evidence informed training and assessment materials</a:t>
            </a:r>
          </a:p>
        </p:txBody>
      </p:sp>
      <p:sp>
        <p:nvSpPr>
          <p:cNvPr id="3" name="Content Placeholder 2"/>
          <p:cNvSpPr>
            <a:spLocks noGrp="1"/>
          </p:cNvSpPr>
          <p:nvPr>
            <p:ph idx="1"/>
          </p:nvPr>
        </p:nvSpPr>
        <p:spPr>
          <a:xfrm>
            <a:off x="468313" y="1628775"/>
            <a:ext cx="5399087" cy="4146550"/>
          </a:xfrm>
        </p:spPr>
        <p:txBody>
          <a:bodyPr>
            <a:normAutofit/>
          </a:bodyPr>
          <a:lstStyle/>
          <a:p>
            <a:pPr marL="0" indent="0">
              <a:buFont typeface="Symbol" pitchFamily="18" charset="2"/>
              <a:buNone/>
              <a:defRPr/>
            </a:pPr>
            <a:r>
              <a:rPr lang="en-US" dirty="0" smtClean="0"/>
              <a:t>There are  significant underpinning resources available:</a:t>
            </a:r>
          </a:p>
          <a:p>
            <a:pPr>
              <a:defRPr/>
            </a:pPr>
            <a:r>
              <a:rPr lang="en-US" dirty="0" smtClean="0">
                <a:hlinkClick r:id="rId3"/>
              </a:rPr>
              <a:t>www.nicpic.com.au</a:t>
            </a:r>
            <a:endParaRPr lang="en-US" dirty="0" smtClean="0"/>
          </a:p>
          <a:p>
            <a:pPr>
              <a:defRPr/>
            </a:pPr>
            <a:r>
              <a:rPr lang="en-US" dirty="0">
                <a:hlinkClick r:id="rId4"/>
              </a:rPr>
              <a:t>http://oyh.org.au/</a:t>
            </a:r>
            <a:endParaRPr lang="en-US" dirty="0"/>
          </a:p>
          <a:p>
            <a:pPr>
              <a:defRPr/>
            </a:pPr>
            <a:r>
              <a:rPr lang="en-US" dirty="0">
                <a:hlinkClick r:id="rId5"/>
              </a:rPr>
              <a:t>http://www.turningpoint.org.au/</a:t>
            </a:r>
            <a:endParaRPr lang="en-US" dirty="0"/>
          </a:p>
          <a:p>
            <a:pPr>
              <a:defRPr/>
            </a:pPr>
            <a:r>
              <a:rPr lang="en-US" dirty="0" smtClean="0">
                <a:hlinkClick r:id="rId6"/>
              </a:rPr>
              <a:t>www.youthbeyondblue.com.au</a:t>
            </a:r>
            <a:endParaRPr lang="en-US" dirty="0" smtClean="0"/>
          </a:p>
          <a:p>
            <a:pPr>
              <a:defRPr/>
            </a:pPr>
            <a:r>
              <a:rPr lang="en-US" dirty="0" smtClean="0">
                <a:hlinkClick r:id="rId7"/>
              </a:rPr>
              <a:t>www.sane.org.au</a:t>
            </a:r>
            <a:endParaRPr lang="en-US" dirty="0" smtClean="0"/>
          </a:p>
          <a:p>
            <a:pPr>
              <a:defRPr/>
            </a:pPr>
            <a:r>
              <a:rPr lang="en-US" dirty="0">
                <a:hlinkClick r:id="rId8"/>
              </a:rPr>
              <a:t>http://</a:t>
            </a:r>
            <a:r>
              <a:rPr lang="en-US" dirty="0" smtClean="0">
                <a:hlinkClick r:id="rId8"/>
              </a:rPr>
              <a:t>www.ysas.org.au/articles/youthaod-toolbox</a:t>
            </a:r>
            <a:endParaRPr lang="en-US" dirty="0" smtClean="0"/>
          </a:p>
          <a:p>
            <a:pPr>
              <a:defRPr/>
            </a:pPr>
            <a:endParaRPr lang="en-US" dirty="0"/>
          </a:p>
          <a:p>
            <a:pPr>
              <a:defRPr/>
            </a:pPr>
            <a:endParaRPr lang="en-US" dirty="0" smtClean="0"/>
          </a:p>
        </p:txBody>
      </p:sp>
      <p:pic>
        <p:nvPicPr>
          <p:cNvPr id="116739" name="Picture 3"/>
          <p:cNvPicPr>
            <a:picLocks noChangeAspect="1" noChangeArrowheads="1"/>
          </p:cNvPicPr>
          <p:nvPr/>
        </p:nvPicPr>
        <p:blipFill>
          <a:blip r:embed="rId9"/>
          <a:srcRect/>
          <a:stretch>
            <a:fillRect/>
          </a:stretch>
        </p:blipFill>
        <p:spPr bwMode="auto">
          <a:xfrm>
            <a:off x="5959475" y="1628775"/>
            <a:ext cx="2911475" cy="4146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835150" y="115888"/>
            <a:ext cx="5329238" cy="865187"/>
          </a:xfrm>
        </p:spPr>
        <p:txBody>
          <a:bodyPr/>
          <a:lstStyle/>
          <a:p>
            <a:r>
              <a:rPr lang="en-AU" sz="4000" dirty="0" smtClean="0"/>
              <a:t>NCPIC’s Key Activities</a:t>
            </a:r>
          </a:p>
        </p:txBody>
      </p:sp>
      <p:sp>
        <p:nvSpPr>
          <p:cNvPr id="3" name="Content Placeholder 2"/>
          <p:cNvSpPr>
            <a:spLocks noGrp="1"/>
          </p:cNvSpPr>
          <p:nvPr>
            <p:ph idx="1"/>
          </p:nvPr>
        </p:nvSpPr>
        <p:spPr>
          <a:xfrm>
            <a:off x="539750" y="1557338"/>
            <a:ext cx="8353425" cy="4464050"/>
          </a:xfrm>
        </p:spPr>
        <p:txBody>
          <a:bodyPr>
            <a:normAutofit fontScale="55000" lnSpcReduction="20000"/>
          </a:bodyPr>
          <a:lstStyle/>
          <a:p>
            <a:pPr marL="0" indent="0">
              <a:buFont typeface="Symbol" pitchFamily="18" charset="2"/>
              <a:buNone/>
              <a:defRPr/>
            </a:pPr>
            <a:r>
              <a:rPr lang="en-US" sz="2600" dirty="0" smtClean="0"/>
              <a:t>NCPIC’s  </a:t>
            </a:r>
            <a:r>
              <a:rPr lang="en-US" sz="2600" dirty="0"/>
              <a:t>mission is to reduce the use of cannabis in Australia by preventing uptake and providing </a:t>
            </a:r>
            <a:r>
              <a:rPr lang="en-US" sz="2600" dirty="0" smtClean="0"/>
              <a:t>evidence-based </a:t>
            </a:r>
            <a:r>
              <a:rPr lang="en-US" sz="2600" dirty="0"/>
              <a:t>information and interventions</a:t>
            </a:r>
            <a:r>
              <a:rPr lang="en-US" sz="2600" dirty="0" smtClean="0"/>
              <a:t>.  </a:t>
            </a:r>
          </a:p>
          <a:p>
            <a:pPr marL="0" indent="0">
              <a:buFont typeface="Symbol" pitchFamily="18" charset="2"/>
              <a:buNone/>
              <a:defRPr/>
            </a:pPr>
            <a:endParaRPr lang="en-US" sz="2600" dirty="0"/>
          </a:p>
          <a:p>
            <a:pPr marL="0" indent="0">
              <a:buFont typeface="Symbol" pitchFamily="18" charset="2"/>
              <a:buNone/>
              <a:defRPr/>
            </a:pPr>
            <a:r>
              <a:rPr lang="en-US" sz="2600" dirty="0" smtClean="0"/>
              <a:t>It achieves </a:t>
            </a:r>
            <a:r>
              <a:rPr lang="en-US" sz="2600" dirty="0"/>
              <a:t>this by offering services </a:t>
            </a:r>
            <a:r>
              <a:rPr lang="en-US" sz="2600" dirty="0" smtClean="0"/>
              <a:t>that include</a:t>
            </a:r>
            <a:r>
              <a:rPr lang="en-US" sz="2600" dirty="0"/>
              <a:t>:</a:t>
            </a:r>
          </a:p>
          <a:p>
            <a:pPr>
              <a:defRPr/>
            </a:pPr>
            <a:r>
              <a:rPr lang="en-US" sz="2600" dirty="0" smtClean="0"/>
              <a:t>website </a:t>
            </a:r>
            <a:r>
              <a:rPr lang="en-US" sz="2600" dirty="0"/>
              <a:t>providing cannabis </a:t>
            </a:r>
            <a:r>
              <a:rPr lang="en-US" sz="2600" dirty="0" smtClean="0"/>
              <a:t>information </a:t>
            </a:r>
            <a:r>
              <a:rPr lang="en-US" sz="2600" dirty="0"/>
              <a:t>to the community, users, their families and </a:t>
            </a:r>
            <a:r>
              <a:rPr lang="en-US" sz="2600" dirty="0" smtClean="0">
                <a:hlinkClick r:id="rId3"/>
              </a:rPr>
              <a:t>workforces</a:t>
            </a:r>
            <a:r>
              <a:rPr lang="en-US" sz="2600" dirty="0" smtClean="0"/>
              <a:t> </a:t>
            </a:r>
          </a:p>
          <a:p>
            <a:pPr>
              <a:defRPr/>
            </a:pPr>
            <a:r>
              <a:rPr lang="en-US" sz="2600" dirty="0" smtClean="0"/>
              <a:t>a </a:t>
            </a:r>
            <a:r>
              <a:rPr lang="en-US" sz="2600" dirty="0"/>
              <a:t>free </a:t>
            </a:r>
            <a:r>
              <a:rPr lang="en-US" sz="2600" dirty="0">
                <a:hlinkClick r:id="rId4"/>
              </a:rPr>
              <a:t>Cannabis Information and Helpline</a:t>
            </a:r>
            <a:r>
              <a:rPr lang="en-US" sz="2600" dirty="0"/>
              <a:t> </a:t>
            </a:r>
            <a:endParaRPr lang="en-US" sz="2600" dirty="0" smtClean="0"/>
          </a:p>
          <a:p>
            <a:pPr>
              <a:defRPr/>
            </a:pPr>
            <a:r>
              <a:rPr lang="en-US" sz="2600" dirty="0" smtClean="0"/>
              <a:t>regular </a:t>
            </a:r>
            <a:r>
              <a:rPr lang="en-US" sz="2600" dirty="0">
                <a:hlinkClick r:id="rId5"/>
              </a:rPr>
              <a:t>e-Zines</a:t>
            </a:r>
            <a:r>
              <a:rPr lang="en-US" sz="2600" dirty="0"/>
              <a:t> and a </a:t>
            </a:r>
            <a:r>
              <a:rPr lang="en-US" sz="2600" dirty="0">
                <a:hlinkClick r:id="rId6"/>
              </a:rPr>
              <a:t>Bulletin Series</a:t>
            </a:r>
            <a:r>
              <a:rPr lang="en-US" sz="2600" dirty="0"/>
              <a:t> on the latest cannabis research by NCPIC and its </a:t>
            </a:r>
            <a:r>
              <a:rPr lang="en-US" sz="2600" dirty="0" smtClean="0"/>
              <a:t>partners</a:t>
            </a:r>
          </a:p>
          <a:p>
            <a:pPr>
              <a:defRPr/>
            </a:pPr>
            <a:r>
              <a:rPr lang="en-US" sz="2600" dirty="0" smtClean="0">
                <a:hlinkClick r:id="rId7"/>
              </a:rPr>
              <a:t>free </a:t>
            </a:r>
            <a:r>
              <a:rPr lang="en-US" sz="2600" dirty="0">
                <a:hlinkClick r:id="rId7"/>
              </a:rPr>
              <a:t>training</a:t>
            </a:r>
            <a:r>
              <a:rPr lang="en-US" sz="2600" dirty="0"/>
              <a:t> on </a:t>
            </a:r>
            <a:r>
              <a:rPr lang="en-US" sz="2600" dirty="0" smtClean="0"/>
              <a:t>motivational </a:t>
            </a:r>
            <a:r>
              <a:rPr lang="en-US" sz="2600" dirty="0"/>
              <a:t>and brief interventions for cannabis-related problems </a:t>
            </a:r>
            <a:endParaRPr lang="en-US" sz="2600" dirty="0" smtClean="0"/>
          </a:p>
          <a:p>
            <a:pPr>
              <a:defRPr/>
            </a:pPr>
            <a:r>
              <a:rPr lang="en-US" sz="2600" dirty="0" smtClean="0"/>
              <a:t>projects </a:t>
            </a:r>
            <a:r>
              <a:rPr lang="en-US" sz="2600" dirty="0"/>
              <a:t>to inform service delivery </a:t>
            </a:r>
            <a:r>
              <a:rPr lang="en-US" sz="2600" dirty="0" smtClean="0"/>
              <a:t>e.g., studies on </a:t>
            </a:r>
            <a:r>
              <a:rPr lang="en-US" sz="2600" dirty="0" smtClean="0">
                <a:hlinkClick r:id="rId8"/>
              </a:rPr>
              <a:t>cannabis </a:t>
            </a:r>
            <a:r>
              <a:rPr lang="en-US" sz="2600" dirty="0">
                <a:hlinkClick r:id="rId8"/>
              </a:rPr>
              <a:t>treatment seeking</a:t>
            </a:r>
            <a:r>
              <a:rPr lang="en-US" sz="2600" dirty="0"/>
              <a:t> </a:t>
            </a:r>
            <a:endParaRPr lang="en-US" sz="2600" dirty="0" smtClean="0"/>
          </a:p>
          <a:p>
            <a:pPr>
              <a:defRPr/>
            </a:pPr>
            <a:r>
              <a:rPr lang="en-US" sz="2600" dirty="0" smtClean="0"/>
              <a:t>development of </a:t>
            </a:r>
            <a:r>
              <a:rPr lang="en-US" sz="2600" dirty="0"/>
              <a:t>new models of delivering interventions </a:t>
            </a:r>
            <a:r>
              <a:rPr lang="en-US" sz="2600" dirty="0" smtClean="0"/>
              <a:t>(e.g., via </a:t>
            </a:r>
            <a:r>
              <a:rPr lang="en-US" sz="2600" dirty="0">
                <a:hlinkClick r:id="rId9"/>
              </a:rPr>
              <a:t>telephone, web</a:t>
            </a:r>
            <a:r>
              <a:rPr lang="en-US" sz="2600" dirty="0"/>
              <a:t> and </a:t>
            </a:r>
            <a:r>
              <a:rPr lang="en-US" sz="2600" dirty="0" smtClean="0"/>
              <a:t>post)</a:t>
            </a:r>
            <a:endParaRPr lang="en-US" sz="2600" dirty="0"/>
          </a:p>
          <a:p>
            <a:pPr>
              <a:defRPr/>
            </a:pPr>
            <a:r>
              <a:rPr lang="en-US" sz="2600" dirty="0"/>
              <a:t>the development of course materials for cannabis and mental health assessment and intervention at Certificate 4 level, available as course units and on-line</a:t>
            </a:r>
          </a:p>
          <a:p>
            <a:pPr>
              <a:defRPr/>
            </a:pPr>
            <a:r>
              <a:rPr lang="en-US" sz="2600" dirty="0"/>
              <a:t>community activities to increase awareness of the harms associated with cannabis use </a:t>
            </a:r>
            <a:r>
              <a:rPr lang="en-US" sz="2600" dirty="0" smtClean="0"/>
              <a:t>e.g.:</a:t>
            </a:r>
          </a:p>
          <a:p>
            <a:pPr lvl="1">
              <a:defRPr/>
            </a:pPr>
            <a:r>
              <a:rPr lang="en-US" sz="2600" dirty="0" smtClean="0"/>
              <a:t>school </a:t>
            </a:r>
            <a:r>
              <a:rPr lang="en-US" sz="2600" dirty="0">
                <a:hlinkClick r:id="rId10"/>
              </a:rPr>
              <a:t>poster competitions</a:t>
            </a:r>
            <a:r>
              <a:rPr lang="en-US" sz="2600" dirty="0"/>
              <a:t>, </a:t>
            </a:r>
            <a:endParaRPr lang="en-US" sz="2600" dirty="0" smtClean="0"/>
          </a:p>
          <a:p>
            <a:pPr lvl="1">
              <a:defRPr/>
            </a:pPr>
            <a:r>
              <a:rPr lang="en-US" sz="2600" dirty="0" smtClean="0">
                <a:hlinkClick r:id="rId11"/>
              </a:rPr>
              <a:t>short </a:t>
            </a:r>
            <a:r>
              <a:rPr lang="en-US" sz="2600" dirty="0">
                <a:hlinkClick r:id="rId11"/>
              </a:rPr>
              <a:t>film competitions</a:t>
            </a:r>
            <a:r>
              <a:rPr lang="en-US" sz="2600" dirty="0"/>
              <a:t>, </a:t>
            </a:r>
            <a:endParaRPr lang="en-US" sz="2600" dirty="0" smtClean="0"/>
          </a:p>
          <a:p>
            <a:pPr lvl="1">
              <a:defRPr/>
            </a:pPr>
            <a:r>
              <a:rPr lang="en-US" sz="2600" dirty="0" smtClean="0">
                <a:hlinkClick r:id="rId12"/>
              </a:rPr>
              <a:t>Aboriginal </a:t>
            </a:r>
            <a:r>
              <a:rPr lang="en-US" sz="2600" dirty="0">
                <a:hlinkClick r:id="rId12"/>
              </a:rPr>
              <a:t>and Torres Strait Islander music competition</a:t>
            </a:r>
            <a:r>
              <a:rPr lang="en-US" sz="2600" dirty="0" smtClean="0"/>
              <a:t>,</a:t>
            </a:r>
          </a:p>
          <a:p>
            <a:pPr lvl="1">
              <a:defRPr/>
            </a:pPr>
            <a:r>
              <a:rPr lang="en-US" sz="2600" dirty="0" smtClean="0">
                <a:hlinkClick r:id="rId13"/>
              </a:rPr>
              <a:t>road </a:t>
            </a:r>
            <a:r>
              <a:rPr lang="en-US" sz="2600" dirty="0">
                <a:hlinkClick r:id="rId13"/>
              </a:rPr>
              <a:t>safety messages</a:t>
            </a:r>
            <a:r>
              <a:rPr lang="en-US" sz="2600" dirty="0"/>
              <a:t>, and partnerships with key organisations</a:t>
            </a:r>
          </a:p>
          <a:p>
            <a:pPr lvl="1">
              <a:defRPr/>
            </a:pPr>
            <a:r>
              <a:rPr lang="en-US" sz="2600" dirty="0" smtClean="0">
                <a:hlinkClick r:id="rId14"/>
              </a:rPr>
              <a:t>dedicated </a:t>
            </a:r>
            <a:r>
              <a:rPr lang="en-US" sz="2600" dirty="0">
                <a:hlinkClick r:id="rId14"/>
              </a:rPr>
              <a:t>website</a:t>
            </a:r>
            <a:r>
              <a:rPr lang="en-US" sz="2600" dirty="0"/>
              <a:t> </a:t>
            </a:r>
            <a:r>
              <a:rPr lang="en-US" sz="2600" dirty="0" smtClean="0">
                <a:hlinkClick r:id="rId14"/>
              </a:rPr>
              <a:t>section </a:t>
            </a:r>
            <a:r>
              <a:rPr lang="en-US" sz="2600" dirty="0" smtClean="0"/>
              <a:t>for those working </a:t>
            </a:r>
            <a:r>
              <a:rPr lang="en-US" sz="2600" dirty="0"/>
              <a:t>with Aboriginal and Torres Strait Islander </a:t>
            </a:r>
            <a:r>
              <a:rPr lang="en-US" sz="2600" dirty="0" smtClean="0"/>
              <a:t>peoples</a:t>
            </a:r>
          </a:p>
          <a:p>
            <a:pPr>
              <a:defRPr/>
            </a:pPr>
            <a:endParaRPr lang="en-US" sz="2600" dirty="0"/>
          </a:p>
          <a:p>
            <a:pPr marL="0" indent="0" algn="ctr">
              <a:buFont typeface="Symbol" pitchFamily="18" charset="2"/>
              <a:buNone/>
              <a:defRPr/>
            </a:pPr>
            <a:r>
              <a:rPr lang="en-US" sz="2600" dirty="0" smtClean="0"/>
              <a:t>NCPIC </a:t>
            </a:r>
            <a:r>
              <a:rPr lang="en-US" sz="2600" dirty="0"/>
              <a:t>is a </a:t>
            </a:r>
            <a:r>
              <a:rPr lang="en-US" sz="2600" dirty="0">
                <a:hlinkClick r:id="rId15"/>
              </a:rPr>
              <a:t>Department of Health</a:t>
            </a:r>
            <a:r>
              <a:rPr lang="en-US" sz="2600" dirty="0"/>
              <a:t> initiative.</a:t>
            </a:r>
          </a:p>
          <a:p>
            <a:pPr marL="0" indent="0">
              <a:buFont typeface="Symbol" pitchFamily="18" charset="2"/>
              <a:buNone/>
              <a:defRPr/>
            </a:pPr>
            <a:endParaRPr lang="en-AU"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marL="342900" indent="-342900"/>
            <a:r>
              <a:rPr lang="en-AU" dirty="0" smtClean="0"/>
              <a:t>Evidence based interventions</a:t>
            </a:r>
          </a:p>
        </p:txBody>
      </p:sp>
      <p:sp>
        <p:nvSpPr>
          <p:cNvPr id="111618" name="Slide Number Placeholder 2"/>
          <p:cNvSpPr>
            <a:spLocks noGrp="1"/>
          </p:cNvSpPr>
          <p:nvPr>
            <p:ph type="sldNum" sz="quarter" idx="4294967295"/>
          </p:nvPr>
        </p:nvSpPr>
        <p:spPr bwMode="auto">
          <a:xfrm>
            <a:off x="3990975" y="6249988"/>
            <a:ext cx="1162050" cy="365125"/>
          </a:xfrm>
          <a:prstGeom prst="rect">
            <a:avLst/>
          </a:prstGeom>
          <a:noFill/>
          <a:ln>
            <a:miter lim="800000"/>
            <a:headEnd/>
            <a:tailEnd/>
          </a:ln>
        </p:spPr>
        <p:txBody>
          <a:bodyPr/>
          <a:lstStyle/>
          <a:p>
            <a:fld id="{85F0BC61-2F65-45AA-96D2-359D8F7F2CD1}" type="slidenum">
              <a:rPr lang="en-AU"/>
              <a:pPr/>
              <a:t>53</a:t>
            </a:fld>
            <a:endParaRPr lang="en-AU" dirty="0"/>
          </a:p>
        </p:txBody>
      </p:sp>
      <p:sp>
        <p:nvSpPr>
          <p:cNvPr id="6" name="Rectangle 5"/>
          <p:cNvSpPr/>
          <p:nvPr/>
        </p:nvSpPr>
        <p:spPr>
          <a:xfrm>
            <a:off x="346075" y="1628775"/>
            <a:ext cx="8694738" cy="3975100"/>
          </a:xfrm>
          <a:prstGeom prst="rect">
            <a:avLst/>
          </a:prstGeom>
        </p:spPr>
        <p:txBody>
          <a:bodyPr>
            <a:spAutoFit/>
          </a:bodyPr>
          <a:lstStyle/>
          <a:p>
            <a:pPr marL="273050" indent="-273050" eaLnBrk="0" hangingPunct="0">
              <a:lnSpc>
                <a:spcPct val="90000"/>
              </a:lnSpc>
              <a:spcBef>
                <a:spcPct val="20000"/>
              </a:spcBef>
              <a:buClr>
                <a:schemeClr val="accent1"/>
              </a:buClr>
              <a:buSzPct val="100000"/>
              <a:buFont typeface="Symbol" pitchFamily="18" charset="2"/>
              <a:buChar char=""/>
              <a:defRPr/>
            </a:pPr>
            <a:r>
              <a:rPr lang="en-US" sz="2200" dirty="0">
                <a:solidFill>
                  <a:schemeClr val="tx2"/>
                </a:solidFill>
                <a:latin typeface="+mn-lt"/>
              </a:rPr>
              <a:t>Randomised controlled trials (RCTs)  for cannabis use disorder only reported in literature in last 15 years. </a:t>
            </a:r>
          </a:p>
          <a:p>
            <a:pPr marL="273050" indent="-273050" eaLnBrk="0" hangingPunct="0">
              <a:lnSpc>
                <a:spcPct val="90000"/>
              </a:lnSpc>
              <a:spcBef>
                <a:spcPct val="20000"/>
              </a:spcBef>
              <a:buClr>
                <a:schemeClr val="accent1"/>
              </a:buClr>
              <a:buSzPct val="100000"/>
              <a:buFont typeface="Symbol" pitchFamily="18" charset="2"/>
              <a:buChar char=""/>
              <a:defRPr/>
            </a:pPr>
            <a:r>
              <a:rPr lang="en-US" sz="2200" dirty="0">
                <a:solidFill>
                  <a:schemeClr val="tx2"/>
                </a:solidFill>
                <a:latin typeface="+mn-lt"/>
              </a:rPr>
              <a:t>Many clinicians conclude the relatively mild cannabis withdrawal syndrome indicates that dependence unlikely and treatment unnecessary</a:t>
            </a:r>
          </a:p>
          <a:p>
            <a:pPr marL="273050" indent="-273050" eaLnBrk="0" hangingPunct="0">
              <a:lnSpc>
                <a:spcPct val="90000"/>
              </a:lnSpc>
              <a:spcBef>
                <a:spcPct val="20000"/>
              </a:spcBef>
              <a:buClr>
                <a:schemeClr val="accent1"/>
              </a:buClr>
              <a:buSzPct val="100000"/>
              <a:buFont typeface="Symbol" pitchFamily="18" charset="2"/>
              <a:buChar char=""/>
              <a:defRPr/>
            </a:pPr>
            <a:r>
              <a:rPr lang="en-US" sz="2200" dirty="0">
                <a:solidFill>
                  <a:schemeClr val="tx2"/>
                </a:solidFill>
                <a:latin typeface="+mn-lt"/>
              </a:rPr>
              <a:t>However research suggests that a substantial proportion of cannabis users develop cannabis-related problems, including abuse and dependence. </a:t>
            </a:r>
          </a:p>
          <a:p>
            <a:pPr marL="273050" indent="-273050" eaLnBrk="0" hangingPunct="0">
              <a:lnSpc>
                <a:spcPct val="90000"/>
              </a:lnSpc>
              <a:spcBef>
                <a:spcPct val="20000"/>
              </a:spcBef>
              <a:buClr>
                <a:schemeClr val="accent1"/>
              </a:buClr>
              <a:buSzPct val="100000"/>
              <a:buFont typeface="Symbol" pitchFamily="18" charset="2"/>
              <a:buChar char=""/>
              <a:defRPr/>
            </a:pPr>
            <a:r>
              <a:rPr lang="en-US" sz="2200" dirty="0">
                <a:solidFill>
                  <a:schemeClr val="tx2"/>
                </a:solidFill>
                <a:latin typeface="+mn-lt"/>
              </a:rPr>
              <a:t>Whilst only a minority seek assistance from a health professional, demand for treatment for cannabis use disorder is increasing internationally.</a:t>
            </a:r>
          </a:p>
          <a:p>
            <a:pPr algn="r">
              <a:defRPr/>
            </a:pPr>
            <a:endParaRPr lang="en-US" sz="1600" baseline="30000" dirty="0"/>
          </a:p>
          <a:p>
            <a:pPr algn="r">
              <a:defRPr/>
            </a:pPr>
            <a:r>
              <a:rPr lang="en-US" sz="1600" baseline="30000" dirty="0"/>
              <a:t>http://ncpic.org.au/ncpic/publications/research-briefs/article/evidence-based-interventions-for-cannabis-use-disorder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1079500" y="188913"/>
            <a:ext cx="6985000" cy="1295400"/>
          </a:xfrm>
        </p:spPr>
        <p:txBody>
          <a:bodyPr/>
          <a:lstStyle/>
          <a:p>
            <a:r>
              <a:rPr lang="en-US" altLang="en-US" dirty="0" smtClean="0">
                <a:latin typeface="Arial" charset="0"/>
              </a:rPr>
              <a:t>NCPIC website</a:t>
            </a:r>
            <a:br>
              <a:rPr lang="en-US" altLang="en-US" dirty="0" smtClean="0">
                <a:latin typeface="Arial" charset="0"/>
              </a:rPr>
            </a:br>
            <a:r>
              <a:rPr lang="en-AU" altLang="en-US" sz="1600" dirty="0" smtClean="0">
                <a:latin typeface="Arial" charset="0"/>
              </a:rPr>
              <a:t>www. ncpic.org.au</a:t>
            </a:r>
            <a:r>
              <a:rPr lang="en-AU" altLang="en-US" sz="4000" dirty="0" smtClean="0">
                <a:latin typeface="Arial" charset="0"/>
              </a:rPr>
              <a:t/>
            </a:r>
            <a:br>
              <a:rPr lang="en-AU" altLang="en-US" sz="4000" dirty="0" smtClean="0">
                <a:latin typeface="Arial" charset="0"/>
              </a:rPr>
            </a:br>
            <a:r>
              <a:rPr lang="en-US" altLang="en-US" sz="1600" dirty="0" smtClean="0">
                <a:latin typeface="Arial" charset="0"/>
              </a:rPr>
              <a:t>Cannabis Information and Helpline 1800 30 40 50</a:t>
            </a:r>
            <a:endParaRPr lang="en-AU" altLang="en-US" dirty="0" smtClean="0">
              <a:latin typeface="Arial" charset="0"/>
            </a:endParaRPr>
          </a:p>
        </p:txBody>
      </p:sp>
      <p:pic>
        <p:nvPicPr>
          <p:cNvPr id="120834" name="Picture 2"/>
          <p:cNvPicPr>
            <a:picLocks noChangeAspect="1" noChangeArrowheads="1"/>
          </p:cNvPicPr>
          <p:nvPr/>
        </p:nvPicPr>
        <p:blipFill>
          <a:blip r:embed="rId3"/>
          <a:srcRect/>
          <a:stretch>
            <a:fillRect/>
          </a:stretch>
        </p:blipFill>
        <p:spPr bwMode="auto">
          <a:xfrm>
            <a:off x="1258888" y="1435759"/>
            <a:ext cx="6625480" cy="4450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AU" sz="4000" b="1" dirty="0" smtClean="0">
                <a:solidFill>
                  <a:srgbClr val="1E641E"/>
                </a:solidFill>
                <a:latin typeface="helvetica" pitchFamily="34" charset="0"/>
              </a:rPr>
              <a:t>Pharmacological interventions</a:t>
            </a:r>
            <a:endParaRPr lang="en-AU" dirty="0" smtClean="0"/>
          </a:p>
        </p:txBody>
      </p:sp>
      <p:sp>
        <p:nvSpPr>
          <p:cNvPr id="3" name="Rectangle 2"/>
          <p:cNvSpPr/>
          <p:nvPr/>
        </p:nvSpPr>
        <p:spPr>
          <a:xfrm>
            <a:off x="395288" y="1700213"/>
            <a:ext cx="8424862" cy="4249737"/>
          </a:xfrm>
          <a:prstGeom prst="rect">
            <a:avLst/>
          </a:prstGeom>
        </p:spPr>
        <p:txBody>
          <a:bodyPr>
            <a:normAutofit fontScale="92500"/>
          </a:bodyPr>
          <a:lstStyle/>
          <a:p>
            <a:pPr marL="273050" indent="-273050" eaLnBrk="0" hangingPunct="0">
              <a:lnSpc>
                <a:spcPct val="90000"/>
              </a:lnSpc>
              <a:spcBef>
                <a:spcPct val="20000"/>
              </a:spcBef>
              <a:buClr>
                <a:schemeClr val="accent1"/>
              </a:buClr>
              <a:buSzPct val="100000"/>
              <a:buFont typeface="Symbol" pitchFamily="18" charset="2"/>
              <a:buChar char=""/>
              <a:defRPr/>
            </a:pPr>
            <a:r>
              <a:rPr lang="en-US" sz="2200" dirty="0">
                <a:solidFill>
                  <a:schemeClr val="tx2"/>
                </a:solidFill>
                <a:latin typeface="+mn-lt"/>
              </a:rPr>
              <a:t>There are no randomised control trials (RCTs) of pharmacological interventions for cannabis withdrawal or craving. </a:t>
            </a:r>
          </a:p>
          <a:p>
            <a:pPr marL="273050" indent="-273050" eaLnBrk="0" hangingPunct="0">
              <a:lnSpc>
                <a:spcPct val="90000"/>
              </a:lnSpc>
              <a:spcBef>
                <a:spcPct val="20000"/>
              </a:spcBef>
              <a:buClr>
                <a:schemeClr val="accent1"/>
              </a:buClr>
              <a:buSzPct val="100000"/>
              <a:buFont typeface="Symbol" pitchFamily="18" charset="2"/>
              <a:buChar char=""/>
              <a:defRPr/>
            </a:pPr>
            <a:endParaRPr lang="en-US" sz="2200" dirty="0">
              <a:solidFill>
                <a:schemeClr val="tx2"/>
              </a:solidFill>
              <a:latin typeface="+mn-lt"/>
            </a:endParaRPr>
          </a:p>
          <a:p>
            <a:pPr marL="273050" indent="-273050" eaLnBrk="0" hangingPunct="0">
              <a:lnSpc>
                <a:spcPct val="90000"/>
              </a:lnSpc>
              <a:spcBef>
                <a:spcPct val="20000"/>
              </a:spcBef>
              <a:buClr>
                <a:schemeClr val="accent1"/>
              </a:buClr>
              <a:buSzPct val="100000"/>
              <a:buFont typeface="Symbol" pitchFamily="18" charset="2"/>
              <a:buChar char=""/>
              <a:defRPr/>
            </a:pPr>
            <a:r>
              <a:rPr lang="en-US" sz="2200" dirty="0">
                <a:solidFill>
                  <a:schemeClr val="tx2"/>
                </a:solidFill>
                <a:latin typeface="+mn-lt"/>
              </a:rPr>
              <a:t>The results of less methodologically rigorous studies suggest that oral THC,9,10 and possibly mirtazapine11 and </a:t>
            </a:r>
            <a:r>
              <a:rPr lang="en-US" sz="2200" dirty="0" smtClean="0">
                <a:solidFill>
                  <a:schemeClr val="tx2"/>
                </a:solidFill>
                <a:latin typeface="+mn-lt"/>
              </a:rPr>
              <a:t>lithium </a:t>
            </a:r>
            <a:r>
              <a:rPr lang="en-US" sz="2200" baseline="30000" dirty="0" smtClean="0">
                <a:solidFill>
                  <a:schemeClr val="tx2"/>
                </a:solidFill>
                <a:latin typeface="+mn-lt"/>
              </a:rPr>
              <a:t>12</a:t>
            </a:r>
            <a:r>
              <a:rPr lang="en-US" sz="2200" dirty="0" smtClean="0">
                <a:solidFill>
                  <a:schemeClr val="tx2"/>
                </a:solidFill>
                <a:latin typeface="+mn-lt"/>
              </a:rPr>
              <a:t>,</a:t>
            </a:r>
            <a:r>
              <a:rPr lang="en-US" sz="2200" dirty="0">
                <a:solidFill>
                  <a:schemeClr val="tx2"/>
                </a:solidFill>
                <a:latin typeface="+mn-lt"/>
              </a:rPr>
              <a:t> are promising for cannabis withdrawal, and that </a:t>
            </a:r>
            <a:r>
              <a:rPr lang="en-US" sz="2200" dirty="0" smtClean="0">
                <a:solidFill>
                  <a:schemeClr val="tx2"/>
                </a:solidFill>
                <a:latin typeface="+mn-lt"/>
              </a:rPr>
              <a:t>rimonobant</a:t>
            </a:r>
            <a:r>
              <a:rPr lang="en-US" sz="2200" baseline="30000" dirty="0" smtClean="0">
                <a:solidFill>
                  <a:schemeClr val="tx2"/>
                </a:solidFill>
                <a:latin typeface="+mn-lt"/>
              </a:rPr>
              <a:t>13</a:t>
            </a:r>
            <a:r>
              <a:rPr lang="en-US" sz="2200" dirty="0">
                <a:solidFill>
                  <a:schemeClr val="tx2"/>
                </a:solidFill>
                <a:latin typeface="+mn-lt"/>
              </a:rPr>
              <a:t> and perhaps buspiron</a:t>
            </a:r>
            <a:r>
              <a:rPr lang="en-US" sz="2200" baseline="30000" dirty="0">
                <a:solidFill>
                  <a:schemeClr val="tx2"/>
                </a:solidFill>
                <a:latin typeface="+mn-lt"/>
              </a:rPr>
              <a:t>14</a:t>
            </a:r>
            <a:r>
              <a:rPr lang="en-US" sz="2200" dirty="0">
                <a:solidFill>
                  <a:schemeClr val="tx2"/>
                </a:solidFill>
                <a:latin typeface="+mn-lt"/>
              </a:rPr>
              <a:t> show potential in the management of cannabis craving.</a:t>
            </a:r>
          </a:p>
          <a:p>
            <a:pPr marL="273050" indent="-273050" eaLnBrk="0" hangingPunct="0">
              <a:lnSpc>
                <a:spcPct val="90000"/>
              </a:lnSpc>
              <a:spcBef>
                <a:spcPct val="20000"/>
              </a:spcBef>
              <a:buClr>
                <a:schemeClr val="accent1"/>
              </a:buClr>
              <a:buSzPct val="100000"/>
              <a:buFont typeface="Symbol" pitchFamily="18" charset="2"/>
              <a:buChar char=""/>
              <a:defRPr/>
            </a:pPr>
            <a:endParaRPr lang="en-US" sz="2200" dirty="0">
              <a:solidFill>
                <a:schemeClr val="tx2"/>
              </a:solidFill>
              <a:latin typeface="+mn-lt"/>
            </a:endParaRPr>
          </a:p>
          <a:p>
            <a:pPr marL="273050" indent="-273050" eaLnBrk="0" hangingPunct="0">
              <a:lnSpc>
                <a:spcPct val="90000"/>
              </a:lnSpc>
              <a:spcBef>
                <a:spcPct val="20000"/>
              </a:spcBef>
              <a:buClr>
                <a:schemeClr val="accent1"/>
              </a:buClr>
              <a:buSzPct val="100000"/>
              <a:buFont typeface="Symbol" pitchFamily="18" charset="2"/>
              <a:buChar char=""/>
              <a:defRPr/>
            </a:pPr>
            <a:r>
              <a:rPr lang="en-US" sz="2200" dirty="0">
                <a:solidFill>
                  <a:schemeClr val="tx2"/>
                </a:solidFill>
                <a:latin typeface="+mn-lt"/>
              </a:rPr>
              <a:t>Buproprion,</a:t>
            </a:r>
            <a:r>
              <a:rPr lang="en-US" sz="2200" baseline="30000" dirty="0">
                <a:solidFill>
                  <a:schemeClr val="tx2"/>
                </a:solidFill>
                <a:latin typeface="+mn-lt"/>
              </a:rPr>
              <a:t>15</a:t>
            </a:r>
            <a:r>
              <a:rPr lang="en-US" sz="2200" dirty="0">
                <a:solidFill>
                  <a:schemeClr val="tx2"/>
                </a:solidFill>
                <a:latin typeface="+mn-lt"/>
              </a:rPr>
              <a:t> nefazodone,</a:t>
            </a:r>
            <a:r>
              <a:rPr lang="en-US" sz="2200" baseline="30000" dirty="0">
                <a:solidFill>
                  <a:schemeClr val="tx2"/>
                </a:solidFill>
                <a:latin typeface="+mn-lt"/>
              </a:rPr>
              <a:t>16</a:t>
            </a:r>
            <a:r>
              <a:rPr lang="en-US" sz="2200" dirty="0">
                <a:solidFill>
                  <a:schemeClr val="tx2"/>
                </a:solidFill>
                <a:latin typeface="+mn-lt"/>
              </a:rPr>
              <a:t> </a:t>
            </a:r>
            <a:r>
              <a:rPr lang="en-US" sz="2200" dirty="0" err="1" smtClean="0">
                <a:solidFill>
                  <a:schemeClr val="tx2"/>
                </a:solidFill>
                <a:latin typeface="+mn-lt"/>
              </a:rPr>
              <a:t>divalproex</a:t>
            </a:r>
            <a:r>
              <a:rPr lang="en-US" sz="2200" dirty="0">
                <a:solidFill>
                  <a:schemeClr val="tx2"/>
                </a:solidFill>
                <a:latin typeface="+mn-lt"/>
              </a:rPr>
              <a:t> ,</a:t>
            </a:r>
            <a:r>
              <a:rPr lang="en-US" sz="2200" baseline="30000" dirty="0" smtClean="0">
                <a:solidFill>
                  <a:schemeClr val="tx2"/>
                </a:solidFill>
                <a:latin typeface="+mn-lt"/>
              </a:rPr>
              <a:t>11,17</a:t>
            </a:r>
            <a:r>
              <a:rPr lang="en-US" sz="2200" dirty="0" smtClean="0">
                <a:solidFill>
                  <a:schemeClr val="tx2"/>
                </a:solidFill>
                <a:latin typeface="+mn-lt"/>
              </a:rPr>
              <a:t> naltrexone </a:t>
            </a:r>
            <a:r>
              <a:rPr lang="en-US" sz="2200" baseline="30000" dirty="0" smtClean="0">
                <a:solidFill>
                  <a:schemeClr val="tx2"/>
                </a:solidFill>
                <a:latin typeface="+mn-lt"/>
              </a:rPr>
              <a:t>18  </a:t>
            </a:r>
            <a:r>
              <a:rPr lang="en-US" sz="2200" dirty="0" smtClean="0">
                <a:solidFill>
                  <a:schemeClr val="tx2"/>
                </a:solidFill>
                <a:latin typeface="+mn-lt"/>
              </a:rPr>
              <a:t>and </a:t>
            </a:r>
            <a:r>
              <a:rPr lang="en-US" sz="2200" dirty="0" err="1" smtClean="0">
                <a:solidFill>
                  <a:schemeClr val="tx2"/>
                </a:solidFill>
                <a:latin typeface="+mn-lt"/>
              </a:rPr>
              <a:t>atomoxetine</a:t>
            </a:r>
            <a:r>
              <a:rPr lang="en-US" sz="2200" dirty="0" smtClean="0">
                <a:solidFill>
                  <a:schemeClr val="tx2"/>
                </a:solidFill>
                <a:latin typeface="+mn-lt"/>
              </a:rPr>
              <a:t> </a:t>
            </a:r>
            <a:r>
              <a:rPr lang="en-US" sz="2200" baseline="30000" dirty="0" smtClean="0">
                <a:solidFill>
                  <a:schemeClr val="tx2"/>
                </a:solidFill>
                <a:latin typeface="+mn-lt"/>
              </a:rPr>
              <a:t>19</a:t>
            </a:r>
            <a:r>
              <a:rPr lang="en-US" sz="2200" dirty="0">
                <a:solidFill>
                  <a:schemeClr val="tx2"/>
                </a:solidFill>
                <a:latin typeface="+mn-lt"/>
              </a:rPr>
              <a:t> appear less promising for cannabis withdrawal or craving. </a:t>
            </a:r>
          </a:p>
          <a:p>
            <a:pPr marL="273050" indent="-273050" eaLnBrk="0" hangingPunct="0">
              <a:lnSpc>
                <a:spcPct val="90000"/>
              </a:lnSpc>
              <a:spcBef>
                <a:spcPct val="20000"/>
              </a:spcBef>
              <a:buClr>
                <a:schemeClr val="accent1"/>
              </a:buClr>
              <a:buSzPct val="100000"/>
              <a:buFont typeface="Symbol" pitchFamily="18" charset="2"/>
              <a:buChar char=""/>
              <a:defRPr/>
            </a:pPr>
            <a:endParaRPr lang="en-US" sz="2200" dirty="0">
              <a:solidFill>
                <a:schemeClr val="tx2"/>
              </a:solidFill>
              <a:latin typeface="+mn-lt"/>
            </a:endParaRPr>
          </a:p>
          <a:p>
            <a:pPr marL="273050" indent="-273050" eaLnBrk="0" hangingPunct="0">
              <a:lnSpc>
                <a:spcPct val="90000"/>
              </a:lnSpc>
              <a:spcBef>
                <a:spcPct val="20000"/>
              </a:spcBef>
              <a:buClr>
                <a:schemeClr val="accent1"/>
              </a:buClr>
              <a:buSzPct val="100000"/>
              <a:buFont typeface="Symbol" pitchFamily="18" charset="2"/>
              <a:buChar char=""/>
              <a:defRPr/>
            </a:pPr>
            <a:r>
              <a:rPr lang="en-US" sz="2200" dirty="0">
                <a:solidFill>
                  <a:schemeClr val="tx2"/>
                </a:solidFill>
                <a:latin typeface="+mn-lt"/>
              </a:rPr>
              <a:t>Also, early indications suggest that oral THC is ineffective in the management of cannabis </a:t>
            </a:r>
            <a:r>
              <a:rPr lang="en-US" sz="2200" dirty="0" smtClean="0">
                <a:solidFill>
                  <a:schemeClr val="tx2"/>
                </a:solidFill>
                <a:latin typeface="+mn-lt"/>
              </a:rPr>
              <a:t>craving.</a:t>
            </a:r>
            <a:r>
              <a:rPr lang="en-US" sz="2200" baseline="30000" dirty="0" smtClean="0">
                <a:solidFill>
                  <a:schemeClr val="tx2"/>
                </a:solidFill>
                <a:latin typeface="+mn-lt"/>
              </a:rPr>
              <a:t> </a:t>
            </a:r>
            <a:r>
              <a:rPr lang="en-US" sz="2200" baseline="30000" dirty="0">
                <a:solidFill>
                  <a:schemeClr val="tx2"/>
                </a:solidFill>
                <a:latin typeface="+mn-lt"/>
              </a:rPr>
              <a:t>9</a:t>
            </a:r>
            <a:endParaRPr lang="en-US" sz="2200" dirty="0" smtClean="0">
              <a:solidFill>
                <a:schemeClr val="tx2"/>
              </a:solidFill>
              <a:latin typeface="+mn-lt"/>
            </a:endParaRPr>
          </a:p>
          <a:p>
            <a:pPr lvl="0" algn="r">
              <a:defRPr/>
            </a:pPr>
            <a:r>
              <a:rPr lang="en-US" sz="1600" baseline="30000" dirty="0">
                <a:solidFill>
                  <a:prstClr val="black"/>
                </a:solidFill>
              </a:rPr>
              <a:t>http://ncpic.org.au/ncpic/publications/research-briefs/article/evidence-based-interventions-for-cannabis-use-disorder</a:t>
            </a:r>
          </a:p>
          <a:p>
            <a:pPr marL="273050" indent="-273050" eaLnBrk="0" hangingPunct="0">
              <a:lnSpc>
                <a:spcPct val="90000"/>
              </a:lnSpc>
              <a:spcBef>
                <a:spcPct val="20000"/>
              </a:spcBef>
              <a:buClr>
                <a:schemeClr val="accent1"/>
              </a:buClr>
              <a:buSzPct val="100000"/>
              <a:buFont typeface="Symbol" pitchFamily="18" charset="2"/>
              <a:buChar char=""/>
              <a:defRPr/>
            </a:pPr>
            <a:endParaRPr lang="en-AU" sz="2200" dirty="0">
              <a:solidFill>
                <a:schemeClr val="tx2"/>
              </a:solidFill>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AU" b="1" dirty="0" smtClean="0">
                <a:solidFill>
                  <a:srgbClr val="1E641E"/>
                </a:solidFill>
                <a:latin typeface="helvetica" pitchFamily="34" charset="0"/>
              </a:rPr>
              <a:t>Psychological interventions</a:t>
            </a:r>
            <a:endParaRPr lang="en-AU" dirty="0" smtClean="0"/>
          </a:p>
        </p:txBody>
      </p:sp>
      <p:sp>
        <p:nvSpPr>
          <p:cNvPr id="3" name="Rectangle 2"/>
          <p:cNvSpPr/>
          <p:nvPr/>
        </p:nvSpPr>
        <p:spPr>
          <a:xfrm>
            <a:off x="539750" y="1420813"/>
            <a:ext cx="7993063" cy="4528467"/>
          </a:xfrm>
          <a:prstGeom prst="rect">
            <a:avLst/>
          </a:prstGeom>
        </p:spPr>
        <p:txBody>
          <a:bodyPr>
            <a:normAutofit fontScale="92500"/>
          </a:bodyPr>
          <a:lstStyle/>
          <a:p>
            <a:pPr eaLnBrk="0" hangingPunct="0">
              <a:lnSpc>
                <a:spcPct val="90000"/>
              </a:lnSpc>
              <a:spcBef>
                <a:spcPct val="20000"/>
              </a:spcBef>
              <a:buClr>
                <a:schemeClr val="accent1"/>
              </a:buClr>
              <a:buSzPct val="100000"/>
              <a:defRPr/>
            </a:pPr>
            <a:r>
              <a:rPr lang="en-US" sz="2000" dirty="0">
                <a:solidFill>
                  <a:schemeClr val="tx2"/>
                </a:solidFill>
                <a:latin typeface="+mn-lt"/>
              </a:rPr>
              <a:t>RCTs of psychotherapeutic approaches to managing cannabis dependence suggest: </a:t>
            </a:r>
          </a:p>
          <a:p>
            <a:pPr marL="730250" lvl="1"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Cognitive behavioural therapy (CBT) and motivational enhancement therapy (MET) are the most effective in reducing cannabis use, dependence and related problems.</a:t>
            </a:r>
            <a:r>
              <a:rPr lang="en-US" sz="2000" baseline="30000" dirty="0">
                <a:solidFill>
                  <a:schemeClr val="tx2"/>
                </a:solidFill>
                <a:latin typeface="+mn-lt"/>
              </a:rPr>
              <a:t>20-22</a:t>
            </a:r>
            <a:r>
              <a:rPr lang="en-US" sz="2000" dirty="0">
                <a:solidFill>
                  <a:schemeClr val="tx2"/>
                </a:solidFill>
                <a:latin typeface="+mn-lt"/>
              </a:rPr>
              <a:t> </a:t>
            </a:r>
          </a:p>
          <a:p>
            <a:pPr marL="730250" lvl="1"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one study showed social support psychotherapy equivalent to CBT.</a:t>
            </a:r>
            <a:r>
              <a:rPr lang="en-US" sz="2000" baseline="30000" dirty="0">
                <a:solidFill>
                  <a:schemeClr val="tx2"/>
                </a:solidFill>
                <a:latin typeface="+mn-lt"/>
              </a:rPr>
              <a:t>23</a:t>
            </a:r>
            <a:r>
              <a:rPr lang="en-US" sz="2000" dirty="0">
                <a:solidFill>
                  <a:schemeClr val="tx2"/>
                </a:solidFill>
                <a:latin typeface="+mn-lt"/>
              </a:rPr>
              <a:t> </a:t>
            </a:r>
          </a:p>
          <a:p>
            <a:pPr marL="730250" lvl="1"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Although brief interventions (usually MET) appear effective, recent studies suggest that extended, combined therapies are associated with slightly better outcomes.</a:t>
            </a:r>
            <a:r>
              <a:rPr lang="en-US" sz="2000" baseline="30000" dirty="0">
                <a:solidFill>
                  <a:schemeClr val="tx2"/>
                </a:solidFill>
                <a:latin typeface="+mn-lt"/>
              </a:rPr>
              <a:t>21,22</a:t>
            </a:r>
            <a:r>
              <a:rPr lang="en-US" sz="2000" dirty="0">
                <a:solidFill>
                  <a:schemeClr val="tx2"/>
                </a:solidFill>
                <a:latin typeface="+mn-lt"/>
              </a:rPr>
              <a:t> </a:t>
            </a:r>
          </a:p>
          <a:p>
            <a:pPr marL="730250" lvl="1"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In addition, recent research suggests that adding voucher based incentives to MET and CBT improves treatment compliance and long term outcome in both voluntary</a:t>
            </a:r>
            <a:r>
              <a:rPr lang="en-US" sz="2000" baseline="30000" dirty="0">
                <a:solidFill>
                  <a:schemeClr val="tx2"/>
                </a:solidFill>
                <a:latin typeface="+mn-lt"/>
              </a:rPr>
              <a:t>24-26</a:t>
            </a:r>
            <a:r>
              <a:rPr lang="en-US" sz="2000" dirty="0">
                <a:solidFill>
                  <a:schemeClr val="tx2"/>
                </a:solidFill>
                <a:latin typeface="+mn-lt"/>
              </a:rPr>
              <a:t> and coerced adult clients</a:t>
            </a:r>
            <a:r>
              <a:rPr lang="en-US" sz="2000" baseline="30000" dirty="0">
                <a:solidFill>
                  <a:schemeClr val="tx2"/>
                </a:solidFill>
                <a:latin typeface="+mn-lt"/>
              </a:rPr>
              <a:t>27-29</a:t>
            </a:r>
            <a:r>
              <a:rPr lang="en-US" sz="2000" dirty="0">
                <a:solidFill>
                  <a:schemeClr val="tx2"/>
                </a:solidFill>
                <a:latin typeface="+mn-lt"/>
              </a:rPr>
              <a:t> </a:t>
            </a:r>
          </a:p>
          <a:p>
            <a:pPr marL="730250" lvl="1"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voucher-based incentives alone show improvements in compliance and outcome that diminish over </a:t>
            </a:r>
            <a:r>
              <a:rPr lang="en-US" sz="2000" dirty="0" smtClean="0">
                <a:solidFill>
                  <a:schemeClr val="tx2"/>
                </a:solidFill>
                <a:latin typeface="+mn-lt"/>
              </a:rPr>
              <a:t>time.</a:t>
            </a:r>
            <a:r>
              <a:rPr lang="en-US" sz="2000" baseline="30000" dirty="0" smtClean="0">
                <a:solidFill>
                  <a:schemeClr val="tx2"/>
                </a:solidFill>
                <a:latin typeface="+mn-lt"/>
              </a:rPr>
              <a:t>25</a:t>
            </a:r>
          </a:p>
          <a:p>
            <a:pPr lvl="0" algn="r">
              <a:defRPr/>
            </a:pPr>
            <a:endParaRPr lang="en-US" sz="1600" baseline="30000" dirty="0" smtClean="0">
              <a:solidFill>
                <a:prstClr val="black"/>
              </a:solidFill>
            </a:endParaRPr>
          </a:p>
          <a:p>
            <a:pPr lvl="0" algn="r">
              <a:defRPr/>
            </a:pPr>
            <a:r>
              <a:rPr lang="en-US" sz="1600" baseline="30000" dirty="0" smtClean="0">
                <a:solidFill>
                  <a:prstClr val="black"/>
                </a:solidFill>
              </a:rPr>
              <a:t>http</a:t>
            </a:r>
            <a:r>
              <a:rPr lang="en-US" sz="1600" baseline="30000" dirty="0">
                <a:solidFill>
                  <a:prstClr val="black"/>
                </a:solidFill>
              </a:rPr>
              <a:t>://ncpic.org.au/ncpic/publications/research-briefs/article/evidence-based-interventions-for-cannabis-use-disorder</a:t>
            </a:r>
          </a:p>
          <a:p>
            <a:pPr marL="730250" lvl="1" indent="-273050" eaLnBrk="0" hangingPunct="0">
              <a:lnSpc>
                <a:spcPct val="90000"/>
              </a:lnSpc>
              <a:spcBef>
                <a:spcPct val="20000"/>
              </a:spcBef>
              <a:buClr>
                <a:schemeClr val="accent1"/>
              </a:buClr>
              <a:buSzPct val="100000"/>
              <a:buFont typeface="Symbol" pitchFamily="18" charset="2"/>
              <a:buChar char=""/>
              <a:defRPr/>
            </a:pPr>
            <a:endParaRPr lang="en-AU" sz="2000" baseline="30000" dirty="0">
              <a:solidFill>
                <a:schemeClr val="tx2"/>
              </a:solidFill>
              <a:latin typeface="+mn-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AU" sz="3600" b="1" dirty="0" smtClean="0"/>
              <a:t>Adolescent and psychiatric populations</a:t>
            </a:r>
          </a:p>
        </p:txBody>
      </p:sp>
      <p:sp>
        <p:nvSpPr>
          <p:cNvPr id="3" name="Rectangle 2"/>
          <p:cNvSpPr/>
          <p:nvPr/>
        </p:nvSpPr>
        <p:spPr>
          <a:xfrm>
            <a:off x="323850" y="1773238"/>
            <a:ext cx="8496300" cy="3960812"/>
          </a:xfrm>
          <a:prstGeom prst="rect">
            <a:avLst/>
          </a:prstGeom>
        </p:spPr>
        <p:txBody>
          <a:bodyPr>
            <a:normAutofit fontScale="77500" lnSpcReduction="20000"/>
          </a:bodyPr>
          <a:lstStyle/>
          <a:p>
            <a:pPr>
              <a:defRPr/>
            </a:pPr>
            <a:r>
              <a:rPr lang="en-US" sz="2600" dirty="0">
                <a:solidFill>
                  <a:schemeClr val="tx2"/>
                </a:solidFill>
                <a:latin typeface="+mn-lt"/>
              </a:rPr>
              <a:t>Several RCTs suggest:</a:t>
            </a:r>
          </a:p>
          <a:p>
            <a:pPr marL="730250" lvl="1" indent="-273050" eaLnBrk="0" hangingPunct="0">
              <a:lnSpc>
                <a:spcPct val="110000"/>
              </a:lnSpc>
              <a:spcBef>
                <a:spcPct val="20000"/>
              </a:spcBef>
              <a:buClr>
                <a:schemeClr val="accent1"/>
              </a:buClr>
              <a:buSzPct val="100000"/>
              <a:buFont typeface="Symbol" pitchFamily="18" charset="2"/>
              <a:buChar char=""/>
              <a:defRPr/>
            </a:pPr>
            <a:r>
              <a:rPr lang="en-US" sz="2600" dirty="0">
                <a:solidFill>
                  <a:schemeClr val="tx2"/>
                </a:solidFill>
                <a:latin typeface="+mn-lt"/>
              </a:rPr>
              <a:t>Brief interventions—which may involve the provision of information (including to parents), motivational enhancement therapy (MET), and cognitive behavioural skills training—are effective in reducing cannabis use and dependence in adolescents.</a:t>
            </a:r>
            <a:r>
              <a:rPr lang="en-US" sz="2600" baseline="30000" dirty="0">
                <a:solidFill>
                  <a:schemeClr val="tx2"/>
                </a:solidFill>
                <a:latin typeface="+mn-lt"/>
              </a:rPr>
              <a:t>30,31</a:t>
            </a:r>
            <a:r>
              <a:rPr lang="en-US" sz="2600" dirty="0">
                <a:solidFill>
                  <a:schemeClr val="tx2"/>
                </a:solidFill>
                <a:latin typeface="+mn-lt"/>
              </a:rPr>
              <a:t> </a:t>
            </a:r>
          </a:p>
          <a:p>
            <a:pPr marL="730250" lvl="1" indent="-273050" eaLnBrk="0" hangingPunct="0">
              <a:lnSpc>
                <a:spcPct val="110000"/>
              </a:lnSpc>
              <a:spcBef>
                <a:spcPct val="20000"/>
              </a:spcBef>
              <a:buClr>
                <a:schemeClr val="accent1"/>
              </a:buClr>
              <a:buSzPct val="100000"/>
              <a:buFont typeface="Symbol" pitchFamily="18" charset="2"/>
              <a:buChar char=""/>
              <a:defRPr/>
            </a:pPr>
            <a:r>
              <a:rPr lang="en-US" sz="2600" dirty="0">
                <a:solidFill>
                  <a:schemeClr val="tx2"/>
                </a:solidFill>
                <a:latin typeface="+mn-lt"/>
              </a:rPr>
              <a:t>It appears extended therapies, which often incorporate significant family involvement (such as multidimensional family therapy) are effective in reducing cannabis use and dependence in adolescents but no more so than are brief interventions.</a:t>
            </a:r>
            <a:r>
              <a:rPr lang="en-US" sz="2600" baseline="30000" dirty="0">
                <a:solidFill>
                  <a:schemeClr val="tx2"/>
                </a:solidFill>
                <a:latin typeface="+mn-lt"/>
              </a:rPr>
              <a:t>32</a:t>
            </a:r>
            <a:r>
              <a:rPr lang="en-US" sz="2600" dirty="0">
                <a:solidFill>
                  <a:schemeClr val="tx2"/>
                </a:solidFill>
                <a:latin typeface="+mn-lt"/>
              </a:rPr>
              <a:t> </a:t>
            </a:r>
          </a:p>
          <a:p>
            <a:pPr marL="730250" lvl="1" indent="-273050" eaLnBrk="0" hangingPunct="0">
              <a:lnSpc>
                <a:spcPct val="110000"/>
              </a:lnSpc>
              <a:spcBef>
                <a:spcPct val="20000"/>
              </a:spcBef>
              <a:buClr>
                <a:schemeClr val="accent1"/>
              </a:buClr>
              <a:buSzPct val="100000"/>
              <a:buFont typeface="Symbol" pitchFamily="18" charset="2"/>
              <a:buChar char=""/>
              <a:defRPr/>
            </a:pPr>
            <a:r>
              <a:rPr lang="en-US" sz="2600" dirty="0">
                <a:solidFill>
                  <a:schemeClr val="tx2"/>
                </a:solidFill>
                <a:latin typeface="+mn-lt"/>
              </a:rPr>
              <a:t>Contingency management also shows promise in enhancing treatment engagement in </a:t>
            </a:r>
            <a:r>
              <a:rPr lang="en-US" sz="2600" dirty="0" smtClean="0">
                <a:solidFill>
                  <a:schemeClr val="tx2"/>
                </a:solidFill>
                <a:latin typeface="+mn-lt"/>
              </a:rPr>
              <a:t>adolescents.</a:t>
            </a:r>
            <a:r>
              <a:rPr lang="en-US" sz="2600" baseline="30000" dirty="0" smtClean="0">
                <a:solidFill>
                  <a:schemeClr val="tx2"/>
                </a:solidFill>
                <a:latin typeface="+mn-lt"/>
              </a:rPr>
              <a:t>33</a:t>
            </a:r>
          </a:p>
          <a:p>
            <a:pPr lvl="0" algn="r">
              <a:defRPr/>
            </a:pPr>
            <a:endParaRPr lang="en-US" sz="1600" baseline="30000" dirty="0" smtClean="0">
              <a:solidFill>
                <a:prstClr val="black"/>
              </a:solidFill>
            </a:endParaRPr>
          </a:p>
          <a:p>
            <a:pPr lvl="0" algn="r">
              <a:defRPr/>
            </a:pPr>
            <a:r>
              <a:rPr lang="en-US" sz="1600" baseline="30000" dirty="0" smtClean="0">
                <a:solidFill>
                  <a:prstClr val="black"/>
                </a:solidFill>
              </a:rPr>
              <a:t>http</a:t>
            </a:r>
            <a:r>
              <a:rPr lang="en-US" sz="1600" baseline="30000" dirty="0">
                <a:solidFill>
                  <a:prstClr val="black"/>
                </a:solidFill>
              </a:rPr>
              <a:t>://</a:t>
            </a:r>
            <a:r>
              <a:rPr lang="en-US" sz="1600" baseline="30000" dirty="0" smtClean="0">
                <a:solidFill>
                  <a:prstClr val="black"/>
                </a:solidFill>
              </a:rPr>
              <a:t>ncpic.org.au/ncpic/publications/research-briefs/article/evidence-based-interventions-for-cannabis-use-disorder</a:t>
            </a:r>
            <a:r>
              <a:rPr lang="en-US" sz="2600" dirty="0">
                <a:solidFill>
                  <a:schemeClr val="tx2"/>
                </a:solidFill>
                <a:latin typeface="+mn-lt"/>
              </a:rPr>
              <a:t/>
            </a:r>
            <a:br>
              <a:rPr lang="en-US" sz="2600" dirty="0">
                <a:solidFill>
                  <a:schemeClr val="tx2"/>
                </a:solidFill>
                <a:latin typeface="+mn-lt"/>
              </a:rPr>
            </a:br>
            <a:endParaRPr lang="en-AU" sz="2600" dirty="0">
              <a:solidFill>
                <a:schemeClr val="tx2"/>
              </a:solidFill>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AU" b="1" dirty="0" smtClean="0"/>
              <a:t>Psychiatric populations</a:t>
            </a:r>
            <a:endParaRPr lang="en-AU" dirty="0" smtClean="0"/>
          </a:p>
        </p:txBody>
      </p:sp>
      <p:sp>
        <p:nvSpPr>
          <p:cNvPr id="3" name="Rectangle 2"/>
          <p:cNvSpPr/>
          <p:nvPr/>
        </p:nvSpPr>
        <p:spPr>
          <a:xfrm>
            <a:off x="900113" y="1989138"/>
            <a:ext cx="7272337" cy="3960058"/>
          </a:xfrm>
          <a:prstGeom prst="rect">
            <a:avLst/>
          </a:prstGeom>
        </p:spPr>
        <p:txBody>
          <a:bodyPr>
            <a:spAutoFit/>
          </a:bodyPr>
          <a:lstStyle/>
          <a:p>
            <a:pPr eaLnBrk="0" hangingPunct="0">
              <a:lnSpc>
                <a:spcPct val="90000"/>
              </a:lnSpc>
              <a:spcBef>
                <a:spcPct val="20000"/>
              </a:spcBef>
              <a:buClr>
                <a:schemeClr val="accent1"/>
              </a:buClr>
              <a:buSzPct val="100000"/>
              <a:defRPr/>
            </a:pPr>
            <a:r>
              <a:rPr lang="en-US" sz="2000" dirty="0">
                <a:solidFill>
                  <a:schemeClr val="tx2"/>
                </a:solidFill>
                <a:latin typeface="+mn-lt"/>
              </a:rPr>
              <a:t>Clinicians’ recommendations for the management of substance use in the context of severe and persistent mental illness rests with integrated shared care or dual diagnosis services, in which the critical components are:</a:t>
            </a:r>
          </a:p>
          <a:p>
            <a:pPr marL="273050"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 staffed interventions</a:t>
            </a:r>
          </a:p>
          <a:p>
            <a:pPr marL="273050"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assertive outreach</a:t>
            </a:r>
          </a:p>
          <a:p>
            <a:pPr marL="273050"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motivational interventions</a:t>
            </a:r>
          </a:p>
          <a:p>
            <a:pPr marL="273050"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Counselling</a:t>
            </a:r>
          </a:p>
          <a:p>
            <a:pPr marL="273050"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social support interventions</a:t>
            </a:r>
          </a:p>
          <a:p>
            <a:pPr marL="273050"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a comprehensive and long-term perspective</a:t>
            </a:r>
          </a:p>
          <a:p>
            <a:pPr marL="273050" indent="-273050" eaLnBrk="0" hangingPunct="0">
              <a:lnSpc>
                <a:spcPct val="90000"/>
              </a:lnSpc>
              <a:spcBef>
                <a:spcPct val="20000"/>
              </a:spcBef>
              <a:buClr>
                <a:schemeClr val="accent1"/>
              </a:buClr>
              <a:buSzPct val="100000"/>
              <a:buFont typeface="Symbol" pitchFamily="18" charset="2"/>
              <a:buChar char=""/>
              <a:defRPr/>
            </a:pPr>
            <a:r>
              <a:rPr lang="en-US" sz="2000" dirty="0">
                <a:solidFill>
                  <a:schemeClr val="tx2"/>
                </a:solidFill>
                <a:latin typeface="+mn-lt"/>
              </a:rPr>
              <a:t>and cultural sensitivity and </a:t>
            </a:r>
            <a:r>
              <a:rPr lang="en-US" sz="2000" dirty="0" smtClean="0">
                <a:solidFill>
                  <a:schemeClr val="tx2"/>
                </a:solidFill>
                <a:latin typeface="+mn-lt"/>
              </a:rPr>
              <a:t>competence.</a:t>
            </a:r>
            <a:r>
              <a:rPr lang="en-US" sz="2000" baseline="30000" dirty="0" smtClean="0">
                <a:solidFill>
                  <a:schemeClr val="tx2"/>
                </a:solidFill>
                <a:latin typeface="+mn-lt"/>
              </a:rPr>
              <a:t>35,36</a:t>
            </a:r>
          </a:p>
          <a:p>
            <a:pPr marL="273050" indent="-273050" eaLnBrk="0" hangingPunct="0">
              <a:lnSpc>
                <a:spcPct val="90000"/>
              </a:lnSpc>
              <a:spcBef>
                <a:spcPct val="20000"/>
              </a:spcBef>
              <a:buClr>
                <a:schemeClr val="accent1"/>
              </a:buClr>
              <a:buSzPct val="100000"/>
              <a:buFont typeface="Symbol" pitchFamily="18" charset="2"/>
              <a:buChar char=""/>
              <a:defRPr/>
            </a:pPr>
            <a:endParaRPr lang="en-US" sz="2000" baseline="30000" dirty="0">
              <a:solidFill>
                <a:schemeClr val="tx2"/>
              </a:solidFill>
              <a:latin typeface="+mn-lt"/>
            </a:endParaRPr>
          </a:p>
          <a:p>
            <a:pPr lvl="0" algn="r">
              <a:defRPr/>
            </a:pPr>
            <a:r>
              <a:rPr lang="en-US" sz="1600" baseline="30000" dirty="0">
                <a:solidFill>
                  <a:prstClr val="black"/>
                </a:solidFill>
              </a:rPr>
              <a:t>http://</a:t>
            </a:r>
            <a:r>
              <a:rPr lang="en-US" sz="1600" baseline="30000" dirty="0" smtClean="0">
                <a:solidFill>
                  <a:prstClr val="black"/>
                </a:solidFill>
              </a:rPr>
              <a:t>ncpic.org.au/ncpic/publications/research-briefs/article/evidence-based-interventions-for-cannabis-use-disorder</a:t>
            </a:r>
            <a:endParaRPr lang="en-US" sz="1600" baseline="30000" dirty="0">
              <a:solidFill>
                <a:prstClr val="black"/>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marL="342900" indent="-342900"/>
            <a:r>
              <a:rPr lang="en-AU" sz="3200" dirty="0" smtClean="0"/>
              <a:t>Evidence based interventions – key messages</a:t>
            </a:r>
          </a:p>
        </p:txBody>
      </p:sp>
      <p:sp>
        <p:nvSpPr>
          <p:cNvPr id="125954" name="Slide Number Placeholder 2"/>
          <p:cNvSpPr>
            <a:spLocks noGrp="1"/>
          </p:cNvSpPr>
          <p:nvPr>
            <p:ph type="sldNum" sz="quarter" idx="4294967295"/>
          </p:nvPr>
        </p:nvSpPr>
        <p:spPr bwMode="auto">
          <a:xfrm>
            <a:off x="3990975" y="6249988"/>
            <a:ext cx="1162050" cy="365125"/>
          </a:xfrm>
          <a:prstGeom prst="rect">
            <a:avLst/>
          </a:prstGeom>
          <a:noFill/>
          <a:ln>
            <a:miter lim="800000"/>
            <a:headEnd/>
            <a:tailEnd/>
          </a:ln>
        </p:spPr>
        <p:txBody>
          <a:bodyPr/>
          <a:lstStyle/>
          <a:p>
            <a:fld id="{8621F907-7854-45F0-94B1-9179641F759D}" type="slidenum">
              <a:rPr lang="en-AU"/>
              <a:pPr/>
              <a:t>59</a:t>
            </a:fld>
            <a:endParaRPr lang="en-AU" dirty="0"/>
          </a:p>
        </p:txBody>
      </p:sp>
      <p:sp>
        <p:nvSpPr>
          <p:cNvPr id="6" name="Rectangle 5"/>
          <p:cNvSpPr/>
          <p:nvPr/>
        </p:nvSpPr>
        <p:spPr>
          <a:xfrm>
            <a:off x="323850" y="1628775"/>
            <a:ext cx="8694738" cy="4105275"/>
          </a:xfrm>
          <a:prstGeom prst="rect">
            <a:avLst/>
          </a:prstGeom>
        </p:spPr>
        <p:txBody>
          <a:bodyPr>
            <a:normAutofit/>
          </a:bodyPr>
          <a:lstStyle/>
          <a:p>
            <a:pPr eaLnBrk="0" hangingPunct="0">
              <a:spcBef>
                <a:spcPct val="20000"/>
              </a:spcBef>
              <a:buClr>
                <a:schemeClr val="accent1"/>
              </a:buClr>
              <a:buSzPct val="100000"/>
              <a:defRPr/>
            </a:pPr>
            <a:r>
              <a:rPr lang="en-US" sz="2000" dirty="0">
                <a:solidFill>
                  <a:schemeClr val="tx2"/>
                </a:solidFill>
                <a:latin typeface="+mn-lt"/>
              </a:rPr>
              <a:t>Pharmacological interventions </a:t>
            </a:r>
          </a:p>
          <a:p>
            <a:pPr marL="730250" lvl="2" indent="-273050" eaLnBrk="0" hangingPunct="0">
              <a:spcBef>
                <a:spcPct val="20000"/>
              </a:spcBef>
              <a:buClr>
                <a:schemeClr val="accent1"/>
              </a:buClr>
              <a:buSzPct val="100000"/>
              <a:buFont typeface="Symbol" pitchFamily="18" charset="2"/>
              <a:buChar char=""/>
              <a:defRPr/>
            </a:pPr>
            <a:r>
              <a:rPr lang="en-US" sz="2000" dirty="0">
                <a:solidFill>
                  <a:schemeClr val="tx2"/>
                </a:solidFill>
                <a:latin typeface="+mn-lt"/>
              </a:rPr>
              <a:t>no RCTs of pharmacological interventions for cannabis withdrawal or craving</a:t>
            </a:r>
          </a:p>
          <a:p>
            <a:pPr eaLnBrk="0" hangingPunct="0">
              <a:spcBef>
                <a:spcPct val="20000"/>
              </a:spcBef>
              <a:buClr>
                <a:schemeClr val="accent1"/>
              </a:buClr>
              <a:buSzPct val="100000"/>
              <a:defRPr/>
            </a:pPr>
            <a:r>
              <a:rPr lang="en-US" sz="2000" dirty="0">
                <a:solidFill>
                  <a:schemeClr val="tx2"/>
                </a:solidFill>
                <a:latin typeface="+mn-lt"/>
              </a:rPr>
              <a:t>Most effective psychological interventions</a:t>
            </a:r>
          </a:p>
          <a:p>
            <a:pPr marL="730250" lvl="2" indent="-273050" eaLnBrk="0" hangingPunct="0">
              <a:spcBef>
                <a:spcPct val="20000"/>
              </a:spcBef>
              <a:buClr>
                <a:schemeClr val="accent1"/>
              </a:buClr>
              <a:buSzPct val="100000"/>
              <a:buFont typeface="Symbol" pitchFamily="18" charset="2"/>
              <a:buChar char=""/>
              <a:defRPr/>
            </a:pPr>
            <a:r>
              <a:rPr lang="en-US" sz="2000" dirty="0">
                <a:solidFill>
                  <a:schemeClr val="tx2"/>
                </a:solidFill>
                <a:latin typeface="+mn-lt"/>
              </a:rPr>
              <a:t>cognitive behavioural therapy (CBT) </a:t>
            </a:r>
          </a:p>
          <a:p>
            <a:pPr marL="730250" lvl="2" indent="-273050" eaLnBrk="0" hangingPunct="0">
              <a:spcBef>
                <a:spcPct val="20000"/>
              </a:spcBef>
              <a:buClr>
                <a:schemeClr val="accent1"/>
              </a:buClr>
              <a:buSzPct val="100000"/>
              <a:buFont typeface="Symbol" pitchFamily="18" charset="2"/>
              <a:buChar char=""/>
              <a:defRPr/>
            </a:pPr>
            <a:r>
              <a:rPr lang="en-US" sz="2000" dirty="0">
                <a:solidFill>
                  <a:schemeClr val="tx2"/>
                </a:solidFill>
                <a:latin typeface="+mn-lt"/>
              </a:rPr>
              <a:t>motivational enhancement therapy (MET) </a:t>
            </a:r>
            <a:r>
              <a:rPr lang="en-US" sz="2000" baseline="30000" dirty="0">
                <a:solidFill>
                  <a:schemeClr val="tx2"/>
                </a:solidFill>
                <a:latin typeface="+mn-lt"/>
              </a:rPr>
              <a:t>20-22 </a:t>
            </a:r>
          </a:p>
          <a:p>
            <a:pPr eaLnBrk="0" hangingPunct="0">
              <a:spcBef>
                <a:spcPct val="20000"/>
              </a:spcBef>
              <a:buClr>
                <a:schemeClr val="accent1"/>
              </a:buClr>
              <a:buSzPct val="100000"/>
              <a:defRPr/>
            </a:pPr>
            <a:r>
              <a:rPr lang="en-US" sz="2000" dirty="0">
                <a:solidFill>
                  <a:schemeClr val="tx2"/>
                </a:solidFill>
                <a:latin typeface="+mn-lt"/>
              </a:rPr>
              <a:t>Strongest evidence in the management of cannabis dependence </a:t>
            </a:r>
          </a:p>
          <a:p>
            <a:pPr marL="730250" lvl="2" indent="-273050" eaLnBrk="0" hangingPunct="0">
              <a:spcBef>
                <a:spcPct val="20000"/>
              </a:spcBef>
              <a:buClr>
                <a:schemeClr val="accent1"/>
              </a:buClr>
              <a:buSzPct val="100000"/>
              <a:buFont typeface="Symbol" pitchFamily="18" charset="2"/>
              <a:buChar char=""/>
              <a:defRPr/>
            </a:pPr>
            <a:r>
              <a:rPr lang="en-US" sz="2000" dirty="0">
                <a:solidFill>
                  <a:schemeClr val="tx2"/>
                </a:solidFill>
                <a:latin typeface="+mn-lt"/>
              </a:rPr>
              <a:t>MET and CBT in adults </a:t>
            </a:r>
          </a:p>
          <a:p>
            <a:pPr marL="730250" lvl="2" indent="-273050" eaLnBrk="0" hangingPunct="0">
              <a:spcBef>
                <a:spcPct val="20000"/>
              </a:spcBef>
              <a:buClr>
                <a:schemeClr val="accent1"/>
              </a:buClr>
              <a:buSzPct val="100000"/>
              <a:buFont typeface="Symbol" pitchFamily="18" charset="2"/>
              <a:buChar char=""/>
              <a:defRPr/>
            </a:pPr>
            <a:r>
              <a:rPr lang="en-US" sz="2000" dirty="0">
                <a:solidFill>
                  <a:schemeClr val="tx2"/>
                </a:solidFill>
                <a:latin typeface="+mn-lt"/>
              </a:rPr>
              <a:t>brief interventions in adolescents</a:t>
            </a:r>
          </a:p>
          <a:p>
            <a:pPr marL="914400" lvl="1" indent="-457200">
              <a:lnSpc>
                <a:spcPct val="90000"/>
              </a:lnSpc>
              <a:buFont typeface="Wingdings" pitchFamily="2" charset="2"/>
              <a:buChar char="§"/>
            </a:pPr>
            <a:endParaRPr lang="en-US" sz="2800" dirty="0"/>
          </a:p>
          <a:p>
            <a:pPr lvl="0" algn="r">
              <a:defRPr/>
            </a:pPr>
            <a:r>
              <a:rPr lang="en-US" sz="1600" baseline="30000" dirty="0">
                <a:solidFill>
                  <a:prstClr val="black"/>
                </a:solidFill>
              </a:rPr>
              <a:t>http://</a:t>
            </a:r>
            <a:r>
              <a:rPr lang="en-US" sz="1600" baseline="30000" dirty="0" smtClean="0">
                <a:solidFill>
                  <a:prstClr val="black"/>
                </a:solidFill>
              </a:rPr>
              <a:t>ncpic.org.au/ncpic/publications/research-briefs/article/evidence-based-interventions-for-cannabis-use-disorder</a:t>
            </a:r>
            <a:endParaRPr lang="en-US" sz="1600" baseline="30000"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a:xfrm>
            <a:off x="871538" y="2133600"/>
            <a:ext cx="7408862" cy="3992563"/>
          </a:xfrm>
        </p:spPr>
        <p:txBody>
          <a:bodyPr/>
          <a:lstStyle/>
          <a:p>
            <a:r>
              <a:rPr lang="en-AU" dirty="0" smtClean="0"/>
              <a:t>Work in pairs. Introduce yourself to each other by sharing three things about yourself. One of the things should be a lie. </a:t>
            </a:r>
          </a:p>
          <a:p>
            <a:r>
              <a:rPr lang="en-AU" dirty="0" smtClean="0"/>
              <a:t>A bit of detail helps. You each have 2-3 minutes for your introduction.</a:t>
            </a:r>
          </a:p>
          <a:p>
            <a:r>
              <a:rPr lang="en-AU" dirty="0" smtClean="0"/>
              <a:t>Introduce your partner to the whole group.</a:t>
            </a:r>
          </a:p>
          <a:p>
            <a:r>
              <a:rPr lang="en-AU" dirty="0" smtClean="0"/>
              <a:t>We then have to guess what things were lies.</a:t>
            </a:r>
          </a:p>
        </p:txBody>
      </p:sp>
      <p:sp>
        <p:nvSpPr>
          <p:cNvPr id="25602" name="Title 2"/>
          <p:cNvSpPr>
            <a:spLocks noGrp="1"/>
          </p:cNvSpPr>
          <p:nvPr>
            <p:ph type="title"/>
          </p:nvPr>
        </p:nvSpPr>
        <p:spPr/>
        <p:txBody>
          <a:bodyPr/>
          <a:lstStyle/>
          <a:p>
            <a:r>
              <a:rPr lang="en-AU" dirty="0" smtClean="0"/>
              <a:t>Icebreaker - 3 things - 1 lie</a:t>
            </a:r>
          </a:p>
        </p:txBody>
      </p:sp>
      <p:sp>
        <p:nvSpPr>
          <p:cNvPr id="4" name="Slide Number Placeholder 3"/>
          <p:cNvSpPr>
            <a:spLocks noGrp="1"/>
          </p:cNvSpPr>
          <p:nvPr>
            <p:ph type="sldNum" sz="quarter" idx="11"/>
          </p:nvPr>
        </p:nvSpPr>
        <p:spPr/>
        <p:txBody>
          <a:bodyPr/>
          <a:lstStyle/>
          <a:p>
            <a:pPr>
              <a:defRPr/>
            </a:pPr>
            <a:fld id="{D9F8718C-5F01-4E64-8761-04701CDC7346}" type="slidenum">
              <a:rPr lang="en-AU" smtClean="0"/>
              <a:pPr>
                <a:defRPr/>
              </a:pPr>
              <a:t>6</a:t>
            </a:fld>
            <a:endParaRPr lang="en-A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2"/>
          <p:cNvSpPr>
            <a:spLocks noGrp="1"/>
          </p:cNvSpPr>
          <p:nvPr>
            <p:ph type="title"/>
          </p:nvPr>
        </p:nvSpPr>
        <p:spPr>
          <a:xfrm>
            <a:off x="690563" y="2463800"/>
            <a:ext cx="7772400" cy="1524000"/>
          </a:xfrm>
        </p:spPr>
        <p:txBody>
          <a:bodyPr/>
          <a:lstStyle/>
          <a:p>
            <a:r>
              <a:rPr lang="en-US" dirty="0" smtClean="0"/>
              <a:t>“Cannabis competency”</a:t>
            </a:r>
            <a:endParaRPr lang="en-AU" dirty="0" smtClean="0"/>
          </a:p>
        </p:txBody>
      </p:sp>
      <p:sp>
        <p:nvSpPr>
          <p:cNvPr id="128002" name="Text Placeholder 5"/>
          <p:cNvSpPr>
            <a:spLocks noGrp="1"/>
          </p:cNvSpPr>
          <p:nvPr>
            <p:ph type="body" idx="1"/>
          </p:nvPr>
        </p:nvSpPr>
        <p:spPr>
          <a:xfrm>
            <a:off x="1366838" y="1436688"/>
            <a:ext cx="6418262" cy="939800"/>
          </a:xfrm>
        </p:spPr>
        <p:txBody>
          <a:bodyPr/>
          <a:lstStyle/>
          <a:p>
            <a:endParaRPr lang="en-AU" dirty="0" smtClean="0"/>
          </a:p>
        </p:txBody>
      </p:sp>
      <p:sp>
        <p:nvSpPr>
          <p:cNvPr id="4" name="Slide Number Placeholder 3"/>
          <p:cNvSpPr>
            <a:spLocks noGrp="1"/>
          </p:cNvSpPr>
          <p:nvPr>
            <p:ph type="sldNum" sz="quarter" idx="12"/>
          </p:nvPr>
        </p:nvSpPr>
        <p:spPr/>
        <p:txBody>
          <a:bodyPr/>
          <a:lstStyle/>
          <a:p>
            <a:pPr>
              <a:defRPr/>
            </a:pPr>
            <a:fld id="{74F7ECFD-C2FC-40DD-820C-DD08ADE09429}" type="slidenum">
              <a:rPr lang="en-AU" smtClean="0"/>
              <a:pPr>
                <a:defRPr/>
              </a:pPr>
              <a:t>60</a:t>
            </a:fld>
            <a:endParaRPr lang="en-A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1"/>
          <p:cNvSpPr>
            <a:spLocks noGrp="1"/>
          </p:cNvSpPr>
          <p:nvPr>
            <p:ph idx="1"/>
          </p:nvPr>
        </p:nvSpPr>
        <p:spPr>
          <a:xfrm>
            <a:off x="900113" y="1773238"/>
            <a:ext cx="7407275" cy="3992562"/>
          </a:xfrm>
        </p:spPr>
        <p:txBody>
          <a:bodyPr>
            <a:normAutofit fontScale="92500" lnSpcReduction="10000"/>
          </a:bodyPr>
          <a:lstStyle/>
          <a:p>
            <a:pPr>
              <a:defRPr/>
            </a:pPr>
            <a:r>
              <a:rPr lang="en-AU" dirty="0" smtClean="0"/>
              <a:t>Historically the CHC qualifications have not specified drugs by name (other than alcohol and tobacco).</a:t>
            </a:r>
          </a:p>
          <a:p>
            <a:pPr>
              <a:defRPr/>
            </a:pPr>
            <a:r>
              <a:rPr lang="en-AU" dirty="0" smtClean="0"/>
              <a:t>This has lead to a lack of clarity about which drugs should be taught and assessed.</a:t>
            </a:r>
          </a:p>
          <a:p>
            <a:pPr>
              <a:defRPr/>
            </a:pPr>
            <a:r>
              <a:rPr lang="en-AU" dirty="0" smtClean="0"/>
              <a:t>Exacerbated by limited student interest and student self direction.</a:t>
            </a:r>
          </a:p>
          <a:p>
            <a:pPr>
              <a:defRPr/>
            </a:pPr>
            <a:r>
              <a:rPr lang="en-AU" dirty="0" smtClean="0"/>
              <a:t>Feedback from industry (Pidd et al, 2010) indicates that many students entering the workforce do not know enough about specific drugs and their treatment. </a:t>
            </a:r>
          </a:p>
          <a:p>
            <a:pPr>
              <a:defRPr/>
            </a:pPr>
            <a:r>
              <a:rPr lang="en-AU" dirty="0" smtClean="0"/>
              <a:t>It is critical that students leave training are able </a:t>
            </a:r>
            <a:r>
              <a:rPr lang="en-AU" dirty="0"/>
              <a:t>to work </a:t>
            </a:r>
            <a:r>
              <a:rPr lang="en-AU" dirty="0" smtClean="0"/>
              <a:t>with client </a:t>
            </a:r>
            <a:r>
              <a:rPr lang="en-AU" dirty="0"/>
              <a:t>c</a:t>
            </a:r>
            <a:r>
              <a:rPr lang="en-AU" dirty="0" smtClean="0"/>
              <a:t>annabis </a:t>
            </a:r>
            <a:r>
              <a:rPr lang="en-AU" dirty="0"/>
              <a:t>issues </a:t>
            </a:r>
            <a:r>
              <a:rPr lang="en-AU" dirty="0" smtClean="0"/>
              <a:t>competently.</a:t>
            </a:r>
          </a:p>
        </p:txBody>
      </p:sp>
      <p:sp>
        <p:nvSpPr>
          <p:cNvPr id="129026" name="Title 2"/>
          <p:cNvSpPr>
            <a:spLocks noGrp="1"/>
          </p:cNvSpPr>
          <p:nvPr>
            <p:ph type="title"/>
          </p:nvPr>
        </p:nvSpPr>
        <p:spPr/>
        <p:txBody>
          <a:bodyPr/>
          <a:lstStyle/>
          <a:p>
            <a:r>
              <a:rPr lang="en-AU" dirty="0" smtClean="0"/>
              <a:t>“Cannabis Competency”</a:t>
            </a:r>
          </a:p>
        </p:txBody>
      </p:sp>
      <p:sp>
        <p:nvSpPr>
          <p:cNvPr id="4" name="Slide Number Placeholder 3"/>
          <p:cNvSpPr>
            <a:spLocks noGrp="1"/>
          </p:cNvSpPr>
          <p:nvPr>
            <p:ph type="sldNum" sz="quarter" idx="11"/>
          </p:nvPr>
        </p:nvSpPr>
        <p:spPr/>
        <p:txBody>
          <a:bodyPr/>
          <a:lstStyle/>
          <a:p>
            <a:pPr>
              <a:defRPr/>
            </a:pPr>
            <a:fld id="{0702D2EF-E756-41D2-855A-896EE202B305}" type="slidenum">
              <a:rPr lang="en-AU" smtClean="0"/>
              <a:pPr>
                <a:defRPr/>
              </a:pPr>
              <a:t>61</a:t>
            </a:fld>
            <a:endParaRPr lang="en-A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088" y="1773238"/>
            <a:ext cx="7777162" cy="3992562"/>
          </a:xfrm>
        </p:spPr>
        <p:txBody>
          <a:bodyPr>
            <a:normAutofit lnSpcReduction="10000"/>
          </a:bodyPr>
          <a:lstStyle/>
          <a:p>
            <a:pPr marL="0" indent="0">
              <a:buFont typeface="Symbol" pitchFamily="18" charset="2"/>
              <a:buNone/>
              <a:defRPr/>
            </a:pPr>
            <a:r>
              <a:rPr lang="en-US" dirty="0"/>
              <a:t>CANNABIS ISSUES FOR THE SPECIALIST </a:t>
            </a:r>
            <a:r>
              <a:rPr lang="en-US" dirty="0" smtClean="0"/>
              <a:t>AOD NURSE</a:t>
            </a:r>
          </a:p>
          <a:p>
            <a:pPr marL="0" indent="0">
              <a:buFont typeface="Symbol" pitchFamily="18" charset="2"/>
              <a:buNone/>
              <a:defRPr/>
            </a:pPr>
            <a:r>
              <a:rPr lang="en-US" dirty="0" smtClean="0"/>
              <a:t> </a:t>
            </a:r>
            <a:endParaRPr lang="en-US" dirty="0"/>
          </a:p>
          <a:p>
            <a:pPr>
              <a:defRPr/>
            </a:pPr>
            <a:r>
              <a:rPr lang="en-US" dirty="0"/>
              <a:t>The specialist nurse in the ATOD field requires evidence-based guidelines, tools and intervention  strategies to facilitate effective screening, assessment and interventions for clients experiencing  cannabis-related problems, including dependence, withdrawal, co-morbidity with mental health disorders, and polydrug use. </a:t>
            </a:r>
          </a:p>
          <a:p>
            <a:pPr marL="1189038" lvl="4" indent="0">
              <a:buFont typeface="Symbol" pitchFamily="18" charset="2"/>
              <a:buNone/>
              <a:defRPr/>
            </a:pPr>
            <a:r>
              <a:rPr lang="en-US" dirty="0" smtClean="0"/>
              <a:t>Submission </a:t>
            </a:r>
            <a:r>
              <a:rPr lang="en-US" dirty="0"/>
              <a:t>to the National Cannabis Strategy Drug and Alcohol Nurses of Australasia (DANA)  2005 </a:t>
            </a:r>
          </a:p>
          <a:p>
            <a:pPr>
              <a:defRPr/>
            </a:pPr>
            <a:endParaRPr lang="en-AU" dirty="0"/>
          </a:p>
        </p:txBody>
      </p:sp>
      <p:sp>
        <p:nvSpPr>
          <p:cNvPr id="130050" name="Title 2"/>
          <p:cNvSpPr>
            <a:spLocks noGrp="1"/>
          </p:cNvSpPr>
          <p:nvPr>
            <p:ph type="title"/>
          </p:nvPr>
        </p:nvSpPr>
        <p:spPr/>
        <p:txBody>
          <a:bodyPr/>
          <a:lstStyle/>
          <a:p>
            <a:r>
              <a:rPr lang="en-AU" sz="3600" dirty="0" smtClean="0"/>
              <a:t>What constitutes ‘cannabis competence’?</a:t>
            </a:r>
          </a:p>
        </p:txBody>
      </p:sp>
      <p:sp>
        <p:nvSpPr>
          <p:cNvPr id="4" name="Slide Number Placeholder 3"/>
          <p:cNvSpPr>
            <a:spLocks noGrp="1"/>
          </p:cNvSpPr>
          <p:nvPr>
            <p:ph type="sldNum" sz="quarter" idx="11"/>
          </p:nvPr>
        </p:nvSpPr>
        <p:spPr/>
        <p:txBody>
          <a:bodyPr/>
          <a:lstStyle/>
          <a:p>
            <a:pPr>
              <a:defRPr/>
            </a:pPr>
            <a:fld id="{18E28AA2-FFCC-4524-93C2-FDE8A301CCAA}" type="slidenum">
              <a:rPr lang="en-AU" smtClean="0"/>
              <a:pPr>
                <a:defRPr/>
              </a:pPr>
              <a:t>62</a:t>
            </a:fld>
            <a:endParaRPr lang="en-A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773238"/>
            <a:ext cx="7408862" cy="4352925"/>
          </a:xfrm>
        </p:spPr>
        <p:txBody>
          <a:bodyPr>
            <a:normAutofit/>
          </a:bodyPr>
          <a:lstStyle/>
          <a:p>
            <a:pPr marL="0" indent="0">
              <a:buFont typeface="Symbol" pitchFamily="18" charset="2"/>
              <a:buNone/>
              <a:defRPr/>
            </a:pPr>
            <a:r>
              <a:rPr lang="en-US" dirty="0"/>
              <a:t>CANNABIS ISSUES FOR THE SPECIALIST </a:t>
            </a:r>
            <a:r>
              <a:rPr lang="en-US" dirty="0" smtClean="0"/>
              <a:t>AOD NURSE</a:t>
            </a:r>
          </a:p>
          <a:p>
            <a:pPr marL="0" indent="0">
              <a:buFont typeface="Symbol" pitchFamily="18" charset="2"/>
              <a:buNone/>
              <a:defRPr/>
            </a:pPr>
            <a:r>
              <a:rPr lang="en-US" dirty="0" smtClean="0"/>
              <a:t> </a:t>
            </a:r>
            <a:endParaRPr lang="en-US" dirty="0"/>
          </a:p>
          <a:p>
            <a:pPr>
              <a:defRPr/>
            </a:pPr>
            <a:r>
              <a:rPr lang="en-US" dirty="0" smtClean="0"/>
              <a:t>While </a:t>
            </a:r>
            <a:r>
              <a:rPr lang="en-US" dirty="0"/>
              <a:t>further research is still needed to better enable nurses to provide effective and evidence-based interventions for those affected by their use of cannabis, specialist nurses also need to acquire advanced competencies to assist them to apply specific skills, knowledge and abilities to deliver such interventions. </a:t>
            </a:r>
          </a:p>
          <a:p>
            <a:pPr marL="1189038" lvl="4" indent="0">
              <a:buFont typeface="Symbol" pitchFamily="18" charset="2"/>
              <a:buNone/>
              <a:defRPr/>
            </a:pPr>
            <a:r>
              <a:rPr lang="en-US" dirty="0" smtClean="0"/>
              <a:t>Submission </a:t>
            </a:r>
            <a:r>
              <a:rPr lang="en-US" dirty="0"/>
              <a:t>to the National Cannabis Strategy Drug and Alcohol Nurses of Australasia (DANA)  2005 </a:t>
            </a:r>
          </a:p>
          <a:p>
            <a:pPr>
              <a:defRPr/>
            </a:pPr>
            <a:endParaRPr lang="en-AU" dirty="0"/>
          </a:p>
        </p:txBody>
      </p:sp>
      <p:sp>
        <p:nvSpPr>
          <p:cNvPr id="131074" name="Title 2"/>
          <p:cNvSpPr>
            <a:spLocks noGrp="1"/>
          </p:cNvSpPr>
          <p:nvPr>
            <p:ph type="title"/>
          </p:nvPr>
        </p:nvSpPr>
        <p:spPr/>
        <p:txBody>
          <a:bodyPr/>
          <a:lstStyle/>
          <a:p>
            <a:r>
              <a:rPr lang="en-AU" dirty="0" smtClean="0"/>
              <a:t>Cannabis competency</a:t>
            </a:r>
          </a:p>
        </p:txBody>
      </p:sp>
      <p:sp>
        <p:nvSpPr>
          <p:cNvPr id="4" name="Slide Number Placeholder 3"/>
          <p:cNvSpPr>
            <a:spLocks noGrp="1"/>
          </p:cNvSpPr>
          <p:nvPr>
            <p:ph type="sldNum" sz="quarter" idx="11"/>
          </p:nvPr>
        </p:nvSpPr>
        <p:spPr/>
        <p:txBody>
          <a:bodyPr/>
          <a:lstStyle/>
          <a:p>
            <a:pPr>
              <a:defRPr/>
            </a:pPr>
            <a:fld id="{E12A0A06-716A-4160-A483-2262105B563C}" type="slidenum">
              <a:rPr lang="en-AU" smtClean="0"/>
              <a:pPr>
                <a:defRPr/>
              </a:pPr>
              <a:t>63</a:t>
            </a:fld>
            <a:endParaRPr lang="en-A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113" y="1844675"/>
            <a:ext cx="7407275" cy="3994150"/>
          </a:xfrm>
        </p:spPr>
        <p:txBody>
          <a:bodyPr/>
          <a:lstStyle/>
          <a:p>
            <a:pPr marL="0" indent="0">
              <a:buFont typeface="Symbol" pitchFamily="18" charset="2"/>
              <a:buNone/>
              <a:defRPr/>
            </a:pPr>
            <a:r>
              <a:rPr lang="en-US" dirty="0"/>
              <a:t>CANNABIS ISSUES FOR THE SPECIALIST </a:t>
            </a:r>
            <a:r>
              <a:rPr lang="en-US" dirty="0" smtClean="0"/>
              <a:t>AOD NURSE</a:t>
            </a:r>
          </a:p>
          <a:p>
            <a:pPr marL="0" indent="0">
              <a:buFont typeface="Symbol" pitchFamily="18" charset="2"/>
              <a:buNone/>
              <a:defRPr/>
            </a:pPr>
            <a:r>
              <a:rPr lang="en-US" dirty="0" smtClean="0"/>
              <a:t> </a:t>
            </a:r>
            <a:endParaRPr lang="en-US" dirty="0"/>
          </a:p>
          <a:p>
            <a:pPr>
              <a:defRPr/>
            </a:pPr>
            <a:r>
              <a:rPr lang="en-US" dirty="0" smtClean="0"/>
              <a:t>require </a:t>
            </a:r>
            <a:r>
              <a:rPr lang="en-US" dirty="0"/>
              <a:t>the organisational policies, protocols and support to deliver interventions in a way that improves client outcomes through ensuring that individuals (including those from high risk groups such as young people, pregnant  women and Indigenous Australians) can readily access relevant information and treatment. </a:t>
            </a:r>
          </a:p>
          <a:p>
            <a:pPr marL="1189038" lvl="4" indent="0">
              <a:buFont typeface="Symbol" pitchFamily="18" charset="2"/>
              <a:buNone/>
              <a:defRPr/>
            </a:pPr>
            <a:r>
              <a:rPr lang="en-US" dirty="0"/>
              <a:t>Submission to the National Cannabis Strategy Drug and Alcohol Nurses of Australasia (DANA)  2005 </a:t>
            </a:r>
          </a:p>
          <a:p>
            <a:pPr>
              <a:defRPr/>
            </a:pPr>
            <a:endParaRPr lang="en-AU" dirty="0"/>
          </a:p>
        </p:txBody>
      </p:sp>
      <p:sp>
        <p:nvSpPr>
          <p:cNvPr id="132098" name="Title 2"/>
          <p:cNvSpPr>
            <a:spLocks noGrp="1"/>
          </p:cNvSpPr>
          <p:nvPr>
            <p:ph type="title"/>
          </p:nvPr>
        </p:nvSpPr>
        <p:spPr/>
        <p:txBody>
          <a:bodyPr/>
          <a:lstStyle/>
          <a:p>
            <a:r>
              <a:rPr lang="en-AU" dirty="0" smtClean="0"/>
              <a:t>Cannabis competencies</a:t>
            </a:r>
          </a:p>
        </p:txBody>
      </p:sp>
      <p:sp>
        <p:nvSpPr>
          <p:cNvPr id="4" name="Slide Number Placeholder 3"/>
          <p:cNvSpPr>
            <a:spLocks noGrp="1"/>
          </p:cNvSpPr>
          <p:nvPr>
            <p:ph type="sldNum" sz="quarter" idx="11"/>
          </p:nvPr>
        </p:nvSpPr>
        <p:spPr/>
        <p:txBody>
          <a:bodyPr/>
          <a:lstStyle/>
          <a:p>
            <a:pPr>
              <a:defRPr/>
            </a:pPr>
            <a:fld id="{B2E385B3-FCA5-4DAA-AEAF-E9390AB08597}" type="slidenum">
              <a:rPr lang="en-AU" smtClean="0"/>
              <a:pPr>
                <a:defRPr/>
              </a:pPr>
              <a:t>64</a:t>
            </a:fld>
            <a:endParaRPr lang="en-A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113" y="1773238"/>
            <a:ext cx="7407275" cy="3992562"/>
          </a:xfrm>
        </p:spPr>
        <p:txBody>
          <a:bodyPr>
            <a:normAutofit fontScale="92500" lnSpcReduction="10000"/>
          </a:bodyPr>
          <a:lstStyle/>
          <a:p>
            <a:pPr marL="0" indent="0">
              <a:buFont typeface="Symbol" pitchFamily="18" charset="2"/>
              <a:buNone/>
              <a:defRPr/>
            </a:pPr>
            <a:r>
              <a:rPr lang="en-AU" dirty="0" smtClean="0"/>
              <a:t>Specialist nurses are one group of AOD workers. What would you identify are cannabis competencies for a range of other workers:</a:t>
            </a:r>
          </a:p>
          <a:p>
            <a:pPr lvl="1">
              <a:defRPr/>
            </a:pPr>
            <a:r>
              <a:rPr lang="en-US" dirty="0" smtClean="0"/>
              <a:t>AOD workers</a:t>
            </a:r>
          </a:p>
          <a:p>
            <a:pPr lvl="1">
              <a:defRPr/>
            </a:pPr>
            <a:r>
              <a:rPr lang="en-US" dirty="0" smtClean="0"/>
              <a:t>Social workers</a:t>
            </a:r>
          </a:p>
          <a:p>
            <a:pPr lvl="1">
              <a:defRPr/>
            </a:pPr>
            <a:r>
              <a:rPr lang="en-US" dirty="0" smtClean="0"/>
              <a:t>Doctors</a:t>
            </a:r>
          </a:p>
          <a:p>
            <a:pPr lvl="1">
              <a:defRPr/>
            </a:pPr>
            <a:r>
              <a:rPr lang="en-US" dirty="0" smtClean="0"/>
              <a:t>Peer workers</a:t>
            </a:r>
          </a:p>
          <a:p>
            <a:pPr lvl="1">
              <a:defRPr/>
            </a:pPr>
            <a:r>
              <a:rPr lang="en-US" dirty="0" smtClean="0"/>
              <a:t>Needle and syringe program workers</a:t>
            </a:r>
          </a:p>
          <a:p>
            <a:pPr lvl="1">
              <a:defRPr/>
            </a:pPr>
            <a:r>
              <a:rPr lang="en-US" dirty="0" smtClean="0"/>
              <a:t>Prevention workers</a:t>
            </a:r>
          </a:p>
          <a:p>
            <a:pPr lvl="1">
              <a:defRPr/>
            </a:pPr>
            <a:r>
              <a:rPr lang="en-US" dirty="0" smtClean="0"/>
              <a:t>Addiction medicine specialists and specialist</a:t>
            </a:r>
          </a:p>
          <a:p>
            <a:pPr lvl="1">
              <a:defRPr/>
            </a:pPr>
            <a:r>
              <a:rPr lang="en-US" dirty="0" smtClean="0"/>
              <a:t>Psychologists and psychiatrists. </a:t>
            </a:r>
            <a:endParaRPr lang="en-US" dirty="0"/>
          </a:p>
        </p:txBody>
      </p:sp>
      <p:sp>
        <p:nvSpPr>
          <p:cNvPr id="133122" name="Title 2"/>
          <p:cNvSpPr>
            <a:spLocks noGrp="1"/>
          </p:cNvSpPr>
          <p:nvPr>
            <p:ph type="title"/>
          </p:nvPr>
        </p:nvSpPr>
        <p:spPr/>
        <p:txBody>
          <a:bodyPr/>
          <a:lstStyle/>
          <a:p>
            <a:r>
              <a:rPr lang="en-AU" dirty="0" smtClean="0"/>
              <a:t>Discussion</a:t>
            </a:r>
          </a:p>
        </p:txBody>
      </p:sp>
      <p:sp>
        <p:nvSpPr>
          <p:cNvPr id="4" name="Slide Number Placeholder 3"/>
          <p:cNvSpPr>
            <a:spLocks noGrp="1"/>
          </p:cNvSpPr>
          <p:nvPr>
            <p:ph type="sldNum" sz="quarter" idx="11"/>
          </p:nvPr>
        </p:nvSpPr>
        <p:spPr/>
        <p:txBody>
          <a:bodyPr/>
          <a:lstStyle/>
          <a:p>
            <a:pPr>
              <a:defRPr/>
            </a:pPr>
            <a:fld id="{F4FA3E03-4422-4EC1-94AB-81F58469D1C5}" type="slidenum">
              <a:rPr lang="en-AU" smtClean="0"/>
              <a:pPr>
                <a:defRPr/>
              </a:pPr>
              <a:t>65</a:t>
            </a:fld>
            <a:endParaRPr lang="en-A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p:cNvSpPr>
            <a:spLocks noGrp="1"/>
          </p:cNvSpPr>
          <p:nvPr>
            <p:ph type="title"/>
          </p:nvPr>
        </p:nvSpPr>
        <p:spPr>
          <a:xfrm>
            <a:off x="690563" y="2463800"/>
            <a:ext cx="7772400" cy="1524000"/>
          </a:xfrm>
        </p:spPr>
        <p:txBody>
          <a:bodyPr/>
          <a:lstStyle/>
          <a:p>
            <a:r>
              <a:rPr lang="en-US" dirty="0" smtClean="0"/>
              <a:t>Assessing cannabis competency</a:t>
            </a:r>
            <a:endParaRPr lang="en-AU" dirty="0" smtClean="0"/>
          </a:p>
        </p:txBody>
      </p:sp>
      <p:sp>
        <p:nvSpPr>
          <p:cNvPr id="4" name="Slide Number Placeholder 3"/>
          <p:cNvSpPr>
            <a:spLocks noGrp="1"/>
          </p:cNvSpPr>
          <p:nvPr>
            <p:ph type="sldNum" sz="quarter" idx="12"/>
          </p:nvPr>
        </p:nvSpPr>
        <p:spPr/>
        <p:txBody>
          <a:bodyPr/>
          <a:lstStyle/>
          <a:p>
            <a:pPr>
              <a:defRPr/>
            </a:pPr>
            <a:fld id="{5B249A12-D5FF-4909-A407-C767C100808C}" type="slidenum">
              <a:rPr lang="en-AU" smtClean="0"/>
              <a:pPr>
                <a:defRPr/>
              </a:pPr>
              <a:t>66</a:t>
            </a:fld>
            <a:endParaRPr lang="en-AU"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1"/>
          <p:cNvSpPr>
            <a:spLocks noGrp="1"/>
          </p:cNvSpPr>
          <p:nvPr>
            <p:ph idx="1"/>
          </p:nvPr>
        </p:nvSpPr>
        <p:spPr>
          <a:xfrm>
            <a:off x="900113" y="1773238"/>
            <a:ext cx="7407275" cy="3992562"/>
          </a:xfrm>
        </p:spPr>
        <p:txBody>
          <a:bodyPr/>
          <a:lstStyle/>
          <a:p>
            <a:r>
              <a:rPr lang="en-AU" dirty="0" smtClean="0"/>
              <a:t>Review an element of competency in the Framework </a:t>
            </a:r>
          </a:p>
          <a:p>
            <a:r>
              <a:rPr lang="en-AU" dirty="0" smtClean="0"/>
              <a:t>Considering the activities described and those in the underpinning skills and knowledge discuss whether it meets the requirements for assessment.</a:t>
            </a:r>
            <a:r>
              <a:rPr lang="en-US" altLang="en-US" i="1" dirty="0" smtClean="0">
                <a:solidFill>
                  <a:schemeClr val="accent2"/>
                </a:solidFill>
              </a:rPr>
              <a:t> </a:t>
            </a:r>
          </a:p>
          <a:p>
            <a:r>
              <a:rPr lang="en-US" altLang="en-US" dirty="0" smtClean="0"/>
              <a:t>Do they meet the requirements for:</a:t>
            </a:r>
          </a:p>
          <a:p>
            <a:pPr lvl="2"/>
            <a:r>
              <a:rPr lang="en-AU" dirty="0" smtClean="0"/>
              <a:t>validity</a:t>
            </a:r>
          </a:p>
          <a:p>
            <a:pPr lvl="2"/>
            <a:r>
              <a:rPr lang="en-AU" dirty="0" smtClean="0"/>
              <a:t>reliability</a:t>
            </a:r>
          </a:p>
          <a:p>
            <a:pPr lvl="2"/>
            <a:r>
              <a:rPr lang="en-AU" dirty="0" smtClean="0"/>
              <a:t>flexibility</a:t>
            </a:r>
          </a:p>
          <a:p>
            <a:pPr lvl="2"/>
            <a:r>
              <a:rPr lang="en-AU" dirty="0" smtClean="0"/>
              <a:t>fairness</a:t>
            </a:r>
          </a:p>
          <a:p>
            <a:pPr lvl="2"/>
            <a:r>
              <a:rPr lang="en-AU" dirty="0" smtClean="0"/>
              <a:t>sufficiency</a:t>
            </a:r>
          </a:p>
        </p:txBody>
      </p:sp>
      <p:sp>
        <p:nvSpPr>
          <p:cNvPr id="135170" name="Title 2"/>
          <p:cNvSpPr>
            <a:spLocks noGrp="1"/>
          </p:cNvSpPr>
          <p:nvPr>
            <p:ph type="title"/>
          </p:nvPr>
        </p:nvSpPr>
        <p:spPr/>
        <p:txBody>
          <a:bodyPr/>
          <a:lstStyle/>
          <a:p>
            <a:r>
              <a:rPr lang="en-AU" dirty="0" smtClean="0"/>
              <a:t>Assessment Activity</a:t>
            </a:r>
          </a:p>
        </p:txBody>
      </p:sp>
      <p:sp>
        <p:nvSpPr>
          <p:cNvPr id="4" name="Slide Number Placeholder 3"/>
          <p:cNvSpPr>
            <a:spLocks noGrp="1"/>
          </p:cNvSpPr>
          <p:nvPr>
            <p:ph type="sldNum" sz="quarter" idx="11"/>
          </p:nvPr>
        </p:nvSpPr>
        <p:spPr/>
        <p:txBody>
          <a:bodyPr/>
          <a:lstStyle/>
          <a:p>
            <a:pPr>
              <a:defRPr/>
            </a:pPr>
            <a:fld id="{07B956DE-9840-4EE7-BD51-27B845B84C72}" type="slidenum">
              <a:rPr lang="en-AU" smtClean="0"/>
              <a:pPr>
                <a:defRPr/>
              </a:pPr>
              <a:t>67</a:t>
            </a:fld>
            <a:endParaRPr lang="en-AU" dirty="0"/>
          </a:p>
        </p:txBody>
      </p:sp>
      <p:grpSp>
        <p:nvGrpSpPr>
          <p:cNvPr id="135172" name="Group 8"/>
          <p:cNvGrpSpPr>
            <a:grpSpLocks/>
          </p:cNvGrpSpPr>
          <p:nvPr/>
        </p:nvGrpSpPr>
        <p:grpSpPr bwMode="auto">
          <a:xfrm>
            <a:off x="539750" y="3994150"/>
            <a:ext cx="7377113" cy="668338"/>
            <a:chOff x="371475" y="3994892"/>
            <a:chExt cx="8274844" cy="668338"/>
          </a:xfrm>
        </p:grpSpPr>
        <p:sp>
          <p:nvSpPr>
            <p:cNvPr id="135173" name="Rectangle 14"/>
            <p:cNvSpPr>
              <a:spLocks noChangeArrowheads="1"/>
            </p:cNvSpPr>
            <p:nvPr/>
          </p:nvSpPr>
          <p:spPr bwMode="auto">
            <a:xfrm>
              <a:off x="371475" y="3994892"/>
              <a:ext cx="1905000" cy="668338"/>
            </a:xfrm>
            <a:prstGeom prst="rect">
              <a:avLst/>
            </a:prstGeom>
            <a:noFill/>
            <a:ln w="9525">
              <a:noFill/>
              <a:miter lim="800000"/>
              <a:headEnd/>
              <a:tailEnd/>
            </a:ln>
          </p:spPr>
          <p:txBody>
            <a:bodyPr lIns="92075" tIns="46038" rIns="92075" bIns="46038"/>
            <a:lstStyle/>
            <a:p>
              <a:pPr indent="4763" algn="r" defTabSz="762000">
                <a:spcBef>
                  <a:spcPct val="20000"/>
                </a:spcBef>
                <a:buClr>
                  <a:srgbClr val="FF3300"/>
                </a:buClr>
                <a:buFont typeface="Wingdings" pitchFamily="2" charset="2"/>
                <a:buNone/>
              </a:pPr>
              <a:endParaRPr lang="en-US" altLang="en-US" sz="2800" dirty="0">
                <a:solidFill>
                  <a:schemeClr val="accent2"/>
                </a:solidFill>
                <a:latin typeface="Times New Roman" pitchFamily="18" charset="0"/>
              </a:endParaRPr>
            </a:p>
          </p:txBody>
        </p:sp>
        <p:sp>
          <p:nvSpPr>
            <p:cNvPr id="135174" name="Rectangle 15"/>
            <p:cNvSpPr>
              <a:spLocks noChangeArrowheads="1"/>
            </p:cNvSpPr>
            <p:nvPr/>
          </p:nvSpPr>
          <p:spPr bwMode="auto">
            <a:xfrm>
              <a:off x="2357173" y="3994892"/>
              <a:ext cx="2262188" cy="668338"/>
            </a:xfrm>
            <a:prstGeom prst="rect">
              <a:avLst/>
            </a:prstGeom>
            <a:noFill/>
            <a:ln w="9525">
              <a:noFill/>
              <a:miter lim="800000"/>
              <a:headEnd/>
              <a:tailEnd/>
            </a:ln>
          </p:spPr>
          <p:txBody>
            <a:bodyPr lIns="92075" tIns="46038" rIns="92075" bIns="46038"/>
            <a:lstStyle/>
            <a:p>
              <a:pPr indent="4763" algn="r" defTabSz="762000">
                <a:spcBef>
                  <a:spcPct val="20000"/>
                </a:spcBef>
                <a:buClr>
                  <a:srgbClr val="FF3300"/>
                </a:buClr>
                <a:buFont typeface="Wingdings" pitchFamily="2" charset="2"/>
                <a:buNone/>
              </a:pPr>
              <a:endParaRPr lang="en-US" altLang="en-US" sz="2800" dirty="0">
                <a:solidFill>
                  <a:schemeClr val="accent2"/>
                </a:solidFill>
                <a:latin typeface="Times New Roman" pitchFamily="18" charset="0"/>
              </a:endParaRPr>
            </a:p>
          </p:txBody>
        </p:sp>
        <p:sp>
          <p:nvSpPr>
            <p:cNvPr id="135175" name="Rectangle 16"/>
            <p:cNvSpPr>
              <a:spLocks noChangeArrowheads="1"/>
            </p:cNvSpPr>
            <p:nvPr/>
          </p:nvSpPr>
          <p:spPr bwMode="auto">
            <a:xfrm>
              <a:off x="4700059" y="3994893"/>
              <a:ext cx="2095500" cy="668337"/>
            </a:xfrm>
            <a:prstGeom prst="rect">
              <a:avLst/>
            </a:prstGeom>
            <a:noFill/>
            <a:ln w="9525">
              <a:noFill/>
              <a:miter lim="800000"/>
              <a:headEnd/>
              <a:tailEnd/>
            </a:ln>
          </p:spPr>
          <p:txBody>
            <a:bodyPr lIns="92075" tIns="46038" rIns="92075" bIns="46038"/>
            <a:lstStyle/>
            <a:p>
              <a:pPr indent="4763" algn="r" defTabSz="762000">
                <a:spcBef>
                  <a:spcPct val="20000"/>
                </a:spcBef>
                <a:buClr>
                  <a:srgbClr val="FF3300"/>
                </a:buClr>
                <a:buFont typeface="Wingdings" pitchFamily="2" charset="2"/>
                <a:buNone/>
              </a:pPr>
              <a:endParaRPr lang="en-US" altLang="en-US" sz="2800" dirty="0">
                <a:solidFill>
                  <a:schemeClr val="accent2"/>
                </a:solidFill>
                <a:latin typeface="Times New Roman" pitchFamily="18" charset="0"/>
              </a:endParaRPr>
            </a:p>
          </p:txBody>
        </p:sp>
        <p:sp>
          <p:nvSpPr>
            <p:cNvPr id="135176" name="Rectangle 17"/>
            <p:cNvSpPr>
              <a:spLocks noChangeArrowheads="1"/>
            </p:cNvSpPr>
            <p:nvPr/>
          </p:nvSpPr>
          <p:spPr bwMode="auto">
            <a:xfrm>
              <a:off x="6876256" y="3994893"/>
              <a:ext cx="1770063" cy="668337"/>
            </a:xfrm>
            <a:prstGeom prst="rect">
              <a:avLst/>
            </a:prstGeom>
            <a:noFill/>
            <a:ln w="9525">
              <a:noFill/>
              <a:miter lim="800000"/>
              <a:headEnd/>
              <a:tailEnd/>
            </a:ln>
          </p:spPr>
          <p:txBody>
            <a:bodyPr lIns="92075" tIns="46038" rIns="92075" bIns="46038"/>
            <a:lstStyle/>
            <a:p>
              <a:pPr indent="4763" algn="r" defTabSz="762000">
                <a:spcBef>
                  <a:spcPct val="20000"/>
                </a:spcBef>
                <a:buClr>
                  <a:srgbClr val="FF3300"/>
                </a:buClr>
                <a:buFont typeface="Wingdings" pitchFamily="2" charset="2"/>
                <a:buNone/>
              </a:pPr>
              <a:endParaRPr lang="en-US" altLang="en-US" sz="2800" dirty="0">
                <a:solidFill>
                  <a:schemeClr val="accent2"/>
                </a:solidFill>
                <a:latin typeface="Times New Roman" pitchFamily="18"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2"/>
          <p:cNvSpPr>
            <a:spLocks noGrp="1"/>
          </p:cNvSpPr>
          <p:nvPr>
            <p:ph type="title"/>
          </p:nvPr>
        </p:nvSpPr>
        <p:spPr>
          <a:xfrm>
            <a:off x="690563" y="2463800"/>
            <a:ext cx="7772400" cy="1524000"/>
          </a:xfrm>
        </p:spPr>
        <p:txBody>
          <a:bodyPr/>
          <a:lstStyle/>
          <a:p>
            <a:r>
              <a:rPr lang="en-US" dirty="0" smtClean="0"/>
              <a:t>RPL strategies</a:t>
            </a:r>
            <a:endParaRPr lang="en-AU" dirty="0" smtClean="0"/>
          </a:p>
        </p:txBody>
      </p:sp>
      <p:sp>
        <p:nvSpPr>
          <p:cNvPr id="137218" name="Text Placeholder 5"/>
          <p:cNvSpPr>
            <a:spLocks noGrp="1"/>
          </p:cNvSpPr>
          <p:nvPr>
            <p:ph type="body" idx="1"/>
          </p:nvPr>
        </p:nvSpPr>
        <p:spPr>
          <a:xfrm>
            <a:off x="1366838" y="1436688"/>
            <a:ext cx="6418262" cy="939800"/>
          </a:xfrm>
        </p:spPr>
        <p:txBody>
          <a:bodyPr/>
          <a:lstStyle/>
          <a:p>
            <a:endParaRPr lang="en-AU" dirty="0" smtClean="0"/>
          </a:p>
        </p:txBody>
      </p:sp>
      <p:sp>
        <p:nvSpPr>
          <p:cNvPr id="4" name="Slide Number Placeholder 3"/>
          <p:cNvSpPr>
            <a:spLocks noGrp="1"/>
          </p:cNvSpPr>
          <p:nvPr>
            <p:ph type="sldNum" sz="quarter" idx="12"/>
          </p:nvPr>
        </p:nvSpPr>
        <p:spPr/>
        <p:txBody>
          <a:bodyPr/>
          <a:lstStyle/>
          <a:p>
            <a:pPr>
              <a:defRPr/>
            </a:pPr>
            <a:fld id="{B4A6ABAE-0A6D-4045-949D-DC6158A66225}" type="slidenum">
              <a:rPr lang="en-AU" smtClean="0"/>
              <a:pPr>
                <a:defRPr/>
              </a:pPr>
              <a:t>68</a:t>
            </a:fld>
            <a:endParaRPr lang="en-A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133600"/>
            <a:ext cx="7408862" cy="3992563"/>
          </a:xfrm>
        </p:spPr>
        <p:txBody>
          <a:bodyPr/>
          <a:lstStyle/>
          <a:p>
            <a:pPr>
              <a:defRPr/>
            </a:pPr>
            <a:r>
              <a:rPr lang="en-AU" dirty="0" smtClean="0"/>
              <a:t>Like most sectors AOD has issues with RPL</a:t>
            </a:r>
          </a:p>
          <a:p>
            <a:pPr>
              <a:defRPr/>
            </a:pPr>
            <a:r>
              <a:rPr lang="en-AU" dirty="0" smtClean="0"/>
              <a:t>Number of students RPLed is low </a:t>
            </a:r>
          </a:p>
          <a:p>
            <a:pPr>
              <a:defRPr/>
            </a:pPr>
            <a:r>
              <a:rPr lang="en-AU" dirty="0" smtClean="0"/>
              <a:t>Concerns about the quality of RPL</a:t>
            </a:r>
          </a:p>
          <a:p>
            <a:pPr lvl="1">
              <a:defRPr/>
            </a:pPr>
            <a:r>
              <a:rPr lang="en-AU" dirty="0" smtClean="0"/>
              <a:t>Most providers developed their own system </a:t>
            </a:r>
          </a:p>
          <a:p>
            <a:pPr lvl="1">
              <a:defRPr/>
            </a:pPr>
            <a:r>
              <a:rPr lang="en-AU" dirty="0" smtClean="0"/>
              <a:t>Subject to highly variable interpretation and application</a:t>
            </a:r>
          </a:p>
          <a:p>
            <a:pPr lvl="1">
              <a:defRPr/>
            </a:pPr>
            <a:r>
              <a:rPr lang="en-AU" dirty="0" smtClean="0"/>
              <a:t>No common system </a:t>
            </a:r>
          </a:p>
          <a:p>
            <a:pPr>
              <a:defRPr/>
            </a:pPr>
            <a:r>
              <a:rPr lang="en-AU" dirty="0" smtClean="0"/>
              <a:t>Most students not assessed on cannabis</a:t>
            </a:r>
          </a:p>
          <a:p>
            <a:pPr marL="303213" lvl="1" indent="0" algn="r">
              <a:buFont typeface="Symbol" pitchFamily="18" charset="2"/>
              <a:buNone/>
              <a:defRPr/>
            </a:pPr>
            <a:r>
              <a:rPr lang="en-AU" dirty="0" smtClean="0"/>
              <a:t>(Trainers Talking Training)</a:t>
            </a:r>
            <a:endParaRPr lang="en-AU" dirty="0"/>
          </a:p>
        </p:txBody>
      </p:sp>
      <p:sp>
        <p:nvSpPr>
          <p:cNvPr id="138242" name="Title 2"/>
          <p:cNvSpPr>
            <a:spLocks noGrp="1"/>
          </p:cNvSpPr>
          <p:nvPr>
            <p:ph type="title"/>
          </p:nvPr>
        </p:nvSpPr>
        <p:spPr/>
        <p:txBody>
          <a:bodyPr/>
          <a:lstStyle/>
          <a:p>
            <a:r>
              <a:rPr lang="en-AU" dirty="0" smtClean="0"/>
              <a:t>RPL issues in AOD</a:t>
            </a:r>
          </a:p>
        </p:txBody>
      </p:sp>
      <p:sp>
        <p:nvSpPr>
          <p:cNvPr id="4" name="Slide Number Placeholder 3"/>
          <p:cNvSpPr>
            <a:spLocks noGrp="1"/>
          </p:cNvSpPr>
          <p:nvPr>
            <p:ph type="sldNum" sz="quarter" idx="11"/>
          </p:nvPr>
        </p:nvSpPr>
        <p:spPr/>
        <p:txBody>
          <a:bodyPr/>
          <a:lstStyle/>
          <a:p>
            <a:pPr>
              <a:defRPr/>
            </a:pPr>
            <a:fld id="{F36E3DE8-A366-4CF5-A04B-35C2782D9782}" type="slidenum">
              <a:rPr lang="en-AU" smtClean="0"/>
              <a:pPr>
                <a:defRPr/>
              </a:pPr>
              <a:t>69</a:t>
            </a:fld>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a:xfrm>
            <a:off x="741363" y="1844675"/>
            <a:ext cx="7934325" cy="4281488"/>
          </a:xfrm>
        </p:spPr>
        <p:txBody>
          <a:bodyPr/>
          <a:lstStyle/>
          <a:p>
            <a:r>
              <a:rPr lang="en-AU" dirty="0" smtClean="0"/>
              <a:t>To provide a forum for exploring the delivery of cannabis related content in the three core AOD units of competency (CHCAOD402, CHCAOD406, CHCAOD408).</a:t>
            </a:r>
          </a:p>
          <a:p>
            <a:r>
              <a:rPr lang="en-AU" dirty="0" smtClean="0"/>
              <a:t>Recent research by NCETA identified that:</a:t>
            </a:r>
          </a:p>
          <a:p>
            <a:pPr lvl="1"/>
            <a:r>
              <a:rPr lang="en-AU" dirty="0" smtClean="0"/>
              <a:t>many providers do not give sufficient attention to cannabis</a:t>
            </a:r>
          </a:p>
          <a:p>
            <a:pPr lvl="1"/>
            <a:r>
              <a:rPr lang="en-AU" dirty="0" smtClean="0"/>
              <a:t>some of the messages given to students (both those pre-employment and in the workforce) underplay cannabis as a drug of concern</a:t>
            </a:r>
          </a:p>
          <a:p>
            <a:pPr lvl="1"/>
            <a:r>
              <a:rPr lang="en-AU" dirty="0" smtClean="0"/>
              <a:t>students are leaving training unprepared to deal with clients cannabis issues[1]</a:t>
            </a:r>
          </a:p>
        </p:txBody>
      </p:sp>
      <p:sp>
        <p:nvSpPr>
          <p:cNvPr id="27650" name="Title 2"/>
          <p:cNvSpPr>
            <a:spLocks noGrp="1"/>
          </p:cNvSpPr>
          <p:nvPr>
            <p:ph type="title"/>
          </p:nvPr>
        </p:nvSpPr>
        <p:spPr/>
        <p:txBody>
          <a:bodyPr/>
          <a:lstStyle/>
          <a:p>
            <a:r>
              <a:rPr lang="en-AU" dirty="0" smtClean="0"/>
              <a:t>Workshop purpose</a:t>
            </a:r>
          </a:p>
        </p:txBody>
      </p:sp>
      <p:sp>
        <p:nvSpPr>
          <p:cNvPr id="4" name="Slide Number Placeholder 3"/>
          <p:cNvSpPr>
            <a:spLocks noGrp="1"/>
          </p:cNvSpPr>
          <p:nvPr>
            <p:ph type="sldNum" sz="quarter" idx="11"/>
          </p:nvPr>
        </p:nvSpPr>
        <p:spPr/>
        <p:txBody>
          <a:bodyPr/>
          <a:lstStyle/>
          <a:p>
            <a:pPr>
              <a:defRPr/>
            </a:pPr>
            <a:fld id="{1429156D-95DF-4B2E-8830-EC37F34FC681}" type="slidenum">
              <a:rPr lang="en-AU" smtClean="0"/>
              <a:pPr>
                <a:defRPr/>
              </a:pPr>
              <a:t>7</a:t>
            </a:fld>
            <a:endParaRPr lang="en-A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Content Placeholder 1"/>
          <p:cNvSpPr>
            <a:spLocks noGrp="1"/>
          </p:cNvSpPr>
          <p:nvPr>
            <p:ph idx="1"/>
          </p:nvPr>
        </p:nvSpPr>
        <p:spPr>
          <a:xfrm>
            <a:off x="871538" y="2133600"/>
            <a:ext cx="7408862" cy="3992563"/>
          </a:xfrm>
        </p:spPr>
        <p:txBody>
          <a:bodyPr/>
          <a:lstStyle/>
          <a:p>
            <a:endParaRPr lang="en-AU" dirty="0" smtClean="0"/>
          </a:p>
        </p:txBody>
      </p:sp>
      <p:sp>
        <p:nvSpPr>
          <p:cNvPr id="139266" name="Title 2"/>
          <p:cNvSpPr>
            <a:spLocks noGrp="1"/>
          </p:cNvSpPr>
          <p:nvPr>
            <p:ph type="title"/>
          </p:nvPr>
        </p:nvSpPr>
        <p:spPr/>
        <p:txBody>
          <a:bodyPr/>
          <a:lstStyle/>
          <a:p>
            <a:endParaRPr lang="en-AU" dirty="0" smtClean="0"/>
          </a:p>
        </p:txBody>
      </p:sp>
      <p:sp>
        <p:nvSpPr>
          <p:cNvPr id="4" name="Slide Number Placeholder 3"/>
          <p:cNvSpPr>
            <a:spLocks noGrp="1"/>
          </p:cNvSpPr>
          <p:nvPr>
            <p:ph type="sldNum" sz="quarter" idx="11"/>
          </p:nvPr>
        </p:nvSpPr>
        <p:spPr/>
        <p:txBody>
          <a:bodyPr/>
          <a:lstStyle/>
          <a:p>
            <a:pPr>
              <a:defRPr/>
            </a:pPr>
            <a:fld id="{BD7B64DC-2C85-4311-8C04-56D7718C360C}" type="slidenum">
              <a:rPr lang="en-AU" smtClean="0"/>
              <a:pPr>
                <a:defRPr/>
              </a:pPr>
              <a:t>70</a:t>
            </a:fld>
            <a:endParaRPr lang="en-AU" dirty="0"/>
          </a:p>
        </p:txBody>
      </p:sp>
      <p:pic>
        <p:nvPicPr>
          <p:cNvPr id="139268" name="Picture 2"/>
          <p:cNvPicPr>
            <a:picLocks noChangeAspect="1" noChangeArrowheads="1"/>
          </p:cNvPicPr>
          <p:nvPr/>
        </p:nvPicPr>
        <p:blipFill>
          <a:blip r:embed="rId3"/>
          <a:srcRect/>
          <a:stretch>
            <a:fillRect/>
          </a:stretch>
        </p:blipFill>
        <p:spPr bwMode="auto">
          <a:xfrm>
            <a:off x="0" y="-12700"/>
            <a:ext cx="9144000" cy="6881813"/>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827088" y="1484313"/>
            <a:ext cx="4103687" cy="4397375"/>
          </a:xfrm>
        </p:spPr>
        <p:txBody>
          <a:bodyPr/>
          <a:lstStyle/>
          <a:p>
            <a:pPr>
              <a:lnSpc>
                <a:spcPct val="80000"/>
              </a:lnSpc>
            </a:pPr>
            <a:r>
              <a:rPr lang="en-US" altLang="en-US" sz="2100" dirty="0" smtClean="0"/>
              <a:t>We use these skills in teaching</a:t>
            </a:r>
          </a:p>
          <a:p>
            <a:pPr lvl="1">
              <a:lnSpc>
                <a:spcPct val="80000"/>
              </a:lnSpc>
            </a:pPr>
            <a:r>
              <a:rPr lang="en-US" altLang="en-US" sz="1800" dirty="0" smtClean="0"/>
              <a:t>The guide on the side</a:t>
            </a:r>
          </a:p>
          <a:p>
            <a:pPr lvl="1">
              <a:lnSpc>
                <a:spcPct val="80000"/>
              </a:lnSpc>
            </a:pPr>
            <a:r>
              <a:rPr lang="en-US" altLang="en-US" sz="1800" dirty="0" smtClean="0"/>
              <a:t>Learner centred practice</a:t>
            </a:r>
          </a:p>
          <a:p>
            <a:pPr lvl="1">
              <a:lnSpc>
                <a:spcPct val="80000"/>
              </a:lnSpc>
            </a:pPr>
            <a:r>
              <a:rPr lang="en-US" altLang="en-US" sz="1800" dirty="0" smtClean="0"/>
              <a:t>Collaborative teams</a:t>
            </a:r>
          </a:p>
          <a:p>
            <a:pPr lvl="1">
              <a:lnSpc>
                <a:spcPct val="80000"/>
              </a:lnSpc>
            </a:pPr>
            <a:r>
              <a:rPr lang="en-US" altLang="en-US" sz="1800" dirty="0" smtClean="0"/>
              <a:t>Experiential learning </a:t>
            </a:r>
          </a:p>
          <a:p>
            <a:pPr lvl="1">
              <a:lnSpc>
                <a:spcPct val="80000"/>
              </a:lnSpc>
            </a:pPr>
            <a:r>
              <a:rPr lang="en-US" altLang="en-US" sz="1800" dirty="0" smtClean="0"/>
              <a:t>Mentoring</a:t>
            </a:r>
          </a:p>
          <a:p>
            <a:pPr lvl="1">
              <a:lnSpc>
                <a:spcPct val="80000"/>
              </a:lnSpc>
            </a:pPr>
            <a:r>
              <a:rPr lang="en-US" altLang="en-US" sz="1800" dirty="0" smtClean="0"/>
              <a:t>Industry partnerships</a:t>
            </a:r>
          </a:p>
          <a:p>
            <a:pPr lvl="1">
              <a:lnSpc>
                <a:spcPct val="80000"/>
              </a:lnSpc>
            </a:pPr>
            <a:endParaRPr lang="en-US" altLang="en-US" sz="1800" dirty="0" smtClean="0"/>
          </a:p>
          <a:p>
            <a:pPr>
              <a:lnSpc>
                <a:spcPct val="80000"/>
              </a:lnSpc>
            </a:pPr>
            <a:r>
              <a:rPr lang="en-US" altLang="en-US" sz="2100" dirty="0" smtClean="0"/>
              <a:t>We use these skills in industry</a:t>
            </a:r>
          </a:p>
          <a:p>
            <a:pPr lvl="1">
              <a:lnSpc>
                <a:spcPct val="80000"/>
              </a:lnSpc>
            </a:pPr>
            <a:r>
              <a:rPr lang="en-US" altLang="en-US" sz="1800" dirty="0" smtClean="0"/>
              <a:t>Client centered practice</a:t>
            </a:r>
          </a:p>
          <a:p>
            <a:pPr lvl="1">
              <a:lnSpc>
                <a:spcPct val="80000"/>
              </a:lnSpc>
            </a:pPr>
            <a:r>
              <a:rPr lang="en-US" altLang="en-US" sz="1800" dirty="0" smtClean="0"/>
              <a:t>Customer focus</a:t>
            </a:r>
          </a:p>
          <a:p>
            <a:pPr lvl="1">
              <a:lnSpc>
                <a:spcPct val="80000"/>
              </a:lnSpc>
            </a:pPr>
            <a:r>
              <a:rPr lang="en-US" altLang="en-US" sz="1800" dirty="0" smtClean="0"/>
              <a:t>Action learning</a:t>
            </a:r>
          </a:p>
          <a:p>
            <a:pPr lvl="1">
              <a:lnSpc>
                <a:spcPct val="80000"/>
              </a:lnSpc>
            </a:pPr>
            <a:r>
              <a:rPr lang="en-US" altLang="en-US" sz="1800" dirty="0" smtClean="0"/>
              <a:t>Behavioural Interviewing</a:t>
            </a:r>
          </a:p>
          <a:p>
            <a:pPr lvl="1">
              <a:lnSpc>
                <a:spcPct val="80000"/>
              </a:lnSpc>
            </a:pPr>
            <a:r>
              <a:rPr lang="en-US" altLang="en-US" sz="1800" dirty="0" smtClean="0"/>
              <a:t>Mentoring</a:t>
            </a:r>
          </a:p>
          <a:p>
            <a:pPr lvl="1">
              <a:lnSpc>
                <a:spcPct val="80000"/>
              </a:lnSpc>
            </a:pPr>
            <a:r>
              <a:rPr lang="en-US" altLang="en-US" sz="1800" dirty="0" smtClean="0"/>
              <a:t>360 degree feedback</a:t>
            </a:r>
          </a:p>
          <a:p>
            <a:pPr lvl="1">
              <a:lnSpc>
                <a:spcPct val="80000"/>
              </a:lnSpc>
            </a:pPr>
            <a:r>
              <a:rPr lang="en-US" altLang="en-US" sz="1800" dirty="0" smtClean="0"/>
              <a:t>Appreciative inquiry</a:t>
            </a:r>
          </a:p>
        </p:txBody>
      </p:sp>
      <p:pic>
        <p:nvPicPr>
          <p:cNvPr id="140290" name="Picture 6" descr="mentor%203"/>
          <p:cNvPicPr>
            <a:picLocks noChangeAspect="1" noChangeArrowheads="1"/>
          </p:cNvPicPr>
          <p:nvPr/>
        </p:nvPicPr>
        <p:blipFill>
          <a:blip r:embed="rId3"/>
          <a:srcRect l="21600" r="14400"/>
          <a:stretch>
            <a:fillRect/>
          </a:stretch>
        </p:blipFill>
        <p:spPr bwMode="auto">
          <a:xfrm>
            <a:off x="5105400" y="1916113"/>
            <a:ext cx="3432175" cy="3709987"/>
          </a:xfrm>
          <a:prstGeom prst="rect">
            <a:avLst/>
          </a:prstGeom>
          <a:noFill/>
          <a:ln w="9525">
            <a:noFill/>
            <a:miter lim="800000"/>
            <a:headEnd/>
            <a:tailEnd/>
          </a:ln>
        </p:spPr>
      </p:pic>
      <p:sp>
        <p:nvSpPr>
          <p:cNvPr id="140291" name="Rectangle 3"/>
          <p:cNvSpPr>
            <a:spLocks noChangeArrowheads="1"/>
          </p:cNvSpPr>
          <p:nvPr/>
        </p:nvSpPr>
        <p:spPr bwMode="auto">
          <a:xfrm>
            <a:off x="3998913" y="333375"/>
            <a:ext cx="2541587" cy="768350"/>
          </a:xfrm>
          <a:prstGeom prst="rect">
            <a:avLst/>
          </a:prstGeom>
          <a:noFill/>
          <a:ln w="9525">
            <a:noFill/>
            <a:miter lim="800000"/>
            <a:headEnd/>
            <a:tailEnd/>
          </a:ln>
        </p:spPr>
        <p:txBody>
          <a:bodyPr wrap="none">
            <a:spAutoFit/>
          </a:bodyPr>
          <a:lstStyle/>
          <a:p>
            <a:r>
              <a:rPr lang="en-US" sz="4400" dirty="0">
                <a:solidFill>
                  <a:srgbClr val="FFFFFF"/>
                </a:solidFill>
                <a:latin typeface="Candara" pitchFamily="34" charset="0"/>
              </a:rPr>
              <a:t>RPL Skills </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wipe(up)">
                                      <p:cBhvr>
                                        <p:cTn id="7" dur="500"/>
                                        <p:tgtEl>
                                          <p:spTgt spid="130051">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animEffect transition="in" filter="wipe(up)">
                                      <p:cBhvr>
                                        <p:cTn id="11" dur="500"/>
                                        <p:tgtEl>
                                          <p:spTgt spid="130051">
                                            <p:txEl>
                                              <p:pRg st="1" end="1"/>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30051">
                                            <p:txEl>
                                              <p:pRg st="2" end="2"/>
                                            </p:txEl>
                                          </p:spTgt>
                                        </p:tgtEl>
                                        <p:attrNameLst>
                                          <p:attrName>style.visibility</p:attrName>
                                        </p:attrNameLst>
                                      </p:cBhvr>
                                      <p:to>
                                        <p:strVal val="visible"/>
                                      </p:to>
                                    </p:set>
                                    <p:animEffect transition="in" filter="wipe(up)">
                                      <p:cBhvr>
                                        <p:cTn id="14" dur="500"/>
                                        <p:tgtEl>
                                          <p:spTgt spid="130051">
                                            <p:txEl>
                                              <p:pRg st="2" end="2"/>
                                            </p:txEl>
                                          </p:spTgt>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0051">
                                            <p:txEl>
                                              <p:pRg st="3" end="3"/>
                                            </p:txEl>
                                          </p:spTgt>
                                        </p:tgtEl>
                                        <p:attrNameLst>
                                          <p:attrName>style.visibility</p:attrName>
                                        </p:attrNameLst>
                                      </p:cBhvr>
                                      <p:to>
                                        <p:strVal val="visible"/>
                                      </p:to>
                                    </p:set>
                                    <p:animEffect transition="in" filter="wipe(up)">
                                      <p:cBhvr>
                                        <p:cTn id="18" dur="500"/>
                                        <p:tgtEl>
                                          <p:spTgt spid="130051">
                                            <p:txEl>
                                              <p:pRg st="3" end="3"/>
                                            </p:txEl>
                                          </p:spTgt>
                                        </p:tgtEl>
                                      </p:cBhvr>
                                    </p:animEffec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30051">
                                            <p:txEl>
                                              <p:pRg st="4" end="4"/>
                                            </p:txEl>
                                          </p:spTgt>
                                        </p:tgtEl>
                                        <p:attrNameLst>
                                          <p:attrName>style.visibility</p:attrName>
                                        </p:attrNameLst>
                                      </p:cBhvr>
                                      <p:to>
                                        <p:strVal val="visible"/>
                                      </p:to>
                                    </p:set>
                                    <p:animEffect transition="in" filter="wipe(up)">
                                      <p:cBhvr>
                                        <p:cTn id="22" dur="500"/>
                                        <p:tgtEl>
                                          <p:spTgt spid="130051">
                                            <p:txEl>
                                              <p:pRg st="4" end="4"/>
                                            </p:txEl>
                                          </p:spTgt>
                                        </p:tgtEl>
                                      </p:cBhvr>
                                    </p:animEffect>
                                  </p:childTnLst>
                                </p:cTn>
                              </p:par>
                            </p:childTnLst>
                          </p:cTn>
                        </p:par>
                        <p:par>
                          <p:cTn id="23" fill="hold" nodeType="afterGroup">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30051">
                                            <p:txEl>
                                              <p:pRg st="5" end="5"/>
                                            </p:txEl>
                                          </p:spTgt>
                                        </p:tgtEl>
                                        <p:attrNameLst>
                                          <p:attrName>style.visibility</p:attrName>
                                        </p:attrNameLst>
                                      </p:cBhvr>
                                      <p:to>
                                        <p:strVal val="visible"/>
                                      </p:to>
                                    </p:set>
                                    <p:animEffect transition="in" filter="wipe(up)">
                                      <p:cBhvr>
                                        <p:cTn id="26" dur="500"/>
                                        <p:tgtEl>
                                          <p:spTgt spid="130051">
                                            <p:txEl>
                                              <p:pRg st="5" end="5"/>
                                            </p:txEl>
                                          </p:spTgt>
                                        </p:tgtEl>
                                      </p:cBhvr>
                                    </p:animEffect>
                                  </p:childTnLst>
                                </p:cTn>
                              </p:par>
                            </p:childTnLst>
                          </p:cTn>
                        </p:par>
                        <p:par>
                          <p:cTn id="27" fill="hold" nodeType="afterGroup">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30051">
                                            <p:txEl>
                                              <p:pRg st="6" end="6"/>
                                            </p:txEl>
                                          </p:spTgt>
                                        </p:tgtEl>
                                        <p:attrNameLst>
                                          <p:attrName>style.visibility</p:attrName>
                                        </p:attrNameLst>
                                      </p:cBhvr>
                                      <p:to>
                                        <p:strVal val="visible"/>
                                      </p:to>
                                    </p:set>
                                    <p:animEffect transition="in" filter="wipe(up)">
                                      <p:cBhvr>
                                        <p:cTn id="30" dur="500"/>
                                        <p:tgtEl>
                                          <p:spTgt spid="13005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0051">
                                            <p:txEl>
                                              <p:pRg st="8" end="8"/>
                                            </p:txEl>
                                          </p:spTgt>
                                        </p:tgtEl>
                                        <p:attrNameLst>
                                          <p:attrName>style.visibility</p:attrName>
                                        </p:attrNameLst>
                                      </p:cBhvr>
                                      <p:to>
                                        <p:strVal val="visible"/>
                                      </p:to>
                                    </p:set>
                                    <p:animEffect transition="in" filter="wipe(up)">
                                      <p:cBhvr>
                                        <p:cTn id="35" dur="500"/>
                                        <p:tgtEl>
                                          <p:spTgt spid="130051">
                                            <p:txEl>
                                              <p:pRg st="8" end="8"/>
                                            </p:txEl>
                                          </p:spTgt>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30051">
                                            <p:txEl>
                                              <p:pRg st="9" end="9"/>
                                            </p:txEl>
                                          </p:spTgt>
                                        </p:tgtEl>
                                        <p:attrNameLst>
                                          <p:attrName>style.visibility</p:attrName>
                                        </p:attrNameLst>
                                      </p:cBhvr>
                                      <p:to>
                                        <p:strVal val="visible"/>
                                      </p:to>
                                    </p:set>
                                    <p:animEffect transition="in" filter="wipe(up)">
                                      <p:cBhvr>
                                        <p:cTn id="39" dur="500"/>
                                        <p:tgtEl>
                                          <p:spTgt spid="130051">
                                            <p:txEl>
                                              <p:pRg st="9" end="9"/>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30051">
                                            <p:txEl>
                                              <p:pRg st="10" end="10"/>
                                            </p:txEl>
                                          </p:spTgt>
                                        </p:tgtEl>
                                        <p:attrNameLst>
                                          <p:attrName>style.visibility</p:attrName>
                                        </p:attrNameLst>
                                      </p:cBhvr>
                                      <p:to>
                                        <p:strVal val="visible"/>
                                      </p:to>
                                    </p:set>
                                    <p:animEffect transition="in" filter="wipe(up)">
                                      <p:cBhvr>
                                        <p:cTn id="42" dur="500"/>
                                        <p:tgtEl>
                                          <p:spTgt spid="130051">
                                            <p:txEl>
                                              <p:pRg st="10" end="10"/>
                                            </p:txEl>
                                          </p:spTgt>
                                        </p:tgtEl>
                                      </p:cBhvr>
                                    </p:animEffect>
                                  </p:childTnLst>
                                </p:cTn>
                              </p:par>
                            </p:childTnLst>
                          </p:cTn>
                        </p:par>
                        <p:par>
                          <p:cTn id="43" fill="hold" nodeType="afterGroup">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130051">
                                            <p:txEl>
                                              <p:pRg st="11" end="11"/>
                                            </p:txEl>
                                          </p:spTgt>
                                        </p:tgtEl>
                                        <p:attrNameLst>
                                          <p:attrName>style.visibility</p:attrName>
                                        </p:attrNameLst>
                                      </p:cBhvr>
                                      <p:to>
                                        <p:strVal val="visible"/>
                                      </p:to>
                                    </p:set>
                                    <p:animEffect transition="in" filter="wipe(up)">
                                      <p:cBhvr>
                                        <p:cTn id="46" dur="500"/>
                                        <p:tgtEl>
                                          <p:spTgt spid="130051">
                                            <p:txEl>
                                              <p:pRg st="11" end="11"/>
                                            </p:txEl>
                                          </p:spTgt>
                                        </p:tgtEl>
                                      </p:cBhvr>
                                    </p:animEffect>
                                  </p:childTnLst>
                                </p:cTn>
                              </p:par>
                            </p:childTnLst>
                          </p:cTn>
                        </p:par>
                        <p:par>
                          <p:cTn id="47" fill="hold" nodeType="afterGroup">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130051">
                                            <p:txEl>
                                              <p:pRg st="12" end="12"/>
                                            </p:txEl>
                                          </p:spTgt>
                                        </p:tgtEl>
                                        <p:attrNameLst>
                                          <p:attrName>style.visibility</p:attrName>
                                        </p:attrNameLst>
                                      </p:cBhvr>
                                      <p:to>
                                        <p:strVal val="visible"/>
                                      </p:to>
                                    </p:set>
                                    <p:animEffect transition="in" filter="wipe(up)">
                                      <p:cBhvr>
                                        <p:cTn id="50" dur="500"/>
                                        <p:tgtEl>
                                          <p:spTgt spid="130051">
                                            <p:txEl>
                                              <p:pRg st="12" end="12"/>
                                            </p:txEl>
                                          </p:spTgt>
                                        </p:tgtEl>
                                      </p:cBhvr>
                                    </p:animEffect>
                                  </p:childTnLst>
                                </p:cTn>
                              </p:par>
                            </p:childTnLst>
                          </p:cTn>
                        </p:par>
                        <p:par>
                          <p:cTn id="51" fill="hold" nodeType="afterGroup">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30051">
                                            <p:txEl>
                                              <p:pRg st="13" end="13"/>
                                            </p:txEl>
                                          </p:spTgt>
                                        </p:tgtEl>
                                        <p:attrNameLst>
                                          <p:attrName>style.visibility</p:attrName>
                                        </p:attrNameLst>
                                      </p:cBhvr>
                                      <p:to>
                                        <p:strVal val="visible"/>
                                      </p:to>
                                    </p:set>
                                    <p:animEffect transition="in" filter="wipe(up)">
                                      <p:cBhvr>
                                        <p:cTn id="54" dur="500"/>
                                        <p:tgtEl>
                                          <p:spTgt spid="130051">
                                            <p:txEl>
                                              <p:pRg st="13" end="13"/>
                                            </p:txEl>
                                          </p:spTgt>
                                        </p:tgtEl>
                                      </p:cBhvr>
                                    </p:animEffect>
                                  </p:childTnLst>
                                </p:cTn>
                              </p:par>
                            </p:childTnLst>
                          </p:cTn>
                        </p:par>
                        <p:par>
                          <p:cTn id="55" fill="hold" nodeType="afterGroup">
                            <p:stCondLst>
                              <p:cond delay="2500"/>
                            </p:stCondLst>
                            <p:childTnLst>
                              <p:par>
                                <p:cTn id="56" presetID="22" presetClass="entr" presetSubtype="1" fill="hold" grpId="0" nodeType="afterEffect">
                                  <p:stCondLst>
                                    <p:cond delay="0"/>
                                  </p:stCondLst>
                                  <p:childTnLst>
                                    <p:set>
                                      <p:cBhvr>
                                        <p:cTn id="57" dur="1" fill="hold">
                                          <p:stCondLst>
                                            <p:cond delay="0"/>
                                          </p:stCondLst>
                                        </p:cTn>
                                        <p:tgtEl>
                                          <p:spTgt spid="130051">
                                            <p:txEl>
                                              <p:pRg st="14" end="14"/>
                                            </p:txEl>
                                          </p:spTgt>
                                        </p:tgtEl>
                                        <p:attrNameLst>
                                          <p:attrName>style.visibility</p:attrName>
                                        </p:attrNameLst>
                                      </p:cBhvr>
                                      <p:to>
                                        <p:strVal val="visible"/>
                                      </p:to>
                                    </p:set>
                                    <p:animEffect transition="in" filter="wipe(up)">
                                      <p:cBhvr>
                                        <p:cTn id="58" dur="500"/>
                                        <p:tgtEl>
                                          <p:spTgt spid="130051">
                                            <p:txEl>
                                              <p:pRg st="14" end="14"/>
                                            </p:txEl>
                                          </p:spTgt>
                                        </p:tgtEl>
                                      </p:cBhvr>
                                    </p:animEffect>
                                  </p:childTnLst>
                                </p:cTn>
                              </p:par>
                            </p:childTnLst>
                          </p:cTn>
                        </p:par>
                        <p:par>
                          <p:cTn id="59" fill="hold" nodeType="afterGroup">
                            <p:stCondLst>
                              <p:cond delay="3000"/>
                            </p:stCondLst>
                            <p:childTnLst>
                              <p:par>
                                <p:cTn id="60" presetID="22" presetClass="entr" presetSubtype="1" fill="hold" grpId="0" nodeType="afterEffect">
                                  <p:stCondLst>
                                    <p:cond delay="0"/>
                                  </p:stCondLst>
                                  <p:childTnLst>
                                    <p:set>
                                      <p:cBhvr>
                                        <p:cTn id="61" dur="1" fill="hold">
                                          <p:stCondLst>
                                            <p:cond delay="0"/>
                                          </p:stCondLst>
                                        </p:cTn>
                                        <p:tgtEl>
                                          <p:spTgt spid="130051">
                                            <p:txEl>
                                              <p:pRg st="15" end="15"/>
                                            </p:txEl>
                                          </p:spTgt>
                                        </p:tgtEl>
                                        <p:attrNameLst>
                                          <p:attrName>style.visibility</p:attrName>
                                        </p:attrNameLst>
                                      </p:cBhvr>
                                      <p:to>
                                        <p:strVal val="visible"/>
                                      </p:to>
                                    </p:set>
                                    <p:animEffect transition="in" filter="wipe(up)">
                                      <p:cBhvr>
                                        <p:cTn id="62" dur="500"/>
                                        <p:tgtEl>
                                          <p:spTgt spid="13005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71" name="Rectangle 2"/>
          <p:cNvSpPr>
            <a:spLocks noGrp="1" noChangeArrowheads="1"/>
          </p:cNvSpPr>
          <p:nvPr>
            <p:ph type="title"/>
          </p:nvPr>
        </p:nvSpPr>
        <p:spPr>
          <a:xfrm>
            <a:off x="1042988" y="260350"/>
            <a:ext cx="7578725" cy="1143000"/>
          </a:xfrm>
        </p:spPr>
        <p:txBody>
          <a:bodyPr/>
          <a:lstStyle/>
          <a:p>
            <a:pPr eaLnBrk="1" hangingPunct="1"/>
            <a:r>
              <a:rPr lang="en-US" altLang="en-US" dirty="0" smtClean="0"/>
              <a:t>Six Steps to Recognition </a:t>
            </a:r>
            <a:r>
              <a:rPr lang="en-US" altLang="en-US" sz="2800" dirty="0" smtClean="0"/>
              <a:t>(CSHITB)</a:t>
            </a:r>
          </a:p>
        </p:txBody>
      </p:sp>
      <p:sp>
        <p:nvSpPr>
          <p:cNvPr id="128003" name="Rectangle 3"/>
          <p:cNvSpPr>
            <a:spLocks noGrp="1" noChangeArrowheads="1"/>
          </p:cNvSpPr>
          <p:nvPr>
            <p:ph type="body" sz="half" idx="1"/>
          </p:nvPr>
        </p:nvSpPr>
        <p:spPr>
          <a:xfrm>
            <a:off x="1379538" y="4016375"/>
            <a:ext cx="7046912" cy="2076450"/>
          </a:xfrm>
        </p:spPr>
        <p:txBody>
          <a:bodyPr/>
          <a:lstStyle/>
          <a:p>
            <a:pPr eaLnBrk="1" hangingPunct="1">
              <a:lnSpc>
                <a:spcPct val="90000"/>
              </a:lnSpc>
              <a:spcBef>
                <a:spcPct val="0"/>
              </a:spcBef>
            </a:pPr>
            <a:r>
              <a:rPr lang="en-US" altLang="en-US" sz="1800" dirty="0" smtClean="0">
                <a:solidFill>
                  <a:srgbClr val="000000"/>
                </a:solidFill>
              </a:rPr>
              <a:t>Supported process</a:t>
            </a:r>
          </a:p>
          <a:p>
            <a:pPr eaLnBrk="1" hangingPunct="1">
              <a:lnSpc>
                <a:spcPct val="90000"/>
              </a:lnSpc>
              <a:spcBef>
                <a:spcPts val="600"/>
              </a:spcBef>
            </a:pPr>
            <a:r>
              <a:rPr lang="en-US" altLang="en-US" sz="1800" dirty="0" smtClean="0">
                <a:solidFill>
                  <a:srgbClr val="000000"/>
                </a:solidFill>
              </a:rPr>
              <a:t>Paper work minimised</a:t>
            </a:r>
          </a:p>
          <a:p>
            <a:pPr eaLnBrk="1" hangingPunct="1">
              <a:lnSpc>
                <a:spcPct val="90000"/>
              </a:lnSpc>
              <a:spcBef>
                <a:spcPts val="600"/>
              </a:spcBef>
            </a:pPr>
            <a:r>
              <a:rPr lang="en-US" altLang="en-US" sz="1800" dirty="0" smtClean="0">
                <a:solidFill>
                  <a:srgbClr val="000000"/>
                </a:solidFill>
              </a:rPr>
              <a:t>Interview and observation driven</a:t>
            </a:r>
          </a:p>
          <a:p>
            <a:pPr eaLnBrk="1" hangingPunct="1">
              <a:lnSpc>
                <a:spcPct val="90000"/>
              </a:lnSpc>
              <a:spcBef>
                <a:spcPts val="600"/>
              </a:spcBef>
            </a:pPr>
            <a:r>
              <a:rPr lang="en-US" altLang="en-US" sz="1800" dirty="0" smtClean="0">
                <a:solidFill>
                  <a:srgbClr val="000000"/>
                </a:solidFill>
              </a:rPr>
              <a:t>Empowering</a:t>
            </a:r>
          </a:p>
          <a:p>
            <a:pPr eaLnBrk="1" hangingPunct="1">
              <a:lnSpc>
                <a:spcPct val="90000"/>
              </a:lnSpc>
              <a:spcBef>
                <a:spcPts val="600"/>
              </a:spcBef>
            </a:pPr>
            <a:r>
              <a:rPr lang="en-US" altLang="en-US" sz="1800" dirty="0" smtClean="0">
                <a:solidFill>
                  <a:srgbClr val="000000"/>
                </a:solidFill>
              </a:rPr>
              <a:t>Generates evidence</a:t>
            </a:r>
          </a:p>
          <a:p>
            <a:pPr eaLnBrk="1" hangingPunct="1">
              <a:lnSpc>
                <a:spcPct val="90000"/>
              </a:lnSpc>
              <a:spcBef>
                <a:spcPts val="600"/>
              </a:spcBef>
            </a:pPr>
            <a:r>
              <a:rPr lang="en-US" altLang="en-US" sz="1800" dirty="0" smtClean="0">
                <a:solidFill>
                  <a:srgbClr val="000000"/>
                </a:solidFill>
              </a:rPr>
              <a:t>Developmental &amp; validation pathways</a:t>
            </a:r>
          </a:p>
        </p:txBody>
      </p:sp>
      <p:graphicFrame>
        <p:nvGraphicFramePr>
          <p:cNvPr id="128004" name="Object 100"/>
          <p:cNvGraphicFramePr>
            <a:graphicFrameLocks noGrp="1" noChangeAspect="1"/>
          </p:cNvGraphicFramePr>
          <p:nvPr>
            <p:ph sz="quarter" idx="2"/>
          </p:nvPr>
        </p:nvGraphicFramePr>
        <p:xfrm>
          <a:off x="609600" y="1949450"/>
          <a:ext cx="8159750" cy="430213"/>
        </p:xfrm>
        <a:graphic>
          <a:graphicData uri="http://schemas.openxmlformats.org/presentationml/2006/ole">
            <mc:AlternateContent xmlns:mc="http://schemas.openxmlformats.org/markup-compatibility/2006">
              <mc:Choice xmlns:v="urn:schemas-microsoft-com:vml" Requires="v">
                <p:oleObj spid="_x0000_s62704" name="Visio" r:id="rId4" imgW="8253679" imgH="435559" progId="">
                  <p:embed/>
                </p:oleObj>
              </mc:Choice>
              <mc:Fallback>
                <p:oleObj name="Visio" r:id="rId4" imgW="8253679" imgH="435559" progId="">
                  <p:embed/>
                  <p:pic>
                    <p:nvPicPr>
                      <p:cNvPr id="0" name="Picture 10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49450"/>
                        <a:ext cx="81597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5" name="Object 101"/>
          <p:cNvGraphicFramePr>
            <a:graphicFrameLocks noGrp="1" noChangeAspect="1"/>
          </p:cNvGraphicFramePr>
          <p:nvPr>
            <p:ph sz="quarter" idx="3"/>
          </p:nvPr>
        </p:nvGraphicFramePr>
        <p:xfrm>
          <a:off x="609600" y="2393950"/>
          <a:ext cx="1228725" cy="1398588"/>
        </p:xfrm>
        <a:graphic>
          <a:graphicData uri="http://schemas.openxmlformats.org/presentationml/2006/ole">
            <mc:AlternateContent xmlns:mc="http://schemas.openxmlformats.org/markup-compatibility/2006">
              <mc:Choice xmlns:v="urn:schemas-microsoft-com:vml" Requires="v">
                <p:oleObj spid="_x0000_s62705" name="Visio" r:id="rId6" imgW="1246022" imgH="1398422" progId="">
                  <p:embed/>
                </p:oleObj>
              </mc:Choice>
              <mc:Fallback>
                <p:oleObj name="Visio" r:id="rId6" imgW="1246022" imgH="1398422" progId="">
                  <p:embed/>
                  <p:pic>
                    <p:nvPicPr>
                      <p:cNvPr id="0" name="Picture 10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393950"/>
                        <a:ext cx="1228725"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6" name="Object 102"/>
          <p:cNvGraphicFramePr>
            <a:graphicFrameLocks noChangeAspect="1"/>
          </p:cNvGraphicFramePr>
          <p:nvPr/>
        </p:nvGraphicFramePr>
        <p:xfrm>
          <a:off x="1992313" y="2393950"/>
          <a:ext cx="1246187" cy="1398588"/>
        </p:xfrm>
        <a:graphic>
          <a:graphicData uri="http://schemas.openxmlformats.org/presentationml/2006/ole">
            <mc:AlternateContent xmlns:mc="http://schemas.openxmlformats.org/markup-compatibility/2006">
              <mc:Choice xmlns:v="urn:schemas-microsoft-com:vml" Requires="v">
                <p:oleObj spid="_x0000_s62706" name="Visio" r:id="rId8" imgW="1246022" imgH="1398422" progId="">
                  <p:embed/>
                </p:oleObj>
              </mc:Choice>
              <mc:Fallback>
                <p:oleObj name="Visio" r:id="rId8" imgW="1246022" imgH="1398422" progId="">
                  <p:embed/>
                  <p:pic>
                    <p:nvPicPr>
                      <p:cNvPr id="0"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2313" y="2393950"/>
                        <a:ext cx="1246187"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7" name="Object 103"/>
          <p:cNvGraphicFramePr>
            <a:graphicFrameLocks noChangeAspect="1"/>
          </p:cNvGraphicFramePr>
          <p:nvPr/>
        </p:nvGraphicFramePr>
        <p:xfrm>
          <a:off x="3375025" y="2393950"/>
          <a:ext cx="1246188" cy="1398588"/>
        </p:xfrm>
        <a:graphic>
          <a:graphicData uri="http://schemas.openxmlformats.org/presentationml/2006/ole">
            <mc:AlternateContent xmlns:mc="http://schemas.openxmlformats.org/markup-compatibility/2006">
              <mc:Choice xmlns:v="urn:schemas-microsoft-com:vml" Requires="v">
                <p:oleObj spid="_x0000_s62707" name="Visio" r:id="rId10" imgW="1246022" imgH="1398422" progId="">
                  <p:embed/>
                </p:oleObj>
              </mc:Choice>
              <mc:Fallback>
                <p:oleObj name="Visio" r:id="rId10" imgW="1246022" imgH="1398422" progId="">
                  <p:embed/>
                  <p:pic>
                    <p:nvPicPr>
                      <p:cNvPr id="0"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025" y="2393950"/>
                        <a:ext cx="1246188"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8" name="Object 104"/>
          <p:cNvGraphicFramePr>
            <a:graphicFrameLocks noChangeAspect="1"/>
          </p:cNvGraphicFramePr>
          <p:nvPr/>
        </p:nvGraphicFramePr>
        <p:xfrm>
          <a:off x="4757738" y="2393950"/>
          <a:ext cx="1246187" cy="1398588"/>
        </p:xfrm>
        <a:graphic>
          <a:graphicData uri="http://schemas.openxmlformats.org/presentationml/2006/ole">
            <mc:AlternateContent xmlns:mc="http://schemas.openxmlformats.org/markup-compatibility/2006">
              <mc:Choice xmlns:v="urn:schemas-microsoft-com:vml" Requires="v">
                <p:oleObj spid="_x0000_s62708" name="Visio" r:id="rId12" imgW="1246022" imgH="1398422" progId="">
                  <p:embed/>
                </p:oleObj>
              </mc:Choice>
              <mc:Fallback>
                <p:oleObj name="Visio" r:id="rId12" imgW="1246022" imgH="1398422" progId="">
                  <p:embed/>
                  <p:pic>
                    <p:nvPicPr>
                      <p:cNvPr id="0" name="Picture 1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7738" y="2393950"/>
                        <a:ext cx="1246187"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9" name="Object 105"/>
          <p:cNvGraphicFramePr>
            <a:graphicFrameLocks noChangeAspect="1"/>
          </p:cNvGraphicFramePr>
          <p:nvPr/>
        </p:nvGraphicFramePr>
        <p:xfrm>
          <a:off x="6140450" y="2393950"/>
          <a:ext cx="1246188" cy="1398588"/>
        </p:xfrm>
        <a:graphic>
          <a:graphicData uri="http://schemas.openxmlformats.org/presentationml/2006/ole">
            <mc:AlternateContent xmlns:mc="http://schemas.openxmlformats.org/markup-compatibility/2006">
              <mc:Choice xmlns:v="urn:schemas-microsoft-com:vml" Requires="v">
                <p:oleObj spid="_x0000_s62709" name="Visio" r:id="rId14" imgW="1246022" imgH="1398422" progId="">
                  <p:embed/>
                </p:oleObj>
              </mc:Choice>
              <mc:Fallback>
                <p:oleObj name="Visio" r:id="rId14" imgW="1246022" imgH="1398422" progId="">
                  <p:embed/>
                  <p:pic>
                    <p:nvPicPr>
                      <p:cNvPr id="0"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450" y="2393950"/>
                        <a:ext cx="1246188"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10" name="Object 106"/>
          <p:cNvGraphicFramePr>
            <a:graphicFrameLocks noChangeAspect="1"/>
          </p:cNvGraphicFramePr>
          <p:nvPr/>
        </p:nvGraphicFramePr>
        <p:xfrm>
          <a:off x="7523163" y="2393950"/>
          <a:ext cx="1246187" cy="1398588"/>
        </p:xfrm>
        <a:graphic>
          <a:graphicData uri="http://schemas.openxmlformats.org/presentationml/2006/ole">
            <mc:AlternateContent xmlns:mc="http://schemas.openxmlformats.org/markup-compatibility/2006">
              <mc:Choice xmlns:v="urn:schemas-microsoft-com:vml" Requires="v">
                <p:oleObj spid="_x0000_s62710" name="Visio" r:id="rId16" imgW="1246022" imgH="1398422" progId="">
                  <p:embed/>
                </p:oleObj>
              </mc:Choice>
              <mc:Fallback>
                <p:oleObj name="Visio" r:id="rId16" imgW="1246022" imgH="1398422" progId="">
                  <p:embed/>
                  <p:pic>
                    <p:nvPicPr>
                      <p:cNvPr id="0" name="Picture 10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163" y="2393950"/>
                        <a:ext cx="1246187"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500"/>
                                  </p:stCondLst>
                                  <p:childTnLst>
                                    <p:set>
                                      <p:cBhvr>
                                        <p:cTn id="6" dur="1" fill="hold">
                                          <p:stCondLst>
                                            <p:cond delay="0"/>
                                          </p:stCondLst>
                                        </p:cTn>
                                        <p:tgtEl>
                                          <p:spTgt spid="128005"/>
                                        </p:tgtEl>
                                        <p:attrNameLst>
                                          <p:attrName>style.visibility</p:attrName>
                                        </p:attrNameLst>
                                      </p:cBhvr>
                                      <p:to>
                                        <p:strVal val="visible"/>
                                      </p:to>
                                    </p:set>
                                    <p:anim calcmode="lin" valueType="num">
                                      <p:cBhvr>
                                        <p:cTn id="7" dur="500" fill="hold"/>
                                        <p:tgtEl>
                                          <p:spTgt spid="128005"/>
                                        </p:tgtEl>
                                        <p:attrNameLst>
                                          <p:attrName>ppt_w</p:attrName>
                                        </p:attrNameLst>
                                      </p:cBhvr>
                                      <p:tavLst>
                                        <p:tav tm="0">
                                          <p:val>
                                            <p:fltVal val="0"/>
                                          </p:val>
                                        </p:tav>
                                        <p:tav tm="100000">
                                          <p:val>
                                            <p:strVal val="#ppt_w"/>
                                          </p:val>
                                        </p:tav>
                                      </p:tavLst>
                                    </p:anim>
                                    <p:anim calcmode="lin" valueType="num">
                                      <p:cBhvr>
                                        <p:cTn id="8" dur="500" fill="hold"/>
                                        <p:tgtEl>
                                          <p:spTgt spid="128005"/>
                                        </p:tgtEl>
                                        <p:attrNameLst>
                                          <p:attrName>ppt_h</p:attrName>
                                        </p:attrNameLst>
                                      </p:cBhvr>
                                      <p:tavLst>
                                        <p:tav tm="0">
                                          <p:val>
                                            <p:fltVal val="0"/>
                                          </p:val>
                                        </p:tav>
                                        <p:tav tm="100000">
                                          <p:val>
                                            <p:strVal val="#ppt_h"/>
                                          </p:val>
                                        </p:tav>
                                      </p:tavLst>
                                    </p:anim>
                                    <p:animEffect transition="in" filter="fade">
                                      <p:cBhvr>
                                        <p:cTn id="9" dur="500"/>
                                        <p:tgtEl>
                                          <p:spTgt spid="128005"/>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128006"/>
                                        </p:tgtEl>
                                        <p:attrNameLst>
                                          <p:attrName>style.visibility</p:attrName>
                                        </p:attrNameLst>
                                      </p:cBhvr>
                                      <p:to>
                                        <p:strVal val="visible"/>
                                      </p:to>
                                    </p:set>
                                    <p:anim calcmode="lin" valueType="num">
                                      <p:cBhvr>
                                        <p:cTn id="13" dur="500" fill="hold"/>
                                        <p:tgtEl>
                                          <p:spTgt spid="128006"/>
                                        </p:tgtEl>
                                        <p:attrNameLst>
                                          <p:attrName>ppt_w</p:attrName>
                                        </p:attrNameLst>
                                      </p:cBhvr>
                                      <p:tavLst>
                                        <p:tav tm="0">
                                          <p:val>
                                            <p:fltVal val="0"/>
                                          </p:val>
                                        </p:tav>
                                        <p:tav tm="100000">
                                          <p:val>
                                            <p:strVal val="#ppt_w"/>
                                          </p:val>
                                        </p:tav>
                                      </p:tavLst>
                                    </p:anim>
                                    <p:anim calcmode="lin" valueType="num">
                                      <p:cBhvr>
                                        <p:cTn id="14" dur="500" fill="hold"/>
                                        <p:tgtEl>
                                          <p:spTgt spid="128006"/>
                                        </p:tgtEl>
                                        <p:attrNameLst>
                                          <p:attrName>ppt_h</p:attrName>
                                        </p:attrNameLst>
                                      </p:cBhvr>
                                      <p:tavLst>
                                        <p:tav tm="0">
                                          <p:val>
                                            <p:fltVal val="0"/>
                                          </p:val>
                                        </p:tav>
                                        <p:tav tm="100000">
                                          <p:val>
                                            <p:strVal val="#ppt_h"/>
                                          </p:val>
                                        </p:tav>
                                      </p:tavLst>
                                    </p:anim>
                                    <p:animEffect transition="in" filter="fade">
                                      <p:cBhvr>
                                        <p:cTn id="15" dur="500"/>
                                        <p:tgtEl>
                                          <p:spTgt spid="128006"/>
                                        </p:tgtEl>
                                      </p:cBhvr>
                                    </p:animEffect>
                                  </p:childTnLst>
                                </p:cTn>
                              </p:par>
                            </p:childTnLst>
                          </p:cTn>
                        </p:par>
                        <p:par>
                          <p:cTn id="16" fill="hold" nodeType="afterGroup">
                            <p:stCondLst>
                              <p:cond delay="1500"/>
                            </p:stCondLst>
                            <p:childTnLst>
                              <p:par>
                                <p:cTn id="17" presetID="53" presetClass="entr" presetSubtype="0" fill="hold" nodeType="afterEffect">
                                  <p:stCondLst>
                                    <p:cond delay="0"/>
                                  </p:stCondLst>
                                  <p:childTnLst>
                                    <p:set>
                                      <p:cBhvr>
                                        <p:cTn id="18" dur="1" fill="hold">
                                          <p:stCondLst>
                                            <p:cond delay="0"/>
                                          </p:stCondLst>
                                        </p:cTn>
                                        <p:tgtEl>
                                          <p:spTgt spid="128007"/>
                                        </p:tgtEl>
                                        <p:attrNameLst>
                                          <p:attrName>style.visibility</p:attrName>
                                        </p:attrNameLst>
                                      </p:cBhvr>
                                      <p:to>
                                        <p:strVal val="visible"/>
                                      </p:to>
                                    </p:set>
                                    <p:anim calcmode="lin" valueType="num">
                                      <p:cBhvr>
                                        <p:cTn id="19" dur="500" fill="hold"/>
                                        <p:tgtEl>
                                          <p:spTgt spid="128007"/>
                                        </p:tgtEl>
                                        <p:attrNameLst>
                                          <p:attrName>ppt_w</p:attrName>
                                        </p:attrNameLst>
                                      </p:cBhvr>
                                      <p:tavLst>
                                        <p:tav tm="0">
                                          <p:val>
                                            <p:fltVal val="0"/>
                                          </p:val>
                                        </p:tav>
                                        <p:tav tm="100000">
                                          <p:val>
                                            <p:strVal val="#ppt_w"/>
                                          </p:val>
                                        </p:tav>
                                      </p:tavLst>
                                    </p:anim>
                                    <p:anim calcmode="lin" valueType="num">
                                      <p:cBhvr>
                                        <p:cTn id="20" dur="500" fill="hold"/>
                                        <p:tgtEl>
                                          <p:spTgt spid="128007"/>
                                        </p:tgtEl>
                                        <p:attrNameLst>
                                          <p:attrName>ppt_h</p:attrName>
                                        </p:attrNameLst>
                                      </p:cBhvr>
                                      <p:tavLst>
                                        <p:tav tm="0">
                                          <p:val>
                                            <p:fltVal val="0"/>
                                          </p:val>
                                        </p:tav>
                                        <p:tav tm="100000">
                                          <p:val>
                                            <p:strVal val="#ppt_h"/>
                                          </p:val>
                                        </p:tav>
                                      </p:tavLst>
                                    </p:anim>
                                    <p:animEffect transition="in" filter="fade">
                                      <p:cBhvr>
                                        <p:cTn id="21" dur="500"/>
                                        <p:tgtEl>
                                          <p:spTgt spid="128007"/>
                                        </p:tgtEl>
                                      </p:cBhvr>
                                    </p:animEffect>
                                  </p:childTnLst>
                                </p:cTn>
                              </p:par>
                            </p:childTnLst>
                          </p:cTn>
                        </p:par>
                        <p:par>
                          <p:cTn id="22" fill="hold" nodeType="afterGroup">
                            <p:stCondLst>
                              <p:cond delay="2000"/>
                            </p:stCondLst>
                            <p:childTnLst>
                              <p:par>
                                <p:cTn id="23" presetID="53" presetClass="entr" presetSubtype="0" fill="hold" nodeType="afterEffect">
                                  <p:stCondLst>
                                    <p:cond delay="0"/>
                                  </p:stCondLst>
                                  <p:childTnLst>
                                    <p:set>
                                      <p:cBhvr>
                                        <p:cTn id="24" dur="1" fill="hold">
                                          <p:stCondLst>
                                            <p:cond delay="0"/>
                                          </p:stCondLst>
                                        </p:cTn>
                                        <p:tgtEl>
                                          <p:spTgt spid="128008"/>
                                        </p:tgtEl>
                                        <p:attrNameLst>
                                          <p:attrName>style.visibility</p:attrName>
                                        </p:attrNameLst>
                                      </p:cBhvr>
                                      <p:to>
                                        <p:strVal val="visible"/>
                                      </p:to>
                                    </p:set>
                                    <p:anim calcmode="lin" valueType="num">
                                      <p:cBhvr>
                                        <p:cTn id="25" dur="500" fill="hold"/>
                                        <p:tgtEl>
                                          <p:spTgt spid="128008"/>
                                        </p:tgtEl>
                                        <p:attrNameLst>
                                          <p:attrName>ppt_w</p:attrName>
                                        </p:attrNameLst>
                                      </p:cBhvr>
                                      <p:tavLst>
                                        <p:tav tm="0">
                                          <p:val>
                                            <p:fltVal val="0"/>
                                          </p:val>
                                        </p:tav>
                                        <p:tav tm="100000">
                                          <p:val>
                                            <p:strVal val="#ppt_w"/>
                                          </p:val>
                                        </p:tav>
                                      </p:tavLst>
                                    </p:anim>
                                    <p:anim calcmode="lin" valueType="num">
                                      <p:cBhvr>
                                        <p:cTn id="26" dur="500" fill="hold"/>
                                        <p:tgtEl>
                                          <p:spTgt spid="128008"/>
                                        </p:tgtEl>
                                        <p:attrNameLst>
                                          <p:attrName>ppt_h</p:attrName>
                                        </p:attrNameLst>
                                      </p:cBhvr>
                                      <p:tavLst>
                                        <p:tav tm="0">
                                          <p:val>
                                            <p:fltVal val="0"/>
                                          </p:val>
                                        </p:tav>
                                        <p:tav tm="100000">
                                          <p:val>
                                            <p:strVal val="#ppt_h"/>
                                          </p:val>
                                        </p:tav>
                                      </p:tavLst>
                                    </p:anim>
                                    <p:animEffect transition="in" filter="fade">
                                      <p:cBhvr>
                                        <p:cTn id="27" dur="500"/>
                                        <p:tgtEl>
                                          <p:spTgt spid="128008"/>
                                        </p:tgtEl>
                                      </p:cBhvr>
                                    </p:animEffect>
                                  </p:childTnLst>
                                </p:cTn>
                              </p:par>
                            </p:childTnLst>
                          </p:cTn>
                        </p:par>
                        <p:par>
                          <p:cTn id="28" fill="hold" nodeType="afterGroup">
                            <p:stCondLst>
                              <p:cond delay="2500"/>
                            </p:stCondLst>
                            <p:childTnLst>
                              <p:par>
                                <p:cTn id="29" presetID="53" presetClass="entr" presetSubtype="0" fill="hold" nodeType="afterEffect">
                                  <p:stCondLst>
                                    <p:cond delay="0"/>
                                  </p:stCondLst>
                                  <p:childTnLst>
                                    <p:set>
                                      <p:cBhvr>
                                        <p:cTn id="30" dur="1" fill="hold">
                                          <p:stCondLst>
                                            <p:cond delay="0"/>
                                          </p:stCondLst>
                                        </p:cTn>
                                        <p:tgtEl>
                                          <p:spTgt spid="128009"/>
                                        </p:tgtEl>
                                        <p:attrNameLst>
                                          <p:attrName>style.visibility</p:attrName>
                                        </p:attrNameLst>
                                      </p:cBhvr>
                                      <p:to>
                                        <p:strVal val="visible"/>
                                      </p:to>
                                    </p:set>
                                    <p:anim calcmode="lin" valueType="num">
                                      <p:cBhvr>
                                        <p:cTn id="31" dur="500" fill="hold"/>
                                        <p:tgtEl>
                                          <p:spTgt spid="128009"/>
                                        </p:tgtEl>
                                        <p:attrNameLst>
                                          <p:attrName>ppt_w</p:attrName>
                                        </p:attrNameLst>
                                      </p:cBhvr>
                                      <p:tavLst>
                                        <p:tav tm="0">
                                          <p:val>
                                            <p:fltVal val="0"/>
                                          </p:val>
                                        </p:tav>
                                        <p:tav tm="100000">
                                          <p:val>
                                            <p:strVal val="#ppt_w"/>
                                          </p:val>
                                        </p:tav>
                                      </p:tavLst>
                                    </p:anim>
                                    <p:anim calcmode="lin" valueType="num">
                                      <p:cBhvr>
                                        <p:cTn id="32" dur="500" fill="hold"/>
                                        <p:tgtEl>
                                          <p:spTgt spid="128009"/>
                                        </p:tgtEl>
                                        <p:attrNameLst>
                                          <p:attrName>ppt_h</p:attrName>
                                        </p:attrNameLst>
                                      </p:cBhvr>
                                      <p:tavLst>
                                        <p:tav tm="0">
                                          <p:val>
                                            <p:fltVal val="0"/>
                                          </p:val>
                                        </p:tav>
                                        <p:tav tm="100000">
                                          <p:val>
                                            <p:strVal val="#ppt_h"/>
                                          </p:val>
                                        </p:tav>
                                      </p:tavLst>
                                    </p:anim>
                                    <p:animEffect transition="in" filter="fade">
                                      <p:cBhvr>
                                        <p:cTn id="33" dur="500"/>
                                        <p:tgtEl>
                                          <p:spTgt spid="128009"/>
                                        </p:tgtEl>
                                      </p:cBhvr>
                                    </p:animEffect>
                                  </p:childTnLst>
                                </p:cTn>
                              </p:par>
                            </p:childTnLst>
                          </p:cTn>
                        </p:par>
                        <p:par>
                          <p:cTn id="34" fill="hold" nodeType="afterGroup">
                            <p:stCondLst>
                              <p:cond delay="3000"/>
                            </p:stCondLst>
                            <p:childTnLst>
                              <p:par>
                                <p:cTn id="35" presetID="53" presetClass="entr" presetSubtype="0" fill="hold" nodeType="afterEffect">
                                  <p:stCondLst>
                                    <p:cond delay="0"/>
                                  </p:stCondLst>
                                  <p:childTnLst>
                                    <p:set>
                                      <p:cBhvr>
                                        <p:cTn id="36" dur="1" fill="hold">
                                          <p:stCondLst>
                                            <p:cond delay="0"/>
                                          </p:stCondLst>
                                        </p:cTn>
                                        <p:tgtEl>
                                          <p:spTgt spid="128010"/>
                                        </p:tgtEl>
                                        <p:attrNameLst>
                                          <p:attrName>style.visibility</p:attrName>
                                        </p:attrNameLst>
                                      </p:cBhvr>
                                      <p:to>
                                        <p:strVal val="visible"/>
                                      </p:to>
                                    </p:set>
                                    <p:anim calcmode="lin" valueType="num">
                                      <p:cBhvr>
                                        <p:cTn id="37" dur="500" fill="hold"/>
                                        <p:tgtEl>
                                          <p:spTgt spid="128010"/>
                                        </p:tgtEl>
                                        <p:attrNameLst>
                                          <p:attrName>ppt_w</p:attrName>
                                        </p:attrNameLst>
                                      </p:cBhvr>
                                      <p:tavLst>
                                        <p:tav tm="0">
                                          <p:val>
                                            <p:fltVal val="0"/>
                                          </p:val>
                                        </p:tav>
                                        <p:tav tm="100000">
                                          <p:val>
                                            <p:strVal val="#ppt_w"/>
                                          </p:val>
                                        </p:tav>
                                      </p:tavLst>
                                    </p:anim>
                                    <p:anim calcmode="lin" valueType="num">
                                      <p:cBhvr>
                                        <p:cTn id="38" dur="500" fill="hold"/>
                                        <p:tgtEl>
                                          <p:spTgt spid="128010"/>
                                        </p:tgtEl>
                                        <p:attrNameLst>
                                          <p:attrName>ppt_h</p:attrName>
                                        </p:attrNameLst>
                                      </p:cBhvr>
                                      <p:tavLst>
                                        <p:tav tm="0">
                                          <p:val>
                                            <p:fltVal val="0"/>
                                          </p:val>
                                        </p:tav>
                                        <p:tav tm="100000">
                                          <p:val>
                                            <p:strVal val="#ppt_h"/>
                                          </p:val>
                                        </p:tav>
                                      </p:tavLst>
                                    </p:anim>
                                    <p:animEffect transition="in" filter="fade">
                                      <p:cBhvr>
                                        <p:cTn id="39" dur="500"/>
                                        <p:tgtEl>
                                          <p:spTgt spid="128010"/>
                                        </p:tgtEl>
                                      </p:cBhvr>
                                    </p:animEffect>
                                  </p:childTnLst>
                                </p:cTn>
                              </p:par>
                            </p:childTnLst>
                          </p:cTn>
                        </p:par>
                        <p:par>
                          <p:cTn id="40" fill="hold" nodeType="afterGroup">
                            <p:stCondLst>
                              <p:cond delay="3500"/>
                            </p:stCondLst>
                            <p:childTnLst>
                              <p:par>
                                <p:cTn id="41" presetID="22" presetClass="entr" presetSubtype="8" fill="hold" nodeType="afterEffect">
                                  <p:stCondLst>
                                    <p:cond delay="0"/>
                                  </p:stCondLst>
                                  <p:childTnLst>
                                    <p:set>
                                      <p:cBhvr>
                                        <p:cTn id="42" dur="1" fill="hold">
                                          <p:stCondLst>
                                            <p:cond delay="0"/>
                                          </p:stCondLst>
                                        </p:cTn>
                                        <p:tgtEl>
                                          <p:spTgt spid="128004"/>
                                        </p:tgtEl>
                                        <p:attrNameLst>
                                          <p:attrName>style.visibility</p:attrName>
                                        </p:attrNameLst>
                                      </p:cBhvr>
                                      <p:to>
                                        <p:strVal val="visible"/>
                                      </p:to>
                                    </p:set>
                                    <p:animEffect transition="in" filter="wipe(left)">
                                      <p:cBhvr>
                                        <p:cTn id="43" dur="2000"/>
                                        <p:tgtEl>
                                          <p:spTgt spid="128004"/>
                                        </p:tgtEl>
                                      </p:cBhvr>
                                    </p:animEffect>
                                  </p:childTnLst>
                                </p:cTn>
                              </p:par>
                            </p:childTnLst>
                          </p:cTn>
                        </p:par>
                        <p:par>
                          <p:cTn id="44" fill="hold" nodeType="afterGroup">
                            <p:stCondLst>
                              <p:cond delay="5500"/>
                            </p:stCondLst>
                            <p:childTnLst>
                              <p:par>
                                <p:cTn id="45" presetID="3" presetClass="entr" presetSubtype="10" fill="hold" grpId="0" nodeType="afterEffect">
                                  <p:stCondLst>
                                    <p:cond delay="3000"/>
                                  </p:stCondLst>
                                  <p:childTnLst>
                                    <p:set>
                                      <p:cBhvr>
                                        <p:cTn id="46" dur="1" fill="hold">
                                          <p:stCondLst>
                                            <p:cond delay="0"/>
                                          </p:stCondLst>
                                        </p:cTn>
                                        <p:tgtEl>
                                          <p:spTgt spid="128003">
                                            <p:txEl>
                                              <p:pRg st="0" end="0"/>
                                            </p:txEl>
                                          </p:spTgt>
                                        </p:tgtEl>
                                        <p:attrNameLst>
                                          <p:attrName>style.visibility</p:attrName>
                                        </p:attrNameLst>
                                      </p:cBhvr>
                                      <p:to>
                                        <p:strVal val="visible"/>
                                      </p:to>
                                    </p:set>
                                    <p:animEffect transition="in" filter="blinds(horizontal)">
                                      <p:cBhvr>
                                        <p:cTn id="47" dur="500"/>
                                        <p:tgtEl>
                                          <p:spTgt spid="128003">
                                            <p:txEl>
                                              <p:pRg st="0" end="0"/>
                                            </p:txEl>
                                          </p:spTgt>
                                        </p:tgtEl>
                                      </p:cBhvr>
                                    </p:animEffect>
                                  </p:childTnLst>
                                </p:cTn>
                              </p:par>
                            </p:childTnLst>
                          </p:cTn>
                        </p:par>
                        <p:par>
                          <p:cTn id="48" fill="hold" nodeType="afterGroup">
                            <p:stCondLst>
                              <p:cond delay="9000"/>
                            </p:stCondLst>
                            <p:childTnLst>
                              <p:par>
                                <p:cTn id="49" presetID="3" presetClass="entr" presetSubtype="10" fill="hold" grpId="0" nodeType="afterEffect">
                                  <p:stCondLst>
                                    <p:cond delay="500"/>
                                  </p:stCondLst>
                                  <p:childTnLst>
                                    <p:set>
                                      <p:cBhvr>
                                        <p:cTn id="50" dur="1" fill="hold">
                                          <p:stCondLst>
                                            <p:cond delay="0"/>
                                          </p:stCondLst>
                                        </p:cTn>
                                        <p:tgtEl>
                                          <p:spTgt spid="128003">
                                            <p:txEl>
                                              <p:pRg st="1" end="1"/>
                                            </p:txEl>
                                          </p:spTgt>
                                        </p:tgtEl>
                                        <p:attrNameLst>
                                          <p:attrName>style.visibility</p:attrName>
                                        </p:attrNameLst>
                                      </p:cBhvr>
                                      <p:to>
                                        <p:strVal val="visible"/>
                                      </p:to>
                                    </p:set>
                                    <p:animEffect transition="in" filter="blinds(horizontal)">
                                      <p:cBhvr>
                                        <p:cTn id="51" dur="500"/>
                                        <p:tgtEl>
                                          <p:spTgt spid="128003">
                                            <p:txEl>
                                              <p:pRg st="1" end="1"/>
                                            </p:txEl>
                                          </p:spTgt>
                                        </p:tgtEl>
                                      </p:cBhvr>
                                    </p:animEffect>
                                  </p:childTnLst>
                                </p:cTn>
                              </p:par>
                            </p:childTnLst>
                          </p:cTn>
                        </p:par>
                        <p:par>
                          <p:cTn id="52" fill="hold" nodeType="afterGroup">
                            <p:stCondLst>
                              <p:cond delay="10000"/>
                            </p:stCondLst>
                            <p:childTnLst>
                              <p:par>
                                <p:cTn id="53" presetID="3" presetClass="entr" presetSubtype="10" fill="hold" grpId="0" nodeType="afterEffect">
                                  <p:stCondLst>
                                    <p:cond delay="500"/>
                                  </p:stCondLst>
                                  <p:childTnLst>
                                    <p:set>
                                      <p:cBhvr>
                                        <p:cTn id="54" dur="1" fill="hold">
                                          <p:stCondLst>
                                            <p:cond delay="0"/>
                                          </p:stCondLst>
                                        </p:cTn>
                                        <p:tgtEl>
                                          <p:spTgt spid="128003">
                                            <p:txEl>
                                              <p:pRg st="2" end="2"/>
                                            </p:txEl>
                                          </p:spTgt>
                                        </p:tgtEl>
                                        <p:attrNameLst>
                                          <p:attrName>style.visibility</p:attrName>
                                        </p:attrNameLst>
                                      </p:cBhvr>
                                      <p:to>
                                        <p:strVal val="visible"/>
                                      </p:to>
                                    </p:set>
                                    <p:animEffect transition="in" filter="blinds(horizontal)">
                                      <p:cBhvr>
                                        <p:cTn id="55" dur="500"/>
                                        <p:tgtEl>
                                          <p:spTgt spid="128003">
                                            <p:txEl>
                                              <p:pRg st="2" end="2"/>
                                            </p:txEl>
                                          </p:spTgt>
                                        </p:tgtEl>
                                      </p:cBhvr>
                                    </p:animEffect>
                                  </p:childTnLst>
                                </p:cTn>
                              </p:par>
                            </p:childTnLst>
                          </p:cTn>
                        </p:par>
                        <p:par>
                          <p:cTn id="56" fill="hold" nodeType="afterGroup">
                            <p:stCondLst>
                              <p:cond delay="11000"/>
                            </p:stCondLst>
                            <p:childTnLst>
                              <p:par>
                                <p:cTn id="57" presetID="3" presetClass="entr" presetSubtype="10" fill="hold" grpId="0" nodeType="afterEffect">
                                  <p:stCondLst>
                                    <p:cond delay="500"/>
                                  </p:stCondLst>
                                  <p:childTnLst>
                                    <p:set>
                                      <p:cBhvr>
                                        <p:cTn id="58" dur="1" fill="hold">
                                          <p:stCondLst>
                                            <p:cond delay="0"/>
                                          </p:stCondLst>
                                        </p:cTn>
                                        <p:tgtEl>
                                          <p:spTgt spid="128003">
                                            <p:txEl>
                                              <p:pRg st="3" end="3"/>
                                            </p:txEl>
                                          </p:spTgt>
                                        </p:tgtEl>
                                        <p:attrNameLst>
                                          <p:attrName>style.visibility</p:attrName>
                                        </p:attrNameLst>
                                      </p:cBhvr>
                                      <p:to>
                                        <p:strVal val="visible"/>
                                      </p:to>
                                    </p:set>
                                    <p:animEffect transition="in" filter="blinds(horizontal)">
                                      <p:cBhvr>
                                        <p:cTn id="59" dur="500"/>
                                        <p:tgtEl>
                                          <p:spTgt spid="128003">
                                            <p:txEl>
                                              <p:pRg st="3" end="3"/>
                                            </p:txEl>
                                          </p:spTgt>
                                        </p:tgtEl>
                                      </p:cBhvr>
                                    </p:animEffect>
                                  </p:childTnLst>
                                </p:cTn>
                              </p:par>
                            </p:childTnLst>
                          </p:cTn>
                        </p:par>
                        <p:par>
                          <p:cTn id="60" fill="hold" nodeType="afterGroup">
                            <p:stCondLst>
                              <p:cond delay="12000"/>
                            </p:stCondLst>
                            <p:childTnLst>
                              <p:par>
                                <p:cTn id="61" presetID="3" presetClass="entr" presetSubtype="10" fill="hold" grpId="0" nodeType="afterEffect">
                                  <p:stCondLst>
                                    <p:cond delay="500"/>
                                  </p:stCondLst>
                                  <p:childTnLst>
                                    <p:set>
                                      <p:cBhvr>
                                        <p:cTn id="62" dur="1" fill="hold">
                                          <p:stCondLst>
                                            <p:cond delay="0"/>
                                          </p:stCondLst>
                                        </p:cTn>
                                        <p:tgtEl>
                                          <p:spTgt spid="128003">
                                            <p:txEl>
                                              <p:pRg st="4" end="4"/>
                                            </p:txEl>
                                          </p:spTgt>
                                        </p:tgtEl>
                                        <p:attrNameLst>
                                          <p:attrName>style.visibility</p:attrName>
                                        </p:attrNameLst>
                                      </p:cBhvr>
                                      <p:to>
                                        <p:strVal val="visible"/>
                                      </p:to>
                                    </p:set>
                                    <p:animEffect transition="in" filter="blinds(horizontal)">
                                      <p:cBhvr>
                                        <p:cTn id="63" dur="500"/>
                                        <p:tgtEl>
                                          <p:spTgt spid="128003">
                                            <p:txEl>
                                              <p:pRg st="4" end="4"/>
                                            </p:txEl>
                                          </p:spTgt>
                                        </p:tgtEl>
                                      </p:cBhvr>
                                    </p:animEffect>
                                  </p:childTnLst>
                                </p:cTn>
                              </p:par>
                            </p:childTnLst>
                          </p:cTn>
                        </p:par>
                        <p:par>
                          <p:cTn id="64" fill="hold" nodeType="afterGroup">
                            <p:stCondLst>
                              <p:cond delay="13000"/>
                            </p:stCondLst>
                            <p:childTnLst>
                              <p:par>
                                <p:cTn id="65" presetID="3" presetClass="entr" presetSubtype="10" fill="hold" grpId="0" nodeType="afterEffect">
                                  <p:stCondLst>
                                    <p:cond delay="500"/>
                                  </p:stCondLst>
                                  <p:childTnLst>
                                    <p:set>
                                      <p:cBhvr>
                                        <p:cTn id="66" dur="1" fill="hold">
                                          <p:stCondLst>
                                            <p:cond delay="0"/>
                                          </p:stCondLst>
                                        </p:cTn>
                                        <p:tgtEl>
                                          <p:spTgt spid="128003">
                                            <p:txEl>
                                              <p:pRg st="5" end="5"/>
                                            </p:txEl>
                                          </p:spTgt>
                                        </p:tgtEl>
                                        <p:attrNameLst>
                                          <p:attrName>style.visibility</p:attrName>
                                        </p:attrNameLst>
                                      </p:cBhvr>
                                      <p:to>
                                        <p:strVal val="visible"/>
                                      </p:to>
                                    </p:set>
                                    <p:animEffect transition="in" filter="blinds(horizontal)">
                                      <p:cBhvr>
                                        <p:cTn id="67" dur="500"/>
                                        <p:tgtEl>
                                          <p:spTgt spid="1280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88" name="Object 100"/>
          <p:cNvGraphicFramePr>
            <a:graphicFrameLocks noGrp="1" noChangeAspect="1"/>
          </p:cNvGraphicFramePr>
          <p:nvPr>
            <p:ph sz="quarter" idx="2"/>
          </p:nvPr>
        </p:nvGraphicFramePr>
        <p:xfrm>
          <a:off x="609600" y="1020763"/>
          <a:ext cx="8159750" cy="430212"/>
        </p:xfrm>
        <a:graphic>
          <a:graphicData uri="http://schemas.openxmlformats.org/presentationml/2006/ole">
            <mc:AlternateContent xmlns:mc="http://schemas.openxmlformats.org/markup-compatibility/2006">
              <mc:Choice xmlns:v="urn:schemas-microsoft-com:vml" Requires="v">
                <p:oleObj spid="_x0000_s63728" name="Visio" r:id="rId4" imgW="8253679" imgH="435559" progId="">
                  <p:embed/>
                </p:oleObj>
              </mc:Choice>
              <mc:Fallback>
                <p:oleObj name="Visio" r:id="rId4" imgW="8253679" imgH="435559" progId="">
                  <p:embed/>
                  <p:pic>
                    <p:nvPicPr>
                      <p:cNvPr id="0" name="Picture 10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20763"/>
                        <a:ext cx="81597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74" name="Rectangle 14"/>
          <p:cNvSpPr>
            <a:spLocks noChangeArrowheads="1"/>
          </p:cNvSpPr>
          <p:nvPr/>
        </p:nvSpPr>
        <p:spPr bwMode="auto">
          <a:xfrm>
            <a:off x="534988" y="1336675"/>
            <a:ext cx="1420812" cy="1625600"/>
          </a:xfrm>
          <a:prstGeom prst="rect">
            <a:avLst/>
          </a:prstGeom>
          <a:solidFill>
            <a:srgbClr val="FF3300"/>
          </a:solidFill>
          <a:ln w="9525">
            <a:noFill/>
            <a:miter lim="800000"/>
            <a:headEnd/>
            <a:tailEnd/>
          </a:ln>
        </p:spPr>
        <p:txBody>
          <a:bodyPr wrap="none" anchor="ctr"/>
          <a:lstStyle/>
          <a:p>
            <a:endParaRPr lang="en-US" altLang="en-US" sz="2400" dirty="0">
              <a:latin typeface="Times New Roman" pitchFamily="18" charset="0"/>
            </a:endParaRPr>
          </a:p>
        </p:txBody>
      </p:sp>
      <p:graphicFrame>
        <p:nvGraphicFramePr>
          <p:cNvPr id="63589" name="Object 101"/>
          <p:cNvGraphicFramePr>
            <a:graphicFrameLocks noGrp="1" noChangeAspect="1"/>
          </p:cNvGraphicFramePr>
          <p:nvPr>
            <p:ph sz="quarter" idx="3"/>
          </p:nvPr>
        </p:nvGraphicFramePr>
        <p:xfrm>
          <a:off x="609600" y="1450975"/>
          <a:ext cx="1246188" cy="1398588"/>
        </p:xfrm>
        <a:graphic>
          <a:graphicData uri="http://schemas.openxmlformats.org/presentationml/2006/ole">
            <mc:AlternateContent xmlns:mc="http://schemas.openxmlformats.org/markup-compatibility/2006">
              <mc:Choice xmlns:v="urn:schemas-microsoft-com:vml" Requires="v">
                <p:oleObj spid="_x0000_s63729" name="Visio" r:id="rId6" imgW="1246022" imgH="1398422" progId="">
                  <p:embed/>
                </p:oleObj>
              </mc:Choice>
              <mc:Fallback>
                <p:oleObj name="Visio" r:id="rId6" imgW="1246022" imgH="1398422" progId="">
                  <p:embed/>
                  <p:pic>
                    <p:nvPicPr>
                      <p:cNvPr id="0" name="Picture 10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450975"/>
                        <a:ext cx="1246188" cy="139858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0" name="Object 102"/>
          <p:cNvGraphicFramePr>
            <a:graphicFrameLocks noChangeAspect="1"/>
          </p:cNvGraphicFramePr>
          <p:nvPr/>
        </p:nvGraphicFramePr>
        <p:xfrm>
          <a:off x="1992313" y="1465263"/>
          <a:ext cx="1246187" cy="1398587"/>
        </p:xfrm>
        <a:graphic>
          <a:graphicData uri="http://schemas.openxmlformats.org/presentationml/2006/ole">
            <mc:AlternateContent xmlns:mc="http://schemas.openxmlformats.org/markup-compatibility/2006">
              <mc:Choice xmlns:v="urn:schemas-microsoft-com:vml" Requires="v">
                <p:oleObj spid="_x0000_s63730" name="Visio" r:id="rId8" imgW="1246022" imgH="1398422" progId="">
                  <p:embed/>
                </p:oleObj>
              </mc:Choice>
              <mc:Fallback>
                <p:oleObj name="Visio" r:id="rId8" imgW="1246022" imgH="1398422" progId="">
                  <p:embed/>
                  <p:pic>
                    <p:nvPicPr>
                      <p:cNvPr id="0"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231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1" name="Object 103"/>
          <p:cNvGraphicFramePr>
            <a:graphicFrameLocks noChangeAspect="1"/>
          </p:cNvGraphicFramePr>
          <p:nvPr/>
        </p:nvGraphicFramePr>
        <p:xfrm>
          <a:off x="3375025" y="1465263"/>
          <a:ext cx="1246188" cy="1398587"/>
        </p:xfrm>
        <a:graphic>
          <a:graphicData uri="http://schemas.openxmlformats.org/presentationml/2006/ole">
            <mc:AlternateContent xmlns:mc="http://schemas.openxmlformats.org/markup-compatibility/2006">
              <mc:Choice xmlns:v="urn:schemas-microsoft-com:vml" Requires="v">
                <p:oleObj spid="_x0000_s63731" name="Visio" r:id="rId10" imgW="1246022" imgH="1398422" progId="">
                  <p:embed/>
                </p:oleObj>
              </mc:Choice>
              <mc:Fallback>
                <p:oleObj name="Visio" r:id="rId10" imgW="1246022" imgH="1398422" progId="">
                  <p:embed/>
                  <p:pic>
                    <p:nvPicPr>
                      <p:cNvPr id="0"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025"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2" name="Object 104"/>
          <p:cNvGraphicFramePr>
            <a:graphicFrameLocks noChangeAspect="1"/>
          </p:cNvGraphicFramePr>
          <p:nvPr/>
        </p:nvGraphicFramePr>
        <p:xfrm>
          <a:off x="4757738" y="1465263"/>
          <a:ext cx="1246187" cy="1398587"/>
        </p:xfrm>
        <a:graphic>
          <a:graphicData uri="http://schemas.openxmlformats.org/presentationml/2006/ole">
            <mc:AlternateContent xmlns:mc="http://schemas.openxmlformats.org/markup-compatibility/2006">
              <mc:Choice xmlns:v="urn:schemas-microsoft-com:vml" Requires="v">
                <p:oleObj spid="_x0000_s63732" name="Visio" r:id="rId12" imgW="1246022" imgH="1398422" progId="">
                  <p:embed/>
                </p:oleObj>
              </mc:Choice>
              <mc:Fallback>
                <p:oleObj name="Visio" r:id="rId12" imgW="1246022" imgH="1398422" progId="">
                  <p:embed/>
                  <p:pic>
                    <p:nvPicPr>
                      <p:cNvPr id="0" name="Picture 1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7738"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3" name="Object 105"/>
          <p:cNvGraphicFramePr>
            <a:graphicFrameLocks noChangeAspect="1"/>
          </p:cNvGraphicFramePr>
          <p:nvPr/>
        </p:nvGraphicFramePr>
        <p:xfrm>
          <a:off x="6140450" y="1465263"/>
          <a:ext cx="1246188" cy="1398587"/>
        </p:xfrm>
        <a:graphic>
          <a:graphicData uri="http://schemas.openxmlformats.org/presentationml/2006/ole">
            <mc:AlternateContent xmlns:mc="http://schemas.openxmlformats.org/markup-compatibility/2006">
              <mc:Choice xmlns:v="urn:schemas-microsoft-com:vml" Requires="v">
                <p:oleObj spid="_x0000_s63733" name="Visio" r:id="rId14" imgW="1246022" imgH="1398422" progId="">
                  <p:embed/>
                </p:oleObj>
              </mc:Choice>
              <mc:Fallback>
                <p:oleObj name="Visio" r:id="rId14" imgW="1246022" imgH="1398422" progId="">
                  <p:embed/>
                  <p:pic>
                    <p:nvPicPr>
                      <p:cNvPr id="0"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450"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4" name="Object 106"/>
          <p:cNvGraphicFramePr>
            <a:graphicFrameLocks noChangeAspect="1"/>
          </p:cNvGraphicFramePr>
          <p:nvPr/>
        </p:nvGraphicFramePr>
        <p:xfrm>
          <a:off x="7523163" y="1465263"/>
          <a:ext cx="1246187" cy="1398587"/>
        </p:xfrm>
        <a:graphic>
          <a:graphicData uri="http://schemas.openxmlformats.org/presentationml/2006/ole">
            <mc:AlternateContent xmlns:mc="http://schemas.openxmlformats.org/markup-compatibility/2006">
              <mc:Choice xmlns:v="urn:schemas-microsoft-com:vml" Requires="v">
                <p:oleObj spid="_x0000_s63734" name="Visio" r:id="rId16" imgW="1246022" imgH="1398422" progId="">
                  <p:embed/>
                </p:oleObj>
              </mc:Choice>
              <mc:Fallback>
                <p:oleObj name="Visio" r:id="rId16" imgW="1246022" imgH="1398422" progId="">
                  <p:embed/>
                  <p:pic>
                    <p:nvPicPr>
                      <p:cNvPr id="0" name="Picture 10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16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71" name="Rectangle 11"/>
          <p:cNvSpPr>
            <a:spLocks noGrp="1" noChangeArrowheads="1"/>
          </p:cNvSpPr>
          <p:nvPr>
            <p:ph type="body" sz="half" idx="1"/>
          </p:nvPr>
        </p:nvSpPr>
        <p:spPr>
          <a:xfrm>
            <a:off x="609600" y="3070225"/>
            <a:ext cx="8231188" cy="2879725"/>
          </a:xfrm>
        </p:spPr>
        <p:txBody>
          <a:bodyPr>
            <a:normAutofit lnSpcReduction="10000"/>
          </a:bodyPr>
          <a:lstStyle/>
          <a:p>
            <a:pPr eaLnBrk="1" hangingPunct="1">
              <a:lnSpc>
                <a:spcPct val="90000"/>
              </a:lnSpc>
              <a:spcBef>
                <a:spcPct val="0"/>
              </a:spcBef>
              <a:defRPr/>
            </a:pPr>
            <a:r>
              <a:rPr lang="en-US" altLang="en-US" sz="1800" dirty="0" smtClean="0">
                <a:solidFill>
                  <a:srgbClr val="000000"/>
                </a:solidFill>
              </a:rPr>
              <a:t>Key step</a:t>
            </a:r>
          </a:p>
          <a:p>
            <a:pPr lvl="1" eaLnBrk="1" hangingPunct="1">
              <a:lnSpc>
                <a:spcPct val="90000"/>
              </a:lnSpc>
              <a:spcBef>
                <a:spcPct val="0"/>
              </a:spcBef>
              <a:defRPr/>
            </a:pPr>
            <a:r>
              <a:rPr lang="en-US" altLang="en-US" sz="2000" dirty="0" smtClean="0">
                <a:solidFill>
                  <a:srgbClr val="000000"/>
                </a:solidFill>
              </a:rPr>
              <a:t>Organisation and candidate receive briefing on process and requirements</a:t>
            </a:r>
          </a:p>
          <a:p>
            <a:pPr eaLnBrk="1" hangingPunct="1">
              <a:lnSpc>
                <a:spcPct val="90000"/>
              </a:lnSpc>
              <a:spcBef>
                <a:spcPts val="600"/>
              </a:spcBef>
              <a:defRPr/>
            </a:pPr>
            <a:r>
              <a:rPr lang="en-US" altLang="en-US" sz="1800" dirty="0" smtClean="0">
                <a:solidFill>
                  <a:srgbClr val="000000"/>
                </a:solidFill>
              </a:rPr>
              <a:t>Candidate receives kit:</a:t>
            </a:r>
          </a:p>
          <a:p>
            <a:pPr lvl="1" eaLnBrk="1" hangingPunct="1">
              <a:lnSpc>
                <a:spcPct val="90000"/>
              </a:lnSpc>
              <a:spcBef>
                <a:spcPct val="0"/>
              </a:spcBef>
              <a:buFont typeface="Wingdings" pitchFamily="2" charset="2"/>
              <a:buChar char="ü"/>
              <a:defRPr/>
            </a:pPr>
            <a:r>
              <a:rPr lang="en-US" altLang="en-US" sz="2000" dirty="0" smtClean="0">
                <a:solidFill>
                  <a:srgbClr val="000000"/>
                </a:solidFill>
              </a:rPr>
              <a:t>RPL Brochure</a:t>
            </a:r>
          </a:p>
          <a:p>
            <a:pPr lvl="1" eaLnBrk="1" hangingPunct="1">
              <a:lnSpc>
                <a:spcPct val="90000"/>
              </a:lnSpc>
              <a:spcBef>
                <a:spcPct val="0"/>
              </a:spcBef>
              <a:buFont typeface="Wingdings" pitchFamily="2" charset="2"/>
              <a:buChar char="ü"/>
              <a:defRPr/>
            </a:pPr>
            <a:r>
              <a:rPr lang="en-US" altLang="en-US" sz="2000" dirty="0" smtClean="0">
                <a:solidFill>
                  <a:srgbClr val="000000"/>
                </a:solidFill>
              </a:rPr>
              <a:t>Nomination form</a:t>
            </a:r>
          </a:p>
          <a:p>
            <a:pPr lvl="1" eaLnBrk="1" hangingPunct="1">
              <a:lnSpc>
                <a:spcPct val="90000"/>
              </a:lnSpc>
              <a:spcBef>
                <a:spcPct val="0"/>
              </a:spcBef>
              <a:buFont typeface="Wingdings" pitchFamily="2" charset="2"/>
              <a:buChar char="ü"/>
              <a:defRPr/>
            </a:pPr>
            <a:r>
              <a:rPr lang="en-US" altLang="en-US" sz="2000" dirty="0" smtClean="0">
                <a:solidFill>
                  <a:srgbClr val="000000"/>
                </a:solidFill>
              </a:rPr>
              <a:t>Self assessment form</a:t>
            </a:r>
          </a:p>
          <a:p>
            <a:pPr lvl="1" eaLnBrk="1" hangingPunct="1">
              <a:lnSpc>
                <a:spcPct val="90000"/>
              </a:lnSpc>
              <a:spcBef>
                <a:spcPct val="0"/>
              </a:spcBef>
              <a:buFont typeface="Wingdings" pitchFamily="2" charset="2"/>
              <a:buChar char="ü"/>
              <a:defRPr/>
            </a:pPr>
            <a:r>
              <a:rPr lang="en-US" altLang="en-US" sz="2000" dirty="0" smtClean="0">
                <a:solidFill>
                  <a:srgbClr val="000000"/>
                </a:solidFill>
              </a:rPr>
              <a:t>3</a:t>
            </a:r>
            <a:r>
              <a:rPr lang="en-US" altLang="en-US" sz="2000" baseline="30000" dirty="0" smtClean="0">
                <a:solidFill>
                  <a:srgbClr val="000000"/>
                </a:solidFill>
              </a:rPr>
              <a:t>rd</a:t>
            </a:r>
            <a:r>
              <a:rPr lang="en-US" altLang="en-US" sz="2000" dirty="0" smtClean="0">
                <a:solidFill>
                  <a:srgbClr val="000000"/>
                </a:solidFill>
              </a:rPr>
              <a:t> Party assessment</a:t>
            </a:r>
          </a:p>
          <a:p>
            <a:pPr lvl="1" eaLnBrk="1" hangingPunct="1">
              <a:lnSpc>
                <a:spcPct val="90000"/>
              </a:lnSpc>
              <a:spcBef>
                <a:spcPct val="0"/>
              </a:spcBef>
              <a:buFont typeface="Wingdings" pitchFamily="2" charset="2"/>
              <a:buChar char="ü"/>
              <a:defRPr/>
            </a:pPr>
            <a:r>
              <a:rPr lang="en-US" altLang="en-US" sz="2000" dirty="0" smtClean="0">
                <a:solidFill>
                  <a:srgbClr val="000000"/>
                </a:solidFill>
              </a:rPr>
              <a:t>Competency list</a:t>
            </a:r>
          </a:p>
          <a:p>
            <a:pPr lvl="1" eaLnBrk="1" hangingPunct="1">
              <a:lnSpc>
                <a:spcPct val="90000"/>
              </a:lnSpc>
              <a:spcBef>
                <a:spcPct val="0"/>
              </a:spcBef>
              <a:buFont typeface="Wingdings" pitchFamily="2" charset="2"/>
              <a:buChar char="ü"/>
              <a:defRPr/>
            </a:pPr>
            <a:r>
              <a:rPr lang="en-US" altLang="en-US" sz="2000" dirty="0" smtClean="0">
                <a:solidFill>
                  <a:srgbClr val="000000"/>
                </a:solidFill>
              </a:rPr>
              <a:t>Process overview</a:t>
            </a:r>
          </a:p>
          <a:p>
            <a:pPr lvl="1" eaLnBrk="1" hangingPunct="1">
              <a:lnSpc>
                <a:spcPct val="90000"/>
              </a:lnSpc>
              <a:spcBef>
                <a:spcPct val="0"/>
              </a:spcBef>
              <a:buFont typeface="Wingdings" pitchFamily="2" charset="2"/>
              <a:buChar char="ü"/>
              <a:defRPr/>
            </a:pPr>
            <a:r>
              <a:rPr lang="en-US" altLang="en-US" sz="2000" dirty="0" smtClean="0">
                <a:solidFill>
                  <a:srgbClr val="000000"/>
                </a:solidFill>
              </a:rPr>
              <a:t>Contact numbers</a:t>
            </a:r>
            <a:endParaRPr lang="en-US" altLang="en-US" sz="2400"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43374"/>
                                        </p:tgtEl>
                                        <p:attrNameLst>
                                          <p:attrName>style.visibility</p:attrName>
                                        </p:attrNameLst>
                                      </p:cBhvr>
                                      <p:to>
                                        <p:strVal val="visible"/>
                                      </p:to>
                                    </p:set>
                                    <p:animEffect transition="in" filter="dissolve">
                                      <p:cBhvr>
                                        <p:cTn id="7" dur="500"/>
                                        <p:tgtEl>
                                          <p:spTgt spid="143374"/>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43371">
                                            <p:txEl>
                                              <p:pRg st="0" end="0"/>
                                            </p:txEl>
                                          </p:spTgt>
                                        </p:tgtEl>
                                        <p:attrNameLst>
                                          <p:attrName>style.visibility</p:attrName>
                                        </p:attrNameLst>
                                      </p:cBhvr>
                                      <p:to>
                                        <p:strVal val="visible"/>
                                      </p:to>
                                    </p:set>
                                    <p:animEffect transition="in" filter="dissolve">
                                      <p:cBhvr>
                                        <p:cTn id="11" dur="500"/>
                                        <p:tgtEl>
                                          <p:spTgt spid="143371">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43371">
                                            <p:txEl>
                                              <p:pRg st="1" end="1"/>
                                            </p:txEl>
                                          </p:spTgt>
                                        </p:tgtEl>
                                        <p:attrNameLst>
                                          <p:attrName>style.visibility</p:attrName>
                                        </p:attrNameLst>
                                      </p:cBhvr>
                                      <p:to>
                                        <p:strVal val="visible"/>
                                      </p:to>
                                    </p:set>
                                    <p:animEffect transition="in" filter="dissolve">
                                      <p:cBhvr>
                                        <p:cTn id="14" dur="500"/>
                                        <p:tgtEl>
                                          <p:spTgt spid="143371">
                                            <p:txEl>
                                              <p:pRg st="1" end="1"/>
                                            </p:txEl>
                                          </p:spTgt>
                                        </p:tgtEl>
                                      </p:cBhvr>
                                    </p:animEffect>
                                  </p:childTnLst>
                                </p:cTn>
                              </p:par>
                            </p:childTnLst>
                          </p:cTn>
                        </p:par>
                        <p:par>
                          <p:cTn id="15" fill="hold" nodeType="afterGroup">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43371">
                                            <p:txEl>
                                              <p:pRg st="2" end="2"/>
                                            </p:txEl>
                                          </p:spTgt>
                                        </p:tgtEl>
                                        <p:attrNameLst>
                                          <p:attrName>style.visibility</p:attrName>
                                        </p:attrNameLst>
                                      </p:cBhvr>
                                      <p:to>
                                        <p:strVal val="visible"/>
                                      </p:to>
                                    </p:set>
                                    <p:animEffect transition="in" filter="dissolve">
                                      <p:cBhvr>
                                        <p:cTn id="18" dur="500"/>
                                        <p:tgtEl>
                                          <p:spTgt spid="143371">
                                            <p:txEl>
                                              <p:pRg st="2" end="2"/>
                                            </p:txEl>
                                          </p:spTgt>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43371">
                                            <p:txEl>
                                              <p:pRg st="3" end="3"/>
                                            </p:txEl>
                                          </p:spTgt>
                                        </p:tgtEl>
                                        <p:attrNameLst>
                                          <p:attrName>style.visibility</p:attrName>
                                        </p:attrNameLst>
                                      </p:cBhvr>
                                      <p:to>
                                        <p:strVal val="visible"/>
                                      </p:to>
                                    </p:set>
                                    <p:animEffect transition="in" filter="dissolve">
                                      <p:cBhvr>
                                        <p:cTn id="22" dur="500"/>
                                        <p:tgtEl>
                                          <p:spTgt spid="143371">
                                            <p:txEl>
                                              <p:pRg st="3" end="3"/>
                                            </p:txEl>
                                          </p:spTgt>
                                        </p:tgtEl>
                                      </p:cBhvr>
                                    </p:animEffect>
                                  </p:childTnLst>
                                </p:cTn>
                              </p:par>
                            </p:childTnLst>
                          </p:cTn>
                        </p:par>
                        <p:par>
                          <p:cTn id="23" fill="hold" nodeType="afterGroup">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143371">
                                            <p:txEl>
                                              <p:pRg st="4" end="4"/>
                                            </p:txEl>
                                          </p:spTgt>
                                        </p:tgtEl>
                                        <p:attrNameLst>
                                          <p:attrName>style.visibility</p:attrName>
                                        </p:attrNameLst>
                                      </p:cBhvr>
                                      <p:to>
                                        <p:strVal val="visible"/>
                                      </p:to>
                                    </p:set>
                                    <p:animEffect transition="in" filter="dissolve">
                                      <p:cBhvr>
                                        <p:cTn id="26" dur="500"/>
                                        <p:tgtEl>
                                          <p:spTgt spid="143371">
                                            <p:txEl>
                                              <p:pRg st="4" end="4"/>
                                            </p:txEl>
                                          </p:spTgt>
                                        </p:tgtEl>
                                      </p:cBhvr>
                                    </p:animEffect>
                                  </p:childTnLst>
                                </p:cTn>
                              </p:par>
                            </p:childTnLst>
                          </p:cTn>
                        </p:par>
                        <p:par>
                          <p:cTn id="27" fill="hold" nodeType="afterGroup">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143371">
                                            <p:txEl>
                                              <p:pRg st="5" end="5"/>
                                            </p:txEl>
                                          </p:spTgt>
                                        </p:tgtEl>
                                        <p:attrNameLst>
                                          <p:attrName>style.visibility</p:attrName>
                                        </p:attrNameLst>
                                      </p:cBhvr>
                                      <p:to>
                                        <p:strVal val="visible"/>
                                      </p:to>
                                    </p:set>
                                    <p:animEffect transition="in" filter="dissolve">
                                      <p:cBhvr>
                                        <p:cTn id="30" dur="500"/>
                                        <p:tgtEl>
                                          <p:spTgt spid="143371">
                                            <p:txEl>
                                              <p:pRg st="5" end="5"/>
                                            </p:txEl>
                                          </p:spTgt>
                                        </p:tgtEl>
                                      </p:cBhvr>
                                    </p:animEffect>
                                  </p:childTnLst>
                                </p:cTn>
                              </p:par>
                            </p:childTnLst>
                          </p:cTn>
                        </p:par>
                        <p:par>
                          <p:cTn id="31" fill="hold" nodeType="afterGroup">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143371">
                                            <p:txEl>
                                              <p:pRg st="6" end="6"/>
                                            </p:txEl>
                                          </p:spTgt>
                                        </p:tgtEl>
                                        <p:attrNameLst>
                                          <p:attrName>style.visibility</p:attrName>
                                        </p:attrNameLst>
                                      </p:cBhvr>
                                      <p:to>
                                        <p:strVal val="visible"/>
                                      </p:to>
                                    </p:set>
                                    <p:animEffect transition="in" filter="dissolve">
                                      <p:cBhvr>
                                        <p:cTn id="34" dur="500"/>
                                        <p:tgtEl>
                                          <p:spTgt spid="143371">
                                            <p:txEl>
                                              <p:pRg st="6" end="6"/>
                                            </p:txEl>
                                          </p:spTgt>
                                        </p:tgtEl>
                                      </p:cBhvr>
                                    </p:animEffect>
                                  </p:childTnLst>
                                </p:cTn>
                              </p:par>
                            </p:childTnLst>
                          </p:cTn>
                        </p:par>
                        <p:par>
                          <p:cTn id="35" fill="hold" nodeType="afterGroup">
                            <p:stCondLst>
                              <p:cond delay="4000"/>
                            </p:stCondLst>
                            <p:childTnLst>
                              <p:par>
                                <p:cTn id="36" presetID="9" presetClass="entr" presetSubtype="0" fill="hold" grpId="0" nodeType="afterEffect">
                                  <p:stCondLst>
                                    <p:cond delay="0"/>
                                  </p:stCondLst>
                                  <p:childTnLst>
                                    <p:set>
                                      <p:cBhvr>
                                        <p:cTn id="37" dur="1" fill="hold">
                                          <p:stCondLst>
                                            <p:cond delay="0"/>
                                          </p:stCondLst>
                                        </p:cTn>
                                        <p:tgtEl>
                                          <p:spTgt spid="143371">
                                            <p:txEl>
                                              <p:pRg st="7" end="7"/>
                                            </p:txEl>
                                          </p:spTgt>
                                        </p:tgtEl>
                                        <p:attrNameLst>
                                          <p:attrName>style.visibility</p:attrName>
                                        </p:attrNameLst>
                                      </p:cBhvr>
                                      <p:to>
                                        <p:strVal val="visible"/>
                                      </p:to>
                                    </p:set>
                                    <p:animEffect transition="in" filter="dissolve">
                                      <p:cBhvr>
                                        <p:cTn id="38" dur="500"/>
                                        <p:tgtEl>
                                          <p:spTgt spid="143371">
                                            <p:txEl>
                                              <p:pRg st="7" end="7"/>
                                            </p:txEl>
                                          </p:spTgt>
                                        </p:tgtEl>
                                      </p:cBhvr>
                                    </p:animEffect>
                                  </p:childTnLst>
                                </p:cTn>
                              </p:par>
                            </p:childTnLst>
                          </p:cTn>
                        </p:par>
                        <p:par>
                          <p:cTn id="39" fill="hold" nodeType="afterGroup">
                            <p:stCondLst>
                              <p:cond delay="4500"/>
                            </p:stCondLst>
                            <p:childTnLst>
                              <p:par>
                                <p:cTn id="40" presetID="9" presetClass="entr" presetSubtype="0" fill="hold" grpId="0" nodeType="afterEffect">
                                  <p:stCondLst>
                                    <p:cond delay="0"/>
                                  </p:stCondLst>
                                  <p:childTnLst>
                                    <p:set>
                                      <p:cBhvr>
                                        <p:cTn id="41" dur="1" fill="hold">
                                          <p:stCondLst>
                                            <p:cond delay="0"/>
                                          </p:stCondLst>
                                        </p:cTn>
                                        <p:tgtEl>
                                          <p:spTgt spid="143371">
                                            <p:txEl>
                                              <p:pRg st="8" end="8"/>
                                            </p:txEl>
                                          </p:spTgt>
                                        </p:tgtEl>
                                        <p:attrNameLst>
                                          <p:attrName>style.visibility</p:attrName>
                                        </p:attrNameLst>
                                      </p:cBhvr>
                                      <p:to>
                                        <p:strVal val="visible"/>
                                      </p:to>
                                    </p:set>
                                    <p:animEffect transition="in" filter="dissolve">
                                      <p:cBhvr>
                                        <p:cTn id="42" dur="500"/>
                                        <p:tgtEl>
                                          <p:spTgt spid="143371">
                                            <p:txEl>
                                              <p:pRg st="8" end="8"/>
                                            </p:txEl>
                                          </p:spTgt>
                                        </p:tgtEl>
                                      </p:cBhvr>
                                    </p:animEffect>
                                  </p:childTnLst>
                                </p:cTn>
                              </p:par>
                            </p:childTnLst>
                          </p:cTn>
                        </p:par>
                        <p:par>
                          <p:cTn id="43" fill="hold" nodeType="afterGroup">
                            <p:stCondLst>
                              <p:cond delay="5000"/>
                            </p:stCondLst>
                            <p:childTnLst>
                              <p:par>
                                <p:cTn id="44" presetID="9" presetClass="entr" presetSubtype="0" fill="hold" grpId="0" nodeType="afterEffect">
                                  <p:stCondLst>
                                    <p:cond delay="0"/>
                                  </p:stCondLst>
                                  <p:childTnLst>
                                    <p:set>
                                      <p:cBhvr>
                                        <p:cTn id="45" dur="1" fill="hold">
                                          <p:stCondLst>
                                            <p:cond delay="0"/>
                                          </p:stCondLst>
                                        </p:cTn>
                                        <p:tgtEl>
                                          <p:spTgt spid="143371">
                                            <p:txEl>
                                              <p:pRg st="9" end="9"/>
                                            </p:txEl>
                                          </p:spTgt>
                                        </p:tgtEl>
                                        <p:attrNameLst>
                                          <p:attrName>style.visibility</p:attrName>
                                        </p:attrNameLst>
                                      </p:cBhvr>
                                      <p:to>
                                        <p:strVal val="visible"/>
                                      </p:to>
                                    </p:set>
                                    <p:animEffect transition="in" filter="dissolve">
                                      <p:cBhvr>
                                        <p:cTn id="46" dur="500"/>
                                        <p:tgtEl>
                                          <p:spTgt spid="143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4" grpId="0" animBg="1"/>
      <p:bldP spid="14337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612" name="Object 100"/>
          <p:cNvGraphicFramePr>
            <a:graphicFrameLocks noGrp="1" noChangeAspect="1"/>
          </p:cNvGraphicFramePr>
          <p:nvPr>
            <p:ph sz="quarter" idx="2"/>
          </p:nvPr>
        </p:nvGraphicFramePr>
        <p:xfrm>
          <a:off x="609600" y="1020763"/>
          <a:ext cx="8159750" cy="430212"/>
        </p:xfrm>
        <a:graphic>
          <a:graphicData uri="http://schemas.openxmlformats.org/presentationml/2006/ole">
            <mc:AlternateContent xmlns:mc="http://schemas.openxmlformats.org/markup-compatibility/2006">
              <mc:Choice xmlns:v="urn:schemas-microsoft-com:vml" Requires="v">
                <p:oleObj spid="_x0000_s64752" name="Visio" r:id="rId4" imgW="8253679" imgH="435559" progId="">
                  <p:embed/>
                </p:oleObj>
              </mc:Choice>
              <mc:Fallback>
                <p:oleObj name="Visio" r:id="rId4" imgW="8253679" imgH="435559" progId="">
                  <p:embed/>
                  <p:pic>
                    <p:nvPicPr>
                      <p:cNvPr id="0" name="Picture 10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20763"/>
                        <a:ext cx="81597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95" name="Rectangle 11"/>
          <p:cNvSpPr>
            <a:spLocks noChangeArrowheads="1"/>
          </p:cNvSpPr>
          <p:nvPr/>
        </p:nvSpPr>
        <p:spPr bwMode="auto">
          <a:xfrm>
            <a:off x="1907704" y="1336675"/>
            <a:ext cx="1420813" cy="1625600"/>
          </a:xfrm>
          <a:prstGeom prst="rect">
            <a:avLst/>
          </a:prstGeom>
          <a:solidFill>
            <a:srgbClr val="FF3300"/>
          </a:solidFill>
          <a:ln w="9525">
            <a:noFill/>
            <a:miter lim="800000"/>
            <a:headEnd/>
            <a:tailEnd/>
          </a:ln>
        </p:spPr>
        <p:txBody>
          <a:bodyPr wrap="none" anchor="ctr"/>
          <a:lstStyle/>
          <a:p>
            <a:endParaRPr lang="en-US" altLang="en-US" sz="2400" dirty="0">
              <a:latin typeface="Times New Roman" pitchFamily="18" charset="0"/>
            </a:endParaRPr>
          </a:p>
        </p:txBody>
      </p:sp>
      <p:graphicFrame>
        <p:nvGraphicFramePr>
          <p:cNvPr id="64613" name="Object 101"/>
          <p:cNvGraphicFramePr>
            <a:graphicFrameLocks noGrp="1" noChangeAspect="1"/>
          </p:cNvGraphicFramePr>
          <p:nvPr>
            <p:ph sz="quarter" idx="3"/>
          </p:nvPr>
        </p:nvGraphicFramePr>
        <p:xfrm>
          <a:off x="609600" y="1450975"/>
          <a:ext cx="1246188" cy="1398588"/>
        </p:xfrm>
        <a:graphic>
          <a:graphicData uri="http://schemas.openxmlformats.org/presentationml/2006/ole">
            <mc:AlternateContent xmlns:mc="http://schemas.openxmlformats.org/markup-compatibility/2006">
              <mc:Choice xmlns:v="urn:schemas-microsoft-com:vml" Requires="v">
                <p:oleObj spid="_x0000_s64753" name="Visio" r:id="rId6" imgW="1246022" imgH="1398422" progId="">
                  <p:embed/>
                </p:oleObj>
              </mc:Choice>
              <mc:Fallback>
                <p:oleObj name="Visio" r:id="rId6" imgW="1246022" imgH="1398422" progId="">
                  <p:embed/>
                  <p:pic>
                    <p:nvPicPr>
                      <p:cNvPr id="0" name="Picture 10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450975"/>
                        <a:ext cx="1246188" cy="139858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614" name="Object 102"/>
          <p:cNvGraphicFramePr>
            <a:graphicFrameLocks noChangeAspect="1"/>
          </p:cNvGraphicFramePr>
          <p:nvPr/>
        </p:nvGraphicFramePr>
        <p:xfrm>
          <a:off x="1992313" y="1465263"/>
          <a:ext cx="1246187" cy="1398587"/>
        </p:xfrm>
        <a:graphic>
          <a:graphicData uri="http://schemas.openxmlformats.org/presentationml/2006/ole">
            <mc:AlternateContent xmlns:mc="http://schemas.openxmlformats.org/markup-compatibility/2006">
              <mc:Choice xmlns:v="urn:schemas-microsoft-com:vml" Requires="v">
                <p:oleObj spid="_x0000_s64754" name="Visio" r:id="rId8" imgW="1246022" imgH="1398422" progId="">
                  <p:embed/>
                </p:oleObj>
              </mc:Choice>
              <mc:Fallback>
                <p:oleObj name="Visio" r:id="rId8" imgW="1246022" imgH="1398422" progId="">
                  <p:embed/>
                  <p:pic>
                    <p:nvPicPr>
                      <p:cNvPr id="0"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231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615" name="Object 103"/>
          <p:cNvGraphicFramePr>
            <a:graphicFrameLocks noChangeAspect="1"/>
          </p:cNvGraphicFramePr>
          <p:nvPr/>
        </p:nvGraphicFramePr>
        <p:xfrm>
          <a:off x="3375025" y="1465263"/>
          <a:ext cx="1246188" cy="1398587"/>
        </p:xfrm>
        <a:graphic>
          <a:graphicData uri="http://schemas.openxmlformats.org/presentationml/2006/ole">
            <mc:AlternateContent xmlns:mc="http://schemas.openxmlformats.org/markup-compatibility/2006">
              <mc:Choice xmlns:v="urn:schemas-microsoft-com:vml" Requires="v">
                <p:oleObj spid="_x0000_s64755" name="Visio" r:id="rId10" imgW="1246022" imgH="1398422" progId="">
                  <p:embed/>
                </p:oleObj>
              </mc:Choice>
              <mc:Fallback>
                <p:oleObj name="Visio" r:id="rId10" imgW="1246022" imgH="1398422" progId="">
                  <p:embed/>
                  <p:pic>
                    <p:nvPicPr>
                      <p:cNvPr id="0"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025"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616" name="Object 104"/>
          <p:cNvGraphicFramePr>
            <a:graphicFrameLocks noChangeAspect="1"/>
          </p:cNvGraphicFramePr>
          <p:nvPr/>
        </p:nvGraphicFramePr>
        <p:xfrm>
          <a:off x="4757738" y="1465263"/>
          <a:ext cx="1246187" cy="1398587"/>
        </p:xfrm>
        <a:graphic>
          <a:graphicData uri="http://schemas.openxmlformats.org/presentationml/2006/ole">
            <mc:AlternateContent xmlns:mc="http://schemas.openxmlformats.org/markup-compatibility/2006">
              <mc:Choice xmlns:v="urn:schemas-microsoft-com:vml" Requires="v">
                <p:oleObj spid="_x0000_s64756" name="Visio" r:id="rId12" imgW="1246022" imgH="1398422" progId="">
                  <p:embed/>
                </p:oleObj>
              </mc:Choice>
              <mc:Fallback>
                <p:oleObj name="Visio" r:id="rId12" imgW="1246022" imgH="1398422" progId="">
                  <p:embed/>
                  <p:pic>
                    <p:nvPicPr>
                      <p:cNvPr id="0" name="Picture 1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7738"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617" name="Object 105"/>
          <p:cNvGraphicFramePr>
            <a:graphicFrameLocks noChangeAspect="1"/>
          </p:cNvGraphicFramePr>
          <p:nvPr/>
        </p:nvGraphicFramePr>
        <p:xfrm>
          <a:off x="6140450" y="1465263"/>
          <a:ext cx="1246188" cy="1398587"/>
        </p:xfrm>
        <a:graphic>
          <a:graphicData uri="http://schemas.openxmlformats.org/presentationml/2006/ole">
            <mc:AlternateContent xmlns:mc="http://schemas.openxmlformats.org/markup-compatibility/2006">
              <mc:Choice xmlns:v="urn:schemas-microsoft-com:vml" Requires="v">
                <p:oleObj spid="_x0000_s64757" name="Visio" r:id="rId14" imgW="1246022" imgH="1398422" progId="">
                  <p:embed/>
                </p:oleObj>
              </mc:Choice>
              <mc:Fallback>
                <p:oleObj name="Visio" r:id="rId14" imgW="1246022" imgH="1398422" progId="">
                  <p:embed/>
                  <p:pic>
                    <p:nvPicPr>
                      <p:cNvPr id="0"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450"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618" name="Object 106"/>
          <p:cNvGraphicFramePr>
            <a:graphicFrameLocks noChangeAspect="1"/>
          </p:cNvGraphicFramePr>
          <p:nvPr/>
        </p:nvGraphicFramePr>
        <p:xfrm>
          <a:off x="7523163" y="1465263"/>
          <a:ext cx="1246187" cy="1398587"/>
        </p:xfrm>
        <a:graphic>
          <a:graphicData uri="http://schemas.openxmlformats.org/presentationml/2006/ole">
            <mc:AlternateContent xmlns:mc="http://schemas.openxmlformats.org/markup-compatibility/2006">
              <mc:Choice xmlns:v="urn:schemas-microsoft-com:vml" Requires="v">
                <p:oleObj spid="_x0000_s64758" name="Visio" r:id="rId16" imgW="1246022" imgH="1398422" progId="">
                  <p:embed/>
                </p:oleObj>
              </mc:Choice>
              <mc:Fallback>
                <p:oleObj name="Visio" r:id="rId16" imgW="1246022" imgH="1398422" progId="">
                  <p:embed/>
                  <p:pic>
                    <p:nvPicPr>
                      <p:cNvPr id="0" name="Picture 10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16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94" name="Rectangle 10"/>
          <p:cNvSpPr>
            <a:spLocks noGrp="1" noChangeArrowheads="1"/>
          </p:cNvSpPr>
          <p:nvPr>
            <p:ph type="body" sz="half" idx="1"/>
          </p:nvPr>
        </p:nvSpPr>
        <p:spPr>
          <a:xfrm>
            <a:off x="1379538" y="3070225"/>
            <a:ext cx="7461250" cy="3517900"/>
          </a:xfrm>
        </p:spPr>
        <p:txBody>
          <a:bodyPr/>
          <a:lstStyle/>
          <a:p>
            <a:pPr eaLnBrk="1" hangingPunct="1">
              <a:spcBef>
                <a:spcPct val="0"/>
              </a:spcBef>
            </a:pPr>
            <a:r>
              <a:rPr lang="en-US" altLang="en-US" sz="2800" dirty="0" smtClean="0">
                <a:solidFill>
                  <a:srgbClr val="000000"/>
                </a:solidFill>
              </a:rPr>
              <a:t>Develop partnership with candidate</a:t>
            </a:r>
          </a:p>
          <a:p>
            <a:pPr eaLnBrk="1" hangingPunct="1">
              <a:spcBef>
                <a:spcPct val="0"/>
              </a:spcBef>
            </a:pPr>
            <a:r>
              <a:rPr lang="en-US" altLang="en-US" sz="2800" dirty="0" smtClean="0">
                <a:solidFill>
                  <a:srgbClr val="000000"/>
                </a:solidFill>
              </a:rPr>
              <a:t>Review congruence of preliminary evidence</a:t>
            </a:r>
          </a:p>
          <a:p>
            <a:pPr eaLnBrk="1" hangingPunct="1">
              <a:spcBef>
                <a:spcPct val="0"/>
              </a:spcBef>
            </a:pPr>
            <a:r>
              <a:rPr lang="en-US" altLang="en-US" sz="2800" dirty="0" smtClean="0">
                <a:solidFill>
                  <a:srgbClr val="000000"/>
                </a:solidFill>
              </a:rPr>
              <a:t>Benchmark candidates’ responses</a:t>
            </a:r>
          </a:p>
          <a:p>
            <a:pPr eaLnBrk="1" hangingPunct="1">
              <a:spcBef>
                <a:spcPct val="0"/>
              </a:spcBef>
            </a:pPr>
            <a:r>
              <a:rPr lang="en-US" altLang="en-US" sz="2800" dirty="0" smtClean="0">
                <a:solidFill>
                  <a:srgbClr val="000000"/>
                </a:solidFill>
              </a:rPr>
              <a:t>Explore depth of skill</a:t>
            </a:r>
          </a:p>
          <a:p>
            <a:pPr eaLnBrk="1" hangingPunct="1">
              <a:spcBef>
                <a:spcPct val="0"/>
              </a:spcBef>
            </a:pPr>
            <a:r>
              <a:rPr lang="en-US" altLang="en-US" sz="2800" dirty="0" smtClean="0">
                <a:solidFill>
                  <a:srgbClr val="000000"/>
                </a:solidFill>
              </a:rPr>
              <a:t>Plan assessment pathway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395"/>
                                        </p:tgtEl>
                                        <p:attrNameLst>
                                          <p:attrName>style.visibility</p:attrName>
                                        </p:attrNameLst>
                                      </p:cBhvr>
                                      <p:to>
                                        <p:strVal val="visible"/>
                                      </p:to>
                                    </p:set>
                                  </p:childTnLst>
                                </p:cTn>
                              </p:par>
                            </p:childTnLst>
                          </p:cTn>
                        </p:par>
                        <p:par>
                          <p:cTn id="7" fill="hold" nodeType="afterGroup">
                            <p:stCondLst>
                              <p:cond delay="0"/>
                            </p:stCondLst>
                            <p:childTnLst>
                              <p:par>
                                <p:cTn id="8" presetID="63" presetClass="path" presetSubtype="0" accel="50000" decel="50000" fill="hold" grpId="1" nodeType="afterEffect">
                                  <p:stCondLst>
                                    <p:cond delay="1000"/>
                                  </p:stCondLst>
                                  <p:childTnLst>
                                    <p:animMotion origin="layout" path="M -8.33333E-7 4.07407E-6 L 0.15226 4.07407E-6 " pathEditMode="relative" rAng="0" ptsTypes="AA">
                                      <p:cBhvr>
                                        <p:cTn id="9" dur="2000" fill="hold"/>
                                        <p:tgtEl>
                                          <p:spTgt spid="144395"/>
                                        </p:tgtEl>
                                        <p:attrNameLst>
                                          <p:attrName>ppt_x</p:attrName>
                                          <p:attrName>ppt_y</p:attrName>
                                        </p:attrNameLst>
                                      </p:cBhvr>
                                      <p:rCtr x="7604" y="0"/>
                                    </p:animMotion>
                                  </p:childTnLst>
                                </p:cTn>
                              </p:par>
                            </p:childTnLst>
                          </p:cTn>
                        </p:par>
                        <p:par>
                          <p:cTn id="10" fill="hold" nodeType="afterGroup">
                            <p:stCondLst>
                              <p:cond delay="3000"/>
                            </p:stCondLst>
                            <p:childTnLst>
                              <p:par>
                                <p:cTn id="11" presetID="9" presetClass="entr" presetSubtype="0" fill="hold" grpId="0" nodeType="afterEffect">
                                  <p:stCondLst>
                                    <p:cond delay="0"/>
                                  </p:stCondLst>
                                  <p:childTnLst>
                                    <p:set>
                                      <p:cBhvr>
                                        <p:cTn id="12" dur="1" fill="hold">
                                          <p:stCondLst>
                                            <p:cond delay="0"/>
                                          </p:stCondLst>
                                        </p:cTn>
                                        <p:tgtEl>
                                          <p:spTgt spid="144394">
                                            <p:txEl>
                                              <p:pRg st="0" end="0"/>
                                            </p:txEl>
                                          </p:spTgt>
                                        </p:tgtEl>
                                        <p:attrNameLst>
                                          <p:attrName>style.visibility</p:attrName>
                                        </p:attrNameLst>
                                      </p:cBhvr>
                                      <p:to>
                                        <p:strVal val="visible"/>
                                      </p:to>
                                    </p:set>
                                    <p:animEffect transition="in" filter="dissolve">
                                      <p:cBhvr>
                                        <p:cTn id="13" dur="500"/>
                                        <p:tgtEl>
                                          <p:spTgt spid="144394">
                                            <p:txEl>
                                              <p:pRg st="0" end="0"/>
                                            </p:txEl>
                                          </p:spTgt>
                                        </p:tgtEl>
                                      </p:cBhvr>
                                    </p:animEffect>
                                  </p:childTnLst>
                                </p:cTn>
                              </p:par>
                            </p:childTnLst>
                          </p:cTn>
                        </p:par>
                        <p:par>
                          <p:cTn id="14" fill="hold" nodeType="afterGroup">
                            <p:stCondLst>
                              <p:cond delay="3500"/>
                            </p:stCondLst>
                            <p:childTnLst>
                              <p:par>
                                <p:cTn id="15" presetID="9" presetClass="entr" presetSubtype="0" fill="hold" grpId="0" nodeType="afterEffect">
                                  <p:stCondLst>
                                    <p:cond delay="0"/>
                                  </p:stCondLst>
                                  <p:childTnLst>
                                    <p:set>
                                      <p:cBhvr>
                                        <p:cTn id="16" dur="1" fill="hold">
                                          <p:stCondLst>
                                            <p:cond delay="0"/>
                                          </p:stCondLst>
                                        </p:cTn>
                                        <p:tgtEl>
                                          <p:spTgt spid="144394">
                                            <p:txEl>
                                              <p:pRg st="1" end="1"/>
                                            </p:txEl>
                                          </p:spTgt>
                                        </p:tgtEl>
                                        <p:attrNameLst>
                                          <p:attrName>style.visibility</p:attrName>
                                        </p:attrNameLst>
                                      </p:cBhvr>
                                      <p:to>
                                        <p:strVal val="visible"/>
                                      </p:to>
                                    </p:set>
                                    <p:animEffect transition="in" filter="dissolve">
                                      <p:cBhvr>
                                        <p:cTn id="17" dur="500"/>
                                        <p:tgtEl>
                                          <p:spTgt spid="144394">
                                            <p:txEl>
                                              <p:pRg st="1" end="1"/>
                                            </p:txEl>
                                          </p:spTgt>
                                        </p:tgtEl>
                                      </p:cBhvr>
                                    </p:animEffect>
                                  </p:childTnLst>
                                </p:cTn>
                              </p:par>
                            </p:childTnLst>
                          </p:cTn>
                        </p:par>
                        <p:par>
                          <p:cTn id="18" fill="hold" nodeType="afterGroup">
                            <p:stCondLst>
                              <p:cond delay="4000"/>
                            </p:stCondLst>
                            <p:childTnLst>
                              <p:par>
                                <p:cTn id="19" presetID="9" presetClass="entr" presetSubtype="0" fill="hold" grpId="0" nodeType="afterEffect">
                                  <p:stCondLst>
                                    <p:cond delay="0"/>
                                  </p:stCondLst>
                                  <p:childTnLst>
                                    <p:set>
                                      <p:cBhvr>
                                        <p:cTn id="20" dur="1" fill="hold">
                                          <p:stCondLst>
                                            <p:cond delay="0"/>
                                          </p:stCondLst>
                                        </p:cTn>
                                        <p:tgtEl>
                                          <p:spTgt spid="144394">
                                            <p:txEl>
                                              <p:pRg st="2" end="2"/>
                                            </p:txEl>
                                          </p:spTgt>
                                        </p:tgtEl>
                                        <p:attrNameLst>
                                          <p:attrName>style.visibility</p:attrName>
                                        </p:attrNameLst>
                                      </p:cBhvr>
                                      <p:to>
                                        <p:strVal val="visible"/>
                                      </p:to>
                                    </p:set>
                                    <p:animEffect transition="in" filter="dissolve">
                                      <p:cBhvr>
                                        <p:cTn id="21" dur="500"/>
                                        <p:tgtEl>
                                          <p:spTgt spid="144394">
                                            <p:txEl>
                                              <p:pRg st="2" end="2"/>
                                            </p:txEl>
                                          </p:spTgt>
                                        </p:tgtEl>
                                      </p:cBhvr>
                                    </p:animEffect>
                                  </p:childTnLst>
                                </p:cTn>
                              </p:par>
                            </p:childTnLst>
                          </p:cTn>
                        </p:par>
                        <p:par>
                          <p:cTn id="22" fill="hold" nodeType="afterGroup">
                            <p:stCondLst>
                              <p:cond delay="4500"/>
                            </p:stCondLst>
                            <p:childTnLst>
                              <p:par>
                                <p:cTn id="23" presetID="9" presetClass="entr" presetSubtype="0" fill="hold" grpId="0" nodeType="afterEffect">
                                  <p:stCondLst>
                                    <p:cond delay="0"/>
                                  </p:stCondLst>
                                  <p:childTnLst>
                                    <p:set>
                                      <p:cBhvr>
                                        <p:cTn id="24" dur="1" fill="hold">
                                          <p:stCondLst>
                                            <p:cond delay="0"/>
                                          </p:stCondLst>
                                        </p:cTn>
                                        <p:tgtEl>
                                          <p:spTgt spid="144394">
                                            <p:txEl>
                                              <p:pRg st="3" end="3"/>
                                            </p:txEl>
                                          </p:spTgt>
                                        </p:tgtEl>
                                        <p:attrNameLst>
                                          <p:attrName>style.visibility</p:attrName>
                                        </p:attrNameLst>
                                      </p:cBhvr>
                                      <p:to>
                                        <p:strVal val="visible"/>
                                      </p:to>
                                    </p:set>
                                    <p:animEffect transition="in" filter="dissolve">
                                      <p:cBhvr>
                                        <p:cTn id="25" dur="500"/>
                                        <p:tgtEl>
                                          <p:spTgt spid="144394">
                                            <p:txEl>
                                              <p:pRg st="3" end="3"/>
                                            </p:txEl>
                                          </p:spTgt>
                                        </p:tgtEl>
                                      </p:cBhvr>
                                    </p:animEffect>
                                  </p:child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144394">
                                            <p:txEl>
                                              <p:pRg st="4" end="4"/>
                                            </p:txEl>
                                          </p:spTgt>
                                        </p:tgtEl>
                                        <p:attrNameLst>
                                          <p:attrName>style.visibility</p:attrName>
                                        </p:attrNameLst>
                                      </p:cBhvr>
                                      <p:to>
                                        <p:strVal val="visible"/>
                                      </p:to>
                                    </p:set>
                                    <p:animEffect transition="in" filter="dissolve">
                                      <p:cBhvr>
                                        <p:cTn id="29" dur="500"/>
                                        <p:tgtEl>
                                          <p:spTgt spid="144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5" grpId="0" animBg="1"/>
      <p:bldP spid="144395" grpId="1" animBg="1"/>
      <p:bldP spid="14439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36" name="Object 100"/>
          <p:cNvGraphicFramePr>
            <a:graphicFrameLocks noGrp="1" noChangeAspect="1"/>
          </p:cNvGraphicFramePr>
          <p:nvPr>
            <p:ph sz="quarter" idx="2"/>
          </p:nvPr>
        </p:nvGraphicFramePr>
        <p:xfrm>
          <a:off x="609600" y="1020763"/>
          <a:ext cx="8159750" cy="430212"/>
        </p:xfrm>
        <a:graphic>
          <a:graphicData uri="http://schemas.openxmlformats.org/presentationml/2006/ole">
            <mc:AlternateContent xmlns:mc="http://schemas.openxmlformats.org/markup-compatibility/2006">
              <mc:Choice xmlns:v="urn:schemas-microsoft-com:vml" Requires="v">
                <p:oleObj spid="_x0000_s65783" name="Visio" r:id="rId4" imgW="8253679" imgH="435559" progId="">
                  <p:embed/>
                </p:oleObj>
              </mc:Choice>
              <mc:Fallback>
                <p:oleObj name="Visio" r:id="rId4" imgW="8253679" imgH="435559" progId="">
                  <p:embed/>
                  <p:pic>
                    <p:nvPicPr>
                      <p:cNvPr id="0" name="Picture 10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20763"/>
                        <a:ext cx="81597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643" name="Rectangle 3"/>
          <p:cNvSpPr>
            <a:spLocks noChangeArrowheads="1"/>
          </p:cNvSpPr>
          <p:nvPr/>
        </p:nvSpPr>
        <p:spPr bwMode="auto">
          <a:xfrm>
            <a:off x="3275856" y="1336675"/>
            <a:ext cx="1420812" cy="1625600"/>
          </a:xfrm>
          <a:prstGeom prst="rect">
            <a:avLst/>
          </a:prstGeom>
          <a:solidFill>
            <a:srgbClr val="FF3300"/>
          </a:solidFill>
          <a:ln w="9525">
            <a:noFill/>
            <a:miter lim="800000"/>
            <a:headEnd/>
            <a:tailEnd/>
          </a:ln>
        </p:spPr>
        <p:txBody>
          <a:bodyPr wrap="none" anchor="ctr"/>
          <a:lstStyle/>
          <a:p>
            <a:endParaRPr lang="en-US" altLang="en-US" sz="2400" dirty="0">
              <a:latin typeface="Times New Roman" pitchFamily="18" charset="0"/>
            </a:endParaRPr>
          </a:p>
        </p:txBody>
      </p:sp>
      <p:graphicFrame>
        <p:nvGraphicFramePr>
          <p:cNvPr id="65637" name="Object 101"/>
          <p:cNvGraphicFramePr>
            <a:graphicFrameLocks noGrp="1" noChangeAspect="1"/>
          </p:cNvGraphicFramePr>
          <p:nvPr>
            <p:ph sz="quarter" idx="3"/>
          </p:nvPr>
        </p:nvGraphicFramePr>
        <p:xfrm>
          <a:off x="609600" y="1450975"/>
          <a:ext cx="1246188" cy="1398588"/>
        </p:xfrm>
        <a:graphic>
          <a:graphicData uri="http://schemas.openxmlformats.org/presentationml/2006/ole">
            <mc:AlternateContent xmlns:mc="http://schemas.openxmlformats.org/markup-compatibility/2006">
              <mc:Choice xmlns:v="urn:schemas-microsoft-com:vml" Requires="v">
                <p:oleObj spid="_x0000_s65784" name="Visio" r:id="rId6" imgW="1246022" imgH="1398422" progId="">
                  <p:embed/>
                </p:oleObj>
              </mc:Choice>
              <mc:Fallback>
                <p:oleObj name="Visio" r:id="rId6" imgW="1246022" imgH="1398422" progId="">
                  <p:embed/>
                  <p:pic>
                    <p:nvPicPr>
                      <p:cNvPr id="0" name="Picture 10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450975"/>
                        <a:ext cx="1246188" cy="139858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38" name="Object 102"/>
          <p:cNvGraphicFramePr>
            <a:graphicFrameLocks noChangeAspect="1"/>
          </p:cNvGraphicFramePr>
          <p:nvPr/>
        </p:nvGraphicFramePr>
        <p:xfrm>
          <a:off x="1992313" y="1465263"/>
          <a:ext cx="1246187" cy="1398587"/>
        </p:xfrm>
        <a:graphic>
          <a:graphicData uri="http://schemas.openxmlformats.org/presentationml/2006/ole">
            <mc:AlternateContent xmlns:mc="http://schemas.openxmlformats.org/markup-compatibility/2006">
              <mc:Choice xmlns:v="urn:schemas-microsoft-com:vml" Requires="v">
                <p:oleObj spid="_x0000_s65785" name="Visio" r:id="rId8" imgW="1246022" imgH="1398422" progId="">
                  <p:embed/>
                </p:oleObj>
              </mc:Choice>
              <mc:Fallback>
                <p:oleObj name="Visio" r:id="rId8" imgW="1246022" imgH="1398422" progId="">
                  <p:embed/>
                  <p:pic>
                    <p:nvPicPr>
                      <p:cNvPr id="0"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231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39" name="Object 103"/>
          <p:cNvGraphicFramePr>
            <a:graphicFrameLocks noChangeAspect="1"/>
          </p:cNvGraphicFramePr>
          <p:nvPr/>
        </p:nvGraphicFramePr>
        <p:xfrm>
          <a:off x="3375025" y="1465263"/>
          <a:ext cx="1246188" cy="1398587"/>
        </p:xfrm>
        <a:graphic>
          <a:graphicData uri="http://schemas.openxmlformats.org/presentationml/2006/ole">
            <mc:AlternateContent xmlns:mc="http://schemas.openxmlformats.org/markup-compatibility/2006">
              <mc:Choice xmlns:v="urn:schemas-microsoft-com:vml" Requires="v">
                <p:oleObj spid="_x0000_s65786" name="Visio" r:id="rId10" imgW="1246022" imgH="1398422" progId="">
                  <p:embed/>
                </p:oleObj>
              </mc:Choice>
              <mc:Fallback>
                <p:oleObj name="Visio" r:id="rId10" imgW="1246022" imgH="1398422" progId="">
                  <p:embed/>
                  <p:pic>
                    <p:nvPicPr>
                      <p:cNvPr id="0"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025"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40" name="Object 104"/>
          <p:cNvGraphicFramePr>
            <a:graphicFrameLocks noChangeAspect="1"/>
          </p:cNvGraphicFramePr>
          <p:nvPr/>
        </p:nvGraphicFramePr>
        <p:xfrm>
          <a:off x="4757738" y="1465263"/>
          <a:ext cx="1246187" cy="1398587"/>
        </p:xfrm>
        <a:graphic>
          <a:graphicData uri="http://schemas.openxmlformats.org/presentationml/2006/ole">
            <mc:AlternateContent xmlns:mc="http://schemas.openxmlformats.org/markup-compatibility/2006">
              <mc:Choice xmlns:v="urn:schemas-microsoft-com:vml" Requires="v">
                <p:oleObj spid="_x0000_s65787" name="Visio" r:id="rId12" imgW="1246022" imgH="1398422" progId="">
                  <p:embed/>
                </p:oleObj>
              </mc:Choice>
              <mc:Fallback>
                <p:oleObj name="Visio" r:id="rId12" imgW="1246022" imgH="1398422" progId="">
                  <p:embed/>
                  <p:pic>
                    <p:nvPicPr>
                      <p:cNvPr id="0" name="Picture 1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7738"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41" name="Object 105"/>
          <p:cNvGraphicFramePr>
            <a:graphicFrameLocks noChangeAspect="1"/>
          </p:cNvGraphicFramePr>
          <p:nvPr/>
        </p:nvGraphicFramePr>
        <p:xfrm>
          <a:off x="6140450" y="1465263"/>
          <a:ext cx="1246188" cy="1398587"/>
        </p:xfrm>
        <a:graphic>
          <a:graphicData uri="http://schemas.openxmlformats.org/presentationml/2006/ole">
            <mc:AlternateContent xmlns:mc="http://schemas.openxmlformats.org/markup-compatibility/2006">
              <mc:Choice xmlns:v="urn:schemas-microsoft-com:vml" Requires="v">
                <p:oleObj spid="_x0000_s65788" name="Visio" r:id="rId14" imgW="1246022" imgH="1398422" progId="">
                  <p:embed/>
                </p:oleObj>
              </mc:Choice>
              <mc:Fallback>
                <p:oleObj name="Visio" r:id="rId14" imgW="1246022" imgH="1398422" progId="">
                  <p:embed/>
                  <p:pic>
                    <p:nvPicPr>
                      <p:cNvPr id="0"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450"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42" name="Object 106"/>
          <p:cNvGraphicFramePr>
            <a:graphicFrameLocks noChangeAspect="1"/>
          </p:cNvGraphicFramePr>
          <p:nvPr/>
        </p:nvGraphicFramePr>
        <p:xfrm>
          <a:off x="7523163" y="1465263"/>
          <a:ext cx="1246187" cy="1398587"/>
        </p:xfrm>
        <a:graphic>
          <a:graphicData uri="http://schemas.openxmlformats.org/presentationml/2006/ole">
            <mc:AlternateContent xmlns:mc="http://schemas.openxmlformats.org/markup-compatibility/2006">
              <mc:Choice xmlns:v="urn:schemas-microsoft-com:vml" Requires="v">
                <p:oleObj spid="_x0000_s65789" name="Visio" r:id="rId16" imgW="1246022" imgH="1398422" progId="">
                  <p:embed/>
                </p:oleObj>
              </mc:Choice>
              <mc:Fallback>
                <p:oleObj name="Visio" r:id="rId16" imgW="1246022" imgH="1398422" progId="">
                  <p:embed/>
                  <p:pic>
                    <p:nvPicPr>
                      <p:cNvPr id="0" name="Picture 10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16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8" name="Rectangle 10"/>
          <p:cNvSpPr>
            <a:spLocks noGrp="1" noChangeArrowheads="1"/>
          </p:cNvSpPr>
          <p:nvPr>
            <p:ph type="body" sz="half" idx="1"/>
          </p:nvPr>
        </p:nvSpPr>
        <p:spPr>
          <a:xfrm>
            <a:off x="609600" y="3070225"/>
            <a:ext cx="8354888" cy="2879725"/>
          </a:xfrm>
        </p:spPr>
        <p:txBody>
          <a:bodyPr>
            <a:normAutofit fontScale="92500"/>
          </a:bodyPr>
          <a:lstStyle/>
          <a:p>
            <a:pPr eaLnBrk="1" hangingPunct="1">
              <a:lnSpc>
                <a:spcPct val="90000"/>
              </a:lnSpc>
              <a:spcBef>
                <a:spcPts val="300"/>
              </a:spcBef>
              <a:defRPr/>
            </a:pPr>
            <a:r>
              <a:rPr lang="en-US" altLang="en-US" sz="2800" dirty="0" smtClean="0">
                <a:solidFill>
                  <a:srgbClr val="000000"/>
                </a:solidFill>
              </a:rPr>
              <a:t>Generating Evidence</a:t>
            </a:r>
          </a:p>
          <a:p>
            <a:pPr lvl="1" eaLnBrk="1" hangingPunct="1">
              <a:lnSpc>
                <a:spcPct val="90000"/>
              </a:lnSpc>
              <a:spcBef>
                <a:spcPts val="300"/>
              </a:spcBef>
              <a:defRPr/>
            </a:pPr>
            <a:r>
              <a:rPr lang="en-US" altLang="en-US" sz="2400" dirty="0" smtClean="0">
                <a:solidFill>
                  <a:srgbClr val="000000"/>
                </a:solidFill>
              </a:rPr>
              <a:t>Employer nomination</a:t>
            </a:r>
          </a:p>
          <a:p>
            <a:pPr lvl="1" eaLnBrk="1" hangingPunct="1">
              <a:lnSpc>
                <a:spcPct val="90000"/>
              </a:lnSpc>
              <a:spcBef>
                <a:spcPts val="300"/>
              </a:spcBef>
              <a:defRPr/>
            </a:pPr>
            <a:r>
              <a:rPr lang="en-US" altLang="en-US" sz="2400" dirty="0" smtClean="0">
                <a:solidFill>
                  <a:srgbClr val="000000"/>
                </a:solidFill>
              </a:rPr>
              <a:t>Candidate's CV </a:t>
            </a:r>
          </a:p>
          <a:p>
            <a:pPr lvl="1" eaLnBrk="1" hangingPunct="1">
              <a:lnSpc>
                <a:spcPct val="90000"/>
              </a:lnSpc>
              <a:spcBef>
                <a:spcPts val="300"/>
              </a:spcBef>
              <a:defRPr/>
            </a:pPr>
            <a:r>
              <a:rPr lang="en-US" altLang="en-US" sz="2400" dirty="0" smtClean="0">
                <a:solidFill>
                  <a:srgbClr val="000000"/>
                </a:solidFill>
              </a:rPr>
              <a:t>Evidence of relevant qualifications</a:t>
            </a:r>
          </a:p>
          <a:p>
            <a:pPr lvl="1" eaLnBrk="1" hangingPunct="1">
              <a:lnSpc>
                <a:spcPct val="90000"/>
              </a:lnSpc>
              <a:spcBef>
                <a:spcPts val="300"/>
              </a:spcBef>
              <a:defRPr/>
            </a:pPr>
            <a:r>
              <a:rPr lang="en-US" altLang="en-US" sz="2400" dirty="0" smtClean="0">
                <a:solidFill>
                  <a:srgbClr val="000000"/>
                </a:solidFill>
              </a:rPr>
              <a:t>Job description</a:t>
            </a:r>
          </a:p>
          <a:p>
            <a:pPr lvl="1" eaLnBrk="1" hangingPunct="1">
              <a:lnSpc>
                <a:spcPct val="90000"/>
              </a:lnSpc>
              <a:spcBef>
                <a:spcPts val="300"/>
              </a:spcBef>
              <a:defRPr/>
            </a:pPr>
            <a:r>
              <a:rPr lang="en-US" altLang="en-US" sz="2400" dirty="0" smtClean="0">
                <a:solidFill>
                  <a:srgbClr val="000000"/>
                </a:solidFill>
              </a:rPr>
              <a:t>3</a:t>
            </a:r>
            <a:r>
              <a:rPr lang="en-US" altLang="en-US" sz="2400" baseline="30000" dirty="0" smtClean="0">
                <a:solidFill>
                  <a:srgbClr val="000000"/>
                </a:solidFill>
              </a:rPr>
              <a:t>rd</a:t>
            </a:r>
            <a:r>
              <a:rPr lang="en-US" altLang="en-US" sz="2400" dirty="0" smtClean="0">
                <a:solidFill>
                  <a:srgbClr val="000000"/>
                </a:solidFill>
              </a:rPr>
              <a:t> party assessment</a:t>
            </a:r>
          </a:p>
          <a:p>
            <a:pPr lvl="1" eaLnBrk="1" hangingPunct="1">
              <a:lnSpc>
                <a:spcPct val="90000"/>
              </a:lnSpc>
              <a:spcBef>
                <a:spcPts val="300"/>
              </a:spcBef>
              <a:defRPr/>
            </a:pPr>
            <a:r>
              <a:rPr lang="en-AU" altLang="en-US" sz="2400" dirty="0" smtClean="0">
                <a:solidFill>
                  <a:srgbClr val="000000"/>
                </a:solidFill>
              </a:rPr>
              <a:t>Self-assessment of Competency</a:t>
            </a:r>
          </a:p>
          <a:p>
            <a:pPr lvl="1" eaLnBrk="1" hangingPunct="1">
              <a:lnSpc>
                <a:spcPct val="90000"/>
              </a:lnSpc>
              <a:spcBef>
                <a:spcPts val="300"/>
              </a:spcBef>
              <a:defRPr/>
            </a:pPr>
            <a:r>
              <a:rPr lang="en-AU" altLang="en-US" sz="2400" dirty="0" smtClean="0">
                <a:solidFill>
                  <a:srgbClr val="000000"/>
                </a:solidFill>
              </a:rPr>
              <a:t>Assessors record of discussion of critical aspects of assessment</a:t>
            </a:r>
            <a:endParaRPr lang="en-US" altLang="en-US" sz="2400"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5418">
                                            <p:txEl>
                                              <p:pRg st="0" end="0"/>
                                            </p:txEl>
                                          </p:spTgt>
                                        </p:tgtEl>
                                        <p:attrNameLst>
                                          <p:attrName>style.visibility</p:attrName>
                                        </p:attrNameLst>
                                      </p:cBhvr>
                                      <p:to>
                                        <p:strVal val="visible"/>
                                      </p:to>
                                    </p:set>
                                    <p:animEffect transition="in" filter="dissolve">
                                      <p:cBhvr>
                                        <p:cTn id="7" dur="500"/>
                                        <p:tgtEl>
                                          <p:spTgt spid="145418">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5418">
                                            <p:txEl>
                                              <p:pRg st="1" end="1"/>
                                            </p:txEl>
                                          </p:spTgt>
                                        </p:tgtEl>
                                        <p:attrNameLst>
                                          <p:attrName>style.visibility</p:attrName>
                                        </p:attrNameLst>
                                      </p:cBhvr>
                                      <p:to>
                                        <p:strVal val="visible"/>
                                      </p:to>
                                    </p:set>
                                    <p:animEffect transition="in" filter="dissolve">
                                      <p:cBhvr>
                                        <p:cTn id="11" dur="500"/>
                                        <p:tgtEl>
                                          <p:spTgt spid="145418">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5418">
                                            <p:txEl>
                                              <p:pRg st="2" end="2"/>
                                            </p:txEl>
                                          </p:spTgt>
                                        </p:tgtEl>
                                        <p:attrNameLst>
                                          <p:attrName>style.visibility</p:attrName>
                                        </p:attrNameLst>
                                      </p:cBhvr>
                                      <p:to>
                                        <p:strVal val="visible"/>
                                      </p:to>
                                    </p:set>
                                    <p:animEffect transition="in" filter="dissolve">
                                      <p:cBhvr>
                                        <p:cTn id="15" dur="500"/>
                                        <p:tgtEl>
                                          <p:spTgt spid="145418">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5418">
                                            <p:txEl>
                                              <p:pRg st="3" end="3"/>
                                            </p:txEl>
                                          </p:spTgt>
                                        </p:tgtEl>
                                        <p:attrNameLst>
                                          <p:attrName>style.visibility</p:attrName>
                                        </p:attrNameLst>
                                      </p:cBhvr>
                                      <p:to>
                                        <p:strVal val="visible"/>
                                      </p:to>
                                    </p:set>
                                    <p:animEffect transition="in" filter="dissolve">
                                      <p:cBhvr>
                                        <p:cTn id="19" dur="500"/>
                                        <p:tgtEl>
                                          <p:spTgt spid="145418">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45418">
                                            <p:txEl>
                                              <p:pRg st="4" end="4"/>
                                            </p:txEl>
                                          </p:spTgt>
                                        </p:tgtEl>
                                        <p:attrNameLst>
                                          <p:attrName>style.visibility</p:attrName>
                                        </p:attrNameLst>
                                      </p:cBhvr>
                                      <p:to>
                                        <p:strVal val="visible"/>
                                      </p:to>
                                    </p:set>
                                    <p:animEffect transition="in" filter="dissolve">
                                      <p:cBhvr>
                                        <p:cTn id="23" dur="500"/>
                                        <p:tgtEl>
                                          <p:spTgt spid="145418">
                                            <p:txEl>
                                              <p:pRg st="4" end="4"/>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5418">
                                            <p:txEl>
                                              <p:pRg st="5" end="5"/>
                                            </p:txEl>
                                          </p:spTgt>
                                        </p:tgtEl>
                                        <p:attrNameLst>
                                          <p:attrName>style.visibility</p:attrName>
                                        </p:attrNameLst>
                                      </p:cBhvr>
                                      <p:to>
                                        <p:strVal val="visible"/>
                                      </p:to>
                                    </p:set>
                                    <p:animEffect transition="in" filter="dissolve">
                                      <p:cBhvr>
                                        <p:cTn id="27" dur="500"/>
                                        <p:tgtEl>
                                          <p:spTgt spid="145418">
                                            <p:txEl>
                                              <p:pRg st="5" end="5"/>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45418">
                                            <p:txEl>
                                              <p:pRg st="6" end="6"/>
                                            </p:txEl>
                                          </p:spTgt>
                                        </p:tgtEl>
                                        <p:attrNameLst>
                                          <p:attrName>style.visibility</p:attrName>
                                        </p:attrNameLst>
                                      </p:cBhvr>
                                      <p:to>
                                        <p:strVal val="visible"/>
                                      </p:to>
                                    </p:set>
                                    <p:animEffect transition="in" filter="dissolve">
                                      <p:cBhvr>
                                        <p:cTn id="31" dur="500"/>
                                        <p:tgtEl>
                                          <p:spTgt spid="145418">
                                            <p:txEl>
                                              <p:pRg st="6" end="6"/>
                                            </p:txEl>
                                          </p:spTgt>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45418">
                                            <p:txEl>
                                              <p:pRg st="7" end="7"/>
                                            </p:txEl>
                                          </p:spTgt>
                                        </p:tgtEl>
                                        <p:attrNameLst>
                                          <p:attrName>style.visibility</p:attrName>
                                        </p:attrNameLst>
                                      </p:cBhvr>
                                      <p:to>
                                        <p:strVal val="visible"/>
                                      </p:to>
                                    </p:set>
                                    <p:animEffect transition="in" filter="dissolve">
                                      <p:cBhvr>
                                        <p:cTn id="35" dur="500"/>
                                        <p:tgtEl>
                                          <p:spTgt spid="1454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8"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60" name="Object 100"/>
          <p:cNvGraphicFramePr>
            <a:graphicFrameLocks noGrp="1" noChangeAspect="1"/>
          </p:cNvGraphicFramePr>
          <p:nvPr>
            <p:ph sz="quarter" idx="2"/>
          </p:nvPr>
        </p:nvGraphicFramePr>
        <p:xfrm>
          <a:off x="609600" y="1020763"/>
          <a:ext cx="8159750" cy="430212"/>
        </p:xfrm>
        <a:graphic>
          <a:graphicData uri="http://schemas.openxmlformats.org/presentationml/2006/ole">
            <mc:AlternateContent xmlns:mc="http://schemas.openxmlformats.org/markup-compatibility/2006">
              <mc:Choice xmlns:v="urn:schemas-microsoft-com:vml" Requires="v">
                <p:oleObj spid="_x0000_s66807" name="Visio" r:id="rId4" imgW="8253679" imgH="435559" progId="">
                  <p:embed/>
                </p:oleObj>
              </mc:Choice>
              <mc:Fallback>
                <p:oleObj name="Visio" r:id="rId4" imgW="8253679" imgH="435559" progId="">
                  <p:embed/>
                  <p:pic>
                    <p:nvPicPr>
                      <p:cNvPr id="0" name="Picture 10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20763"/>
                        <a:ext cx="81597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43" name="Rectangle 11"/>
          <p:cNvSpPr>
            <a:spLocks noChangeArrowheads="1"/>
          </p:cNvSpPr>
          <p:nvPr/>
        </p:nvSpPr>
        <p:spPr bwMode="auto">
          <a:xfrm>
            <a:off x="3330575" y="1336675"/>
            <a:ext cx="1420812" cy="1625600"/>
          </a:xfrm>
          <a:prstGeom prst="rect">
            <a:avLst/>
          </a:prstGeom>
          <a:solidFill>
            <a:srgbClr val="FF3300"/>
          </a:solidFill>
          <a:ln w="9525">
            <a:noFill/>
            <a:miter lim="800000"/>
            <a:headEnd/>
            <a:tailEnd/>
          </a:ln>
        </p:spPr>
        <p:txBody>
          <a:bodyPr wrap="none" anchor="ctr"/>
          <a:lstStyle/>
          <a:p>
            <a:endParaRPr lang="en-US" altLang="en-US" sz="2400" dirty="0">
              <a:latin typeface="Times New Roman" pitchFamily="18" charset="0"/>
            </a:endParaRPr>
          </a:p>
        </p:txBody>
      </p:sp>
      <p:graphicFrame>
        <p:nvGraphicFramePr>
          <p:cNvPr id="66661" name="Object 101"/>
          <p:cNvGraphicFramePr>
            <a:graphicFrameLocks noGrp="1" noChangeAspect="1"/>
          </p:cNvGraphicFramePr>
          <p:nvPr>
            <p:ph sz="quarter" idx="3"/>
          </p:nvPr>
        </p:nvGraphicFramePr>
        <p:xfrm>
          <a:off x="609600" y="1450975"/>
          <a:ext cx="1246188" cy="1398588"/>
        </p:xfrm>
        <a:graphic>
          <a:graphicData uri="http://schemas.openxmlformats.org/presentationml/2006/ole">
            <mc:AlternateContent xmlns:mc="http://schemas.openxmlformats.org/markup-compatibility/2006">
              <mc:Choice xmlns:v="urn:schemas-microsoft-com:vml" Requires="v">
                <p:oleObj spid="_x0000_s66808" name="Visio" r:id="rId6" imgW="1246022" imgH="1398422" progId="">
                  <p:embed/>
                </p:oleObj>
              </mc:Choice>
              <mc:Fallback>
                <p:oleObj name="Visio" r:id="rId6" imgW="1246022" imgH="1398422" progId="">
                  <p:embed/>
                  <p:pic>
                    <p:nvPicPr>
                      <p:cNvPr id="0" name="Picture 10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450975"/>
                        <a:ext cx="1246188" cy="139858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2" name="Object 102"/>
          <p:cNvGraphicFramePr>
            <a:graphicFrameLocks noChangeAspect="1"/>
          </p:cNvGraphicFramePr>
          <p:nvPr/>
        </p:nvGraphicFramePr>
        <p:xfrm>
          <a:off x="1992313" y="1465263"/>
          <a:ext cx="1246187" cy="1398587"/>
        </p:xfrm>
        <a:graphic>
          <a:graphicData uri="http://schemas.openxmlformats.org/presentationml/2006/ole">
            <mc:AlternateContent xmlns:mc="http://schemas.openxmlformats.org/markup-compatibility/2006">
              <mc:Choice xmlns:v="urn:schemas-microsoft-com:vml" Requires="v">
                <p:oleObj spid="_x0000_s66809" name="Visio" r:id="rId8" imgW="1246022" imgH="1398422" progId="">
                  <p:embed/>
                </p:oleObj>
              </mc:Choice>
              <mc:Fallback>
                <p:oleObj name="Visio" r:id="rId8" imgW="1246022" imgH="1398422" progId="">
                  <p:embed/>
                  <p:pic>
                    <p:nvPicPr>
                      <p:cNvPr id="0"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231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 name="Object 103"/>
          <p:cNvGraphicFramePr>
            <a:graphicFrameLocks noChangeAspect="1"/>
          </p:cNvGraphicFramePr>
          <p:nvPr/>
        </p:nvGraphicFramePr>
        <p:xfrm>
          <a:off x="3375025" y="1465263"/>
          <a:ext cx="1246188" cy="1398587"/>
        </p:xfrm>
        <a:graphic>
          <a:graphicData uri="http://schemas.openxmlformats.org/presentationml/2006/ole">
            <mc:AlternateContent xmlns:mc="http://schemas.openxmlformats.org/markup-compatibility/2006">
              <mc:Choice xmlns:v="urn:schemas-microsoft-com:vml" Requires="v">
                <p:oleObj spid="_x0000_s66810" name="Visio" r:id="rId10" imgW="1246022" imgH="1398422" progId="">
                  <p:embed/>
                </p:oleObj>
              </mc:Choice>
              <mc:Fallback>
                <p:oleObj name="Visio" r:id="rId10" imgW="1246022" imgH="1398422" progId="">
                  <p:embed/>
                  <p:pic>
                    <p:nvPicPr>
                      <p:cNvPr id="0"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025"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4" name="Object 104"/>
          <p:cNvGraphicFramePr>
            <a:graphicFrameLocks noChangeAspect="1"/>
          </p:cNvGraphicFramePr>
          <p:nvPr/>
        </p:nvGraphicFramePr>
        <p:xfrm>
          <a:off x="4757738" y="1465263"/>
          <a:ext cx="1246187" cy="1398587"/>
        </p:xfrm>
        <a:graphic>
          <a:graphicData uri="http://schemas.openxmlformats.org/presentationml/2006/ole">
            <mc:AlternateContent xmlns:mc="http://schemas.openxmlformats.org/markup-compatibility/2006">
              <mc:Choice xmlns:v="urn:schemas-microsoft-com:vml" Requires="v">
                <p:oleObj spid="_x0000_s66811" name="Visio" r:id="rId12" imgW="1246022" imgH="1398422" progId="">
                  <p:embed/>
                </p:oleObj>
              </mc:Choice>
              <mc:Fallback>
                <p:oleObj name="Visio" r:id="rId12" imgW="1246022" imgH="1398422" progId="">
                  <p:embed/>
                  <p:pic>
                    <p:nvPicPr>
                      <p:cNvPr id="0" name="Picture 1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7738"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5" name="Object 105"/>
          <p:cNvGraphicFramePr>
            <a:graphicFrameLocks noChangeAspect="1"/>
          </p:cNvGraphicFramePr>
          <p:nvPr/>
        </p:nvGraphicFramePr>
        <p:xfrm>
          <a:off x="6140450" y="1465263"/>
          <a:ext cx="1246188" cy="1398587"/>
        </p:xfrm>
        <a:graphic>
          <a:graphicData uri="http://schemas.openxmlformats.org/presentationml/2006/ole">
            <mc:AlternateContent xmlns:mc="http://schemas.openxmlformats.org/markup-compatibility/2006">
              <mc:Choice xmlns:v="urn:schemas-microsoft-com:vml" Requires="v">
                <p:oleObj spid="_x0000_s66812" name="Visio" r:id="rId14" imgW="1246022" imgH="1398422" progId="">
                  <p:embed/>
                </p:oleObj>
              </mc:Choice>
              <mc:Fallback>
                <p:oleObj name="Visio" r:id="rId14" imgW="1246022" imgH="1398422" progId="">
                  <p:embed/>
                  <p:pic>
                    <p:nvPicPr>
                      <p:cNvPr id="0"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450"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6" name="Object 106"/>
          <p:cNvGraphicFramePr>
            <a:graphicFrameLocks noChangeAspect="1"/>
          </p:cNvGraphicFramePr>
          <p:nvPr/>
        </p:nvGraphicFramePr>
        <p:xfrm>
          <a:off x="7523163" y="1465263"/>
          <a:ext cx="1246187" cy="1398587"/>
        </p:xfrm>
        <a:graphic>
          <a:graphicData uri="http://schemas.openxmlformats.org/presentationml/2006/ole">
            <mc:AlternateContent xmlns:mc="http://schemas.openxmlformats.org/markup-compatibility/2006">
              <mc:Choice xmlns:v="urn:schemas-microsoft-com:vml" Requires="v">
                <p:oleObj spid="_x0000_s66813" name="Visio" r:id="rId16" imgW="1246022" imgH="1398422" progId="">
                  <p:embed/>
                </p:oleObj>
              </mc:Choice>
              <mc:Fallback>
                <p:oleObj name="Visio" r:id="rId16" imgW="1246022" imgH="1398422" progId="">
                  <p:embed/>
                  <p:pic>
                    <p:nvPicPr>
                      <p:cNvPr id="0" name="Picture 10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16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42" name="Rectangle 10"/>
          <p:cNvSpPr>
            <a:spLocks noGrp="1" noChangeArrowheads="1"/>
          </p:cNvSpPr>
          <p:nvPr>
            <p:ph type="body" sz="half" idx="1"/>
          </p:nvPr>
        </p:nvSpPr>
        <p:spPr>
          <a:xfrm>
            <a:off x="1379538" y="3070225"/>
            <a:ext cx="7461250" cy="2806700"/>
          </a:xfrm>
        </p:spPr>
        <p:txBody>
          <a:bodyPr/>
          <a:lstStyle/>
          <a:p>
            <a:pPr eaLnBrk="1" hangingPunct="1">
              <a:lnSpc>
                <a:spcPct val="90000"/>
              </a:lnSpc>
              <a:spcBef>
                <a:spcPct val="0"/>
              </a:spcBef>
            </a:pPr>
            <a:r>
              <a:rPr lang="en-US" altLang="en-US" sz="2900" dirty="0" smtClean="0">
                <a:solidFill>
                  <a:srgbClr val="000000"/>
                </a:solidFill>
              </a:rPr>
              <a:t>On site visit</a:t>
            </a:r>
          </a:p>
          <a:p>
            <a:pPr eaLnBrk="1" hangingPunct="1">
              <a:lnSpc>
                <a:spcPct val="90000"/>
              </a:lnSpc>
              <a:spcBef>
                <a:spcPct val="0"/>
              </a:spcBef>
            </a:pPr>
            <a:r>
              <a:rPr lang="en-AU" altLang="en-US" dirty="0" smtClean="0">
                <a:solidFill>
                  <a:srgbClr val="000000"/>
                </a:solidFill>
              </a:rPr>
              <a:t>Assessor observes and questions</a:t>
            </a:r>
          </a:p>
          <a:p>
            <a:pPr lvl="1" eaLnBrk="1" hangingPunct="1">
              <a:lnSpc>
                <a:spcPct val="90000"/>
              </a:lnSpc>
              <a:spcBef>
                <a:spcPct val="0"/>
              </a:spcBef>
            </a:pPr>
            <a:r>
              <a:rPr lang="en-AU" altLang="en-US" sz="1900" dirty="0" smtClean="0">
                <a:solidFill>
                  <a:srgbClr val="000000"/>
                </a:solidFill>
              </a:rPr>
              <a:t>makes checks of the evidence against the competency units</a:t>
            </a:r>
          </a:p>
          <a:p>
            <a:pPr lvl="2" eaLnBrk="1" hangingPunct="1">
              <a:lnSpc>
                <a:spcPct val="90000"/>
              </a:lnSpc>
              <a:spcBef>
                <a:spcPct val="0"/>
              </a:spcBef>
            </a:pPr>
            <a:r>
              <a:rPr lang="en-AU" altLang="en-US" sz="1700" dirty="0" smtClean="0">
                <a:solidFill>
                  <a:srgbClr val="000000"/>
                </a:solidFill>
              </a:rPr>
              <a:t>elements, performance criteria</a:t>
            </a:r>
          </a:p>
          <a:p>
            <a:pPr lvl="2" eaLnBrk="1" hangingPunct="1">
              <a:lnSpc>
                <a:spcPct val="90000"/>
              </a:lnSpc>
              <a:spcBef>
                <a:spcPct val="0"/>
              </a:spcBef>
            </a:pPr>
            <a:r>
              <a:rPr lang="en-AU" altLang="en-US" sz="1700" dirty="0" smtClean="0">
                <a:solidFill>
                  <a:srgbClr val="000000"/>
                </a:solidFill>
              </a:rPr>
              <a:t>essential knowledge and underpinning skills.</a:t>
            </a:r>
            <a:r>
              <a:rPr lang="en-AU" altLang="en-US" dirty="0" smtClean="0">
                <a:solidFill>
                  <a:srgbClr val="000000"/>
                </a:solidFill>
              </a:rPr>
              <a:t> </a:t>
            </a:r>
          </a:p>
          <a:p>
            <a:pPr eaLnBrk="1" hangingPunct="1">
              <a:lnSpc>
                <a:spcPct val="90000"/>
              </a:lnSpc>
              <a:spcBef>
                <a:spcPct val="0"/>
              </a:spcBef>
            </a:pPr>
            <a:r>
              <a:rPr lang="en-US" altLang="en-US" dirty="0" smtClean="0">
                <a:solidFill>
                  <a:srgbClr val="000000"/>
                </a:solidFill>
              </a:rPr>
              <a:t>Secondary sources focus</a:t>
            </a:r>
          </a:p>
          <a:p>
            <a:pPr lvl="1" eaLnBrk="1" hangingPunct="1">
              <a:lnSpc>
                <a:spcPct val="90000"/>
              </a:lnSpc>
              <a:spcBef>
                <a:spcPct val="0"/>
              </a:spcBef>
            </a:pPr>
            <a:r>
              <a:rPr lang="en-US" altLang="en-US" sz="1900" dirty="0">
                <a:solidFill>
                  <a:srgbClr val="000000"/>
                </a:solidFill>
              </a:rPr>
              <a:t>Gathering relevant workplace evidence</a:t>
            </a:r>
          </a:p>
          <a:p>
            <a:pPr lvl="1" eaLnBrk="1" hangingPunct="1">
              <a:lnSpc>
                <a:spcPct val="90000"/>
              </a:lnSpc>
              <a:spcBef>
                <a:spcPct val="0"/>
              </a:spcBef>
            </a:pPr>
            <a:r>
              <a:rPr lang="en-US" altLang="en-US" sz="1900" dirty="0">
                <a:solidFill>
                  <a:srgbClr val="000000"/>
                </a:solidFill>
              </a:rPr>
              <a:t>Documents and photographs (where appropriate)</a:t>
            </a:r>
            <a:endParaRPr lang="en-AU" altLang="en-US" sz="19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443"/>
                                        </p:tgtEl>
                                        <p:attrNameLst>
                                          <p:attrName>style.visibility</p:attrName>
                                        </p:attrNameLst>
                                      </p:cBhvr>
                                      <p:to>
                                        <p:strVal val="visible"/>
                                      </p:to>
                                    </p:set>
                                  </p:childTnLst>
                                </p:cTn>
                              </p:par>
                            </p:childTnLst>
                          </p:cTn>
                        </p:par>
                        <p:par>
                          <p:cTn id="7" fill="hold" nodeType="afterGroup">
                            <p:stCondLst>
                              <p:cond delay="0"/>
                            </p:stCondLst>
                            <p:childTnLst>
                              <p:par>
                                <p:cTn id="8" presetID="63" presetClass="path" presetSubtype="0" accel="50000" decel="50000" fill="hold" grpId="1" nodeType="afterEffect">
                                  <p:stCondLst>
                                    <p:cond delay="1000"/>
                                  </p:stCondLst>
                                  <p:childTnLst>
                                    <p:animMotion origin="layout" path="M -8.33333E-7 4.07407E-6 L 0.15226 4.07407E-6 " pathEditMode="relative" rAng="0" ptsTypes="AA">
                                      <p:cBhvr>
                                        <p:cTn id="9" dur="2000" fill="hold"/>
                                        <p:tgtEl>
                                          <p:spTgt spid="146443"/>
                                        </p:tgtEl>
                                        <p:attrNameLst>
                                          <p:attrName>ppt_x</p:attrName>
                                          <p:attrName>ppt_y</p:attrName>
                                        </p:attrNameLst>
                                      </p:cBhvr>
                                      <p:rCtr x="7604" y="0"/>
                                    </p:animMotion>
                                  </p:childTnLst>
                                </p:cTn>
                              </p:par>
                            </p:childTnLst>
                          </p:cTn>
                        </p:par>
                        <p:par>
                          <p:cTn id="10" fill="hold" nodeType="afterGroup">
                            <p:stCondLst>
                              <p:cond delay="3000"/>
                            </p:stCondLst>
                            <p:childTnLst>
                              <p:par>
                                <p:cTn id="11" presetID="9" presetClass="entr" presetSubtype="0" fill="hold" grpId="0" nodeType="afterEffect">
                                  <p:stCondLst>
                                    <p:cond delay="0"/>
                                  </p:stCondLst>
                                  <p:childTnLst>
                                    <p:set>
                                      <p:cBhvr>
                                        <p:cTn id="12" dur="1" fill="hold">
                                          <p:stCondLst>
                                            <p:cond delay="0"/>
                                          </p:stCondLst>
                                        </p:cTn>
                                        <p:tgtEl>
                                          <p:spTgt spid="146442">
                                            <p:txEl>
                                              <p:pRg st="0" end="0"/>
                                            </p:txEl>
                                          </p:spTgt>
                                        </p:tgtEl>
                                        <p:attrNameLst>
                                          <p:attrName>style.visibility</p:attrName>
                                        </p:attrNameLst>
                                      </p:cBhvr>
                                      <p:to>
                                        <p:strVal val="visible"/>
                                      </p:to>
                                    </p:set>
                                    <p:animEffect transition="in" filter="dissolve">
                                      <p:cBhvr>
                                        <p:cTn id="13" dur="500"/>
                                        <p:tgtEl>
                                          <p:spTgt spid="14644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6442">
                                            <p:txEl>
                                              <p:pRg st="1" end="1"/>
                                            </p:txEl>
                                          </p:spTgt>
                                        </p:tgtEl>
                                        <p:attrNameLst>
                                          <p:attrName>style.visibility</p:attrName>
                                        </p:attrNameLst>
                                      </p:cBhvr>
                                      <p:to>
                                        <p:strVal val="visible"/>
                                      </p:to>
                                    </p:set>
                                    <p:animEffect transition="in" filter="dissolve">
                                      <p:cBhvr>
                                        <p:cTn id="18" dur="500"/>
                                        <p:tgtEl>
                                          <p:spTgt spid="146442">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6442">
                                            <p:txEl>
                                              <p:pRg st="2" end="2"/>
                                            </p:txEl>
                                          </p:spTgt>
                                        </p:tgtEl>
                                        <p:attrNameLst>
                                          <p:attrName>style.visibility</p:attrName>
                                        </p:attrNameLst>
                                      </p:cBhvr>
                                      <p:to>
                                        <p:strVal val="visible"/>
                                      </p:to>
                                    </p:set>
                                    <p:animEffect transition="in" filter="dissolve">
                                      <p:cBhvr>
                                        <p:cTn id="21" dur="500"/>
                                        <p:tgtEl>
                                          <p:spTgt spid="146442">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6442">
                                            <p:txEl>
                                              <p:pRg st="3" end="3"/>
                                            </p:txEl>
                                          </p:spTgt>
                                        </p:tgtEl>
                                        <p:attrNameLst>
                                          <p:attrName>style.visibility</p:attrName>
                                        </p:attrNameLst>
                                      </p:cBhvr>
                                      <p:to>
                                        <p:strVal val="visible"/>
                                      </p:to>
                                    </p:set>
                                    <p:animEffect transition="in" filter="dissolve">
                                      <p:cBhvr>
                                        <p:cTn id="24" dur="500"/>
                                        <p:tgtEl>
                                          <p:spTgt spid="146442">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6442">
                                            <p:txEl>
                                              <p:pRg st="4" end="4"/>
                                            </p:txEl>
                                          </p:spTgt>
                                        </p:tgtEl>
                                        <p:attrNameLst>
                                          <p:attrName>style.visibility</p:attrName>
                                        </p:attrNameLst>
                                      </p:cBhvr>
                                      <p:to>
                                        <p:strVal val="visible"/>
                                      </p:to>
                                    </p:set>
                                    <p:animEffect transition="in" filter="dissolve">
                                      <p:cBhvr>
                                        <p:cTn id="27" dur="500"/>
                                        <p:tgtEl>
                                          <p:spTgt spid="146442">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46442">
                                            <p:txEl>
                                              <p:pRg st="5" end="5"/>
                                            </p:txEl>
                                          </p:spTgt>
                                        </p:tgtEl>
                                        <p:attrNameLst>
                                          <p:attrName>style.visibility</p:attrName>
                                        </p:attrNameLst>
                                      </p:cBhvr>
                                      <p:to>
                                        <p:strVal val="visible"/>
                                      </p:to>
                                    </p:set>
                                    <p:animEffect transition="in" filter="dissolve">
                                      <p:cBhvr>
                                        <p:cTn id="31" dur="500"/>
                                        <p:tgtEl>
                                          <p:spTgt spid="146442">
                                            <p:txEl>
                                              <p:pRg st="5" end="5"/>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6442">
                                            <p:txEl>
                                              <p:pRg st="6" end="6"/>
                                            </p:txEl>
                                          </p:spTgt>
                                        </p:tgtEl>
                                        <p:attrNameLst>
                                          <p:attrName>style.visibility</p:attrName>
                                        </p:attrNameLst>
                                      </p:cBhvr>
                                      <p:to>
                                        <p:strVal val="visible"/>
                                      </p:to>
                                    </p:set>
                                    <p:animEffect transition="in" filter="dissolve">
                                      <p:cBhvr>
                                        <p:cTn id="34" dur="500"/>
                                        <p:tgtEl>
                                          <p:spTgt spid="146442">
                                            <p:txEl>
                                              <p:pRg st="6" end="6"/>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6442">
                                            <p:txEl>
                                              <p:pRg st="7" end="7"/>
                                            </p:txEl>
                                          </p:spTgt>
                                        </p:tgtEl>
                                        <p:attrNameLst>
                                          <p:attrName>style.visibility</p:attrName>
                                        </p:attrNameLst>
                                      </p:cBhvr>
                                      <p:to>
                                        <p:strVal val="visible"/>
                                      </p:to>
                                    </p:set>
                                    <p:animEffect transition="in" filter="dissolve">
                                      <p:cBhvr>
                                        <p:cTn id="37" dur="500"/>
                                        <p:tgtEl>
                                          <p:spTgt spid="1464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3" grpId="0" animBg="1"/>
      <p:bldP spid="146443" grpId="1" animBg="1"/>
      <p:bldP spid="14644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84" name="Object 100"/>
          <p:cNvGraphicFramePr>
            <a:graphicFrameLocks noGrp="1" noChangeAspect="1"/>
          </p:cNvGraphicFramePr>
          <p:nvPr>
            <p:ph sz="quarter" idx="2"/>
          </p:nvPr>
        </p:nvGraphicFramePr>
        <p:xfrm>
          <a:off x="609600" y="1020763"/>
          <a:ext cx="8159750" cy="430212"/>
        </p:xfrm>
        <a:graphic>
          <a:graphicData uri="http://schemas.openxmlformats.org/presentationml/2006/ole">
            <mc:AlternateContent xmlns:mc="http://schemas.openxmlformats.org/markup-compatibility/2006">
              <mc:Choice xmlns:v="urn:schemas-microsoft-com:vml" Requires="v">
                <p:oleObj spid="_x0000_s67824" name="Visio" r:id="rId4" imgW="8253679" imgH="435559" progId="">
                  <p:embed/>
                </p:oleObj>
              </mc:Choice>
              <mc:Fallback>
                <p:oleObj name="Visio" r:id="rId4" imgW="8253679" imgH="435559" progId="">
                  <p:embed/>
                  <p:pic>
                    <p:nvPicPr>
                      <p:cNvPr id="0" name="Picture 10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20763"/>
                        <a:ext cx="81597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59" name="Rectangle 3"/>
          <p:cNvSpPr>
            <a:spLocks noChangeArrowheads="1"/>
          </p:cNvSpPr>
          <p:nvPr/>
        </p:nvSpPr>
        <p:spPr bwMode="auto">
          <a:xfrm>
            <a:off x="4703412" y="1336675"/>
            <a:ext cx="1420813" cy="1625600"/>
          </a:xfrm>
          <a:prstGeom prst="rect">
            <a:avLst/>
          </a:prstGeom>
          <a:solidFill>
            <a:srgbClr val="FF3300"/>
          </a:solidFill>
          <a:ln w="9525">
            <a:noFill/>
            <a:miter lim="800000"/>
            <a:headEnd/>
            <a:tailEnd/>
          </a:ln>
        </p:spPr>
        <p:txBody>
          <a:bodyPr wrap="none" anchor="ctr"/>
          <a:lstStyle/>
          <a:p>
            <a:endParaRPr lang="en-US" altLang="en-US" sz="2400" dirty="0">
              <a:latin typeface="Times New Roman" pitchFamily="18" charset="0"/>
            </a:endParaRPr>
          </a:p>
        </p:txBody>
      </p:sp>
      <p:graphicFrame>
        <p:nvGraphicFramePr>
          <p:cNvPr id="67685" name="Object 101"/>
          <p:cNvGraphicFramePr>
            <a:graphicFrameLocks noGrp="1" noChangeAspect="1"/>
          </p:cNvGraphicFramePr>
          <p:nvPr>
            <p:ph sz="quarter" idx="3"/>
          </p:nvPr>
        </p:nvGraphicFramePr>
        <p:xfrm>
          <a:off x="609600" y="1450975"/>
          <a:ext cx="1246188" cy="1398588"/>
        </p:xfrm>
        <a:graphic>
          <a:graphicData uri="http://schemas.openxmlformats.org/presentationml/2006/ole">
            <mc:AlternateContent xmlns:mc="http://schemas.openxmlformats.org/markup-compatibility/2006">
              <mc:Choice xmlns:v="urn:schemas-microsoft-com:vml" Requires="v">
                <p:oleObj spid="_x0000_s67825" name="Visio" r:id="rId6" imgW="1246022" imgH="1398422" progId="">
                  <p:embed/>
                </p:oleObj>
              </mc:Choice>
              <mc:Fallback>
                <p:oleObj name="Visio" r:id="rId6" imgW="1246022" imgH="1398422" progId="">
                  <p:embed/>
                  <p:pic>
                    <p:nvPicPr>
                      <p:cNvPr id="0" name="Picture 10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450975"/>
                        <a:ext cx="1246188" cy="139858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686" name="Object 102"/>
          <p:cNvGraphicFramePr>
            <a:graphicFrameLocks noChangeAspect="1"/>
          </p:cNvGraphicFramePr>
          <p:nvPr/>
        </p:nvGraphicFramePr>
        <p:xfrm>
          <a:off x="1992313" y="1465263"/>
          <a:ext cx="1246187" cy="1398587"/>
        </p:xfrm>
        <a:graphic>
          <a:graphicData uri="http://schemas.openxmlformats.org/presentationml/2006/ole">
            <mc:AlternateContent xmlns:mc="http://schemas.openxmlformats.org/markup-compatibility/2006">
              <mc:Choice xmlns:v="urn:schemas-microsoft-com:vml" Requires="v">
                <p:oleObj spid="_x0000_s67826" name="Visio" r:id="rId8" imgW="1246022" imgH="1398422" progId="">
                  <p:embed/>
                </p:oleObj>
              </mc:Choice>
              <mc:Fallback>
                <p:oleObj name="Visio" r:id="rId8" imgW="1246022" imgH="1398422" progId="">
                  <p:embed/>
                  <p:pic>
                    <p:nvPicPr>
                      <p:cNvPr id="0"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231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687" name="Object 103"/>
          <p:cNvGraphicFramePr>
            <a:graphicFrameLocks noChangeAspect="1"/>
          </p:cNvGraphicFramePr>
          <p:nvPr/>
        </p:nvGraphicFramePr>
        <p:xfrm>
          <a:off x="3375025" y="1465263"/>
          <a:ext cx="1246188" cy="1398587"/>
        </p:xfrm>
        <a:graphic>
          <a:graphicData uri="http://schemas.openxmlformats.org/presentationml/2006/ole">
            <mc:AlternateContent xmlns:mc="http://schemas.openxmlformats.org/markup-compatibility/2006">
              <mc:Choice xmlns:v="urn:schemas-microsoft-com:vml" Requires="v">
                <p:oleObj spid="_x0000_s67827" name="Visio" r:id="rId10" imgW="1246022" imgH="1398422" progId="">
                  <p:embed/>
                </p:oleObj>
              </mc:Choice>
              <mc:Fallback>
                <p:oleObj name="Visio" r:id="rId10" imgW="1246022" imgH="1398422" progId="">
                  <p:embed/>
                  <p:pic>
                    <p:nvPicPr>
                      <p:cNvPr id="0"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025"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688" name="Object 104"/>
          <p:cNvGraphicFramePr>
            <a:graphicFrameLocks noChangeAspect="1"/>
          </p:cNvGraphicFramePr>
          <p:nvPr/>
        </p:nvGraphicFramePr>
        <p:xfrm>
          <a:off x="4757738" y="1465263"/>
          <a:ext cx="1246187" cy="1398587"/>
        </p:xfrm>
        <a:graphic>
          <a:graphicData uri="http://schemas.openxmlformats.org/presentationml/2006/ole">
            <mc:AlternateContent xmlns:mc="http://schemas.openxmlformats.org/markup-compatibility/2006">
              <mc:Choice xmlns:v="urn:schemas-microsoft-com:vml" Requires="v">
                <p:oleObj spid="_x0000_s67828" name="Visio" r:id="rId12" imgW="1246022" imgH="1398422" progId="">
                  <p:embed/>
                </p:oleObj>
              </mc:Choice>
              <mc:Fallback>
                <p:oleObj name="Visio" r:id="rId12" imgW="1246022" imgH="1398422" progId="">
                  <p:embed/>
                  <p:pic>
                    <p:nvPicPr>
                      <p:cNvPr id="0" name="Picture 1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7738"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689" name="Object 105"/>
          <p:cNvGraphicFramePr>
            <a:graphicFrameLocks noChangeAspect="1"/>
          </p:cNvGraphicFramePr>
          <p:nvPr/>
        </p:nvGraphicFramePr>
        <p:xfrm>
          <a:off x="6140450" y="1465263"/>
          <a:ext cx="1246188" cy="1398587"/>
        </p:xfrm>
        <a:graphic>
          <a:graphicData uri="http://schemas.openxmlformats.org/presentationml/2006/ole">
            <mc:AlternateContent xmlns:mc="http://schemas.openxmlformats.org/markup-compatibility/2006">
              <mc:Choice xmlns:v="urn:schemas-microsoft-com:vml" Requires="v">
                <p:oleObj spid="_x0000_s67829" name="Visio" r:id="rId14" imgW="1246022" imgH="1398422" progId="">
                  <p:embed/>
                </p:oleObj>
              </mc:Choice>
              <mc:Fallback>
                <p:oleObj name="Visio" r:id="rId14" imgW="1246022" imgH="1398422" progId="">
                  <p:embed/>
                  <p:pic>
                    <p:nvPicPr>
                      <p:cNvPr id="0"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450"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690" name="Object 106"/>
          <p:cNvGraphicFramePr>
            <a:graphicFrameLocks noChangeAspect="1"/>
          </p:cNvGraphicFramePr>
          <p:nvPr/>
        </p:nvGraphicFramePr>
        <p:xfrm>
          <a:off x="7523163" y="1465263"/>
          <a:ext cx="1246187" cy="1398587"/>
        </p:xfrm>
        <a:graphic>
          <a:graphicData uri="http://schemas.openxmlformats.org/presentationml/2006/ole">
            <mc:AlternateContent xmlns:mc="http://schemas.openxmlformats.org/markup-compatibility/2006">
              <mc:Choice xmlns:v="urn:schemas-microsoft-com:vml" Requires="v">
                <p:oleObj spid="_x0000_s67830" name="Visio" r:id="rId16" imgW="1246022" imgH="1398422" progId="">
                  <p:embed/>
                </p:oleObj>
              </mc:Choice>
              <mc:Fallback>
                <p:oleObj name="Visio" r:id="rId16" imgW="1246022" imgH="1398422" progId="">
                  <p:embed/>
                  <p:pic>
                    <p:nvPicPr>
                      <p:cNvPr id="0" name="Picture 10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16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66" name="Rectangle 10"/>
          <p:cNvSpPr>
            <a:spLocks noGrp="1" noChangeArrowheads="1"/>
          </p:cNvSpPr>
          <p:nvPr>
            <p:ph type="body" sz="half" idx="1"/>
          </p:nvPr>
        </p:nvSpPr>
        <p:spPr>
          <a:xfrm>
            <a:off x="1379538" y="3070225"/>
            <a:ext cx="7461250" cy="3517900"/>
          </a:xfrm>
        </p:spPr>
        <p:txBody>
          <a:bodyPr/>
          <a:lstStyle/>
          <a:p>
            <a:pPr eaLnBrk="1" hangingPunct="1">
              <a:spcBef>
                <a:spcPct val="0"/>
              </a:spcBef>
            </a:pPr>
            <a:r>
              <a:rPr lang="en-US" altLang="en-US" sz="2800" dirty="0" smtClean="0">
                <a:solidFill>
                  <a:srgbClr val="000000"/>
                </a:solidFill>
              </a:rPr>
              <a:t>Focus moves to explore essential knowledge</a:t>
            </a:r>
          </a:p>
          <a:p>
            <a:pPr eaLnBrk="1" hangingPunct="1">
              <a:spcBef>
                <a:spcPct val="0"/>
              </a:spcBef>
            </a:pPr>
            <a:r>
              <a:rPr lang="en-US" altLang="en-US" sz="2800" dirty="0" smtClean="0">
                <a:solidFill>
                  <a:srgbClr val="000000"/>
                </a:solidFill>
              </a:rPr>
              <a:t>Make recommendation</a:t>
            </a:r>
          </a:p>
          <a:p>
            <a:pPr eaLnBrk="1" hangingPunct="1">
              <a:spcBef>
                <a:spcPct val="0"/>
              </a:spcBef>
              <a:spcAft>
                <a:spcPts val="300"/>
              </a:spcAft>
            </a:pPr>
            <a:r>
              <a:rPr lang="en-AU" altLang="en-US" sz="2800" dirty="0" smtClean="0">
                <a:solidFill>
                  <a:srgbClr val="000000"/>
                </a:solidFill>
              </a:rPr>
              <a:t>Prepare the candidate for the digital video recording, if required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childTnLst>
                                </p:cTn>
                              </p:par>
                            </p:childTnLst>
                          </p:cTn>
                        </p:par>
                        <p:par>
                          <p:cTn id="7" fill="hold" nodeType="afterGroup">
                            <p:stCondLst>
                              <p:cond delay="0"/>
                            </p:stCondLst>
                            <p:childTnLst>
                              <p:par>
                                <p:cTn id="8" presetID="63" presetClass="path" presetSubtype="0" accel="50000" decel="50000" fill="hold" grpId="1" nodeType="afterEffect">
                                  <p:stCondLst>
                                    <p:cond delay="1000"/>
                                  </p:stCondLst>
                                  <p:childTnLst>
                                    <p:animMotion origin="layout" path="M -8.33333E-7 4.07407E-6 L 0.15226 4.07407E-6 " pathEditMode="relative" rAng="0" ptsTypes="AA">
                                      <p:cBhvr>
                                        <p:cTn id="9" dur="2000" fill="hold"/>
                                        <p:tgtEl>
                                          <p:spTgt spid="147459"/>
                                        </p:tgtEl>
                                        <p:attrNameLst>
                                          <p:attrName>ppt_x</p:attrName>
                                          <p:attrName>ppt_y</p:attrName>
                                        </p:attrNameLst>
                                      </p:cBhvr>
                                      <p:rCtr x="7604" y="0"/>
                                    </p:animMotion>
                                  </p:childTnLst>
                                </p:cTn>
                              </p:par>
                            </p:childTnLst>
                          </p:cTn>
                        </p:par>
                        <p:par>
                          <p:cTn id="10" fill="hold" nodeType="afterGroup">
                            <p:stCondLst>
                              <p:cond delay="3000"/>
                            </p:stCondLst>
                            <p:childTnLst>
                              <p:par>
                                <p:cTn id="11" presetID="9" presetClass="entr" presetSubtype="0" fill="hold" grpId="0" nodeType="afterEffect">
                                  <p:stCondLst>
                                    <p:cond delay="0"/>
                                  </p:stCondLst>
                                  <p:childTnLst>
                                    <p:set>
                                      <p:cBhvr>
                                        <p:cTn id="12" dur="1" fill="hold">
                                          <p:stCondLst>
                                            <p:cond delay="0"/>
                                          </p:stCondLst>
                                        </p:cTn>
                                        <p:tgtEl>
                                          <p:spTgt spid="147466">
                                            <p:txEl>
                                              <p:pRg st="0" end="0"/>
                                            </p:txEl>
                                          </p:spTgt>
                                        </p:tgtEl>
                                        <p:attrNameLst>
                                          <p:attrName>style.visibility</p:attrName>
                                        </p:attrNameLst>
                                      </p:cBhvr>
                                      <p:to>
                                        <p:strVal val="visible"/>
                                      </p:to>
                                    </p:set>
                                    <p:animEffect transition="in" filter="dissolve">
                                      <p:cBhvr>
                                        <p:cTn id="13" dur="500"/>
                                        <p:tgtEl>
                                          <p:spTgt spid="147466">
                                            <p:txEl>
                                              <p:pRg st="0" end="0"/>
                                            </p:txEl>
                                          </p:spTgt>
                                        </p:tgtEl>
                                      </p:cBhvr>
                                    </p:animEffect>
                                  </p:childTnLst>
                                </p:cTn>
                              </p:par>
                            </p:childTnLst>
                          </p:cTn>
                        </p:par>
                        <p:par>
                          <p:cTn id="14" fill="hold" nodeType="afterGroup">
                            <p:stCondLst>
                              <p:cond delay="3500"/>
                            </p:stCondLst>
                            <p:childTnLst>
                              <p:par>
                                <p:cTn id="15" presetID="9" presetClass="entr" presetSubtype="0" fill="hold" grpId="0" nodeType="afterEffect">
                                  <p:stCondLst>
                                    <p:cond delay="0"/>
                                  </p:stCondLst>
                                  <p:childTnLst>
                                    <p:set>
                                      <p:cBhvr>
                                        <p:cTn id="16" dur="1" fill="hold">
                                          <p:stCondLst>
                                            <p:cond delay="0"/>
                                          </p:stCondLst>
                                        </p:cTn>
                                        <p:tgtEl>
                                          <p:spTgt spid="147466">
                                            <p:txEl>
                                              <p:pRg st="1" end="1"/>
                                            </p:txEl>
                                          </p:spTgt>
                                        </p:tgtEl>
                                        <p:attrNameLst>
                                          <p:attrName>style.visibility</p:attrName>
                                        </p:attrNameLst>
                                      </p:cBhvr>
                                      <p:to>
                                        <p:strVal val="visible"/>
                                      </p:to>
                                    </p:set>
                                    <p:animEffect transition="in" filter="dissolve">
                                      <p:cBhvr>
                                        <p:cTn id="17" dur="500"/>
                                        <p:tgtEl>
                                          <p:spTgt spid="147466">
                                            <p:txEl>
                                              <p:pRg st="1" end="1"/>
                                            </p:txEl>
                                          </p:spTgt>
                                        </p:tgtEl>
                                      </p:cBhvr>
                                    </p:animEffect>
                                  </p:childTnLst>
                                </p:cTn>
                              </p:par>
                            </p:childTnLst>
                          </p:cTn>
                        </p:par>
                        <p:par>
                          <p:cTn id="18" fill="hold" nodeType="afterGroup">
                            <p:stCondLst>
                              <p:cond delay="4000"/>
                            </p:stCondLst>
                            <p:childTnLst>
                              <p:par>
                                <p:cTn id="19" presetID="9" presetClass="entr" presetSubtype="0" fill="hold" grpId="0" nodeType="afterEffect">
                                  <p:stCondLst>
                                    <p:cond delay="0"/>
                                  </p:stCondLst>
                                  <p:childTnLst>
                                    <p:set>
                                      <p:cBhvr>
                                        <p:cTn id="20" dur="1" fill="hold">
                                          <p:stCondLst>
                                            <p:cond delay="0"/>
                                          </p:stCondLst>
                                        </p:cTn>
                                        <p:tgtEl>
                                          <p:spTgt spid="147466">
                                            <p:txEl>
                                              <p:pRg st="2" end="2"/>
                                            </p:txEl>
                                          </p:spTgt>
                                        </p:tgtEl>
                                        <p:attrNameLst>
                                          <p:attrName>style.visibility</p:attrName>
                                        </p:attrNameLst>
                                      </p:cBhvr>
                                      <p:to>
                                        <p:strVal val="visible"/>
                                      </p:to>
                                    </p:set>
                                    <p:animEffect transition="in" filter="dissolve">
                                      <p:cBhvr>
                                        <p:cTn id="21" dur="500"/>
                                        <p:tgtEl>
                                          <p:spTgt spid="1474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nimBg="1"/>
      <p:bldP spid="147459" grpId="1" animBg="1"/>
      <p:bldP spid="14746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08" name="Object 100"/>
          <p:cNvGraphicFramePr>
            <a:graphicFrameLocks noGrp="1" noChangeAspect="1"/>
          </p:cNvGraphicFramePr>
          <p:nvPr>
            <p:ph sz="quarter" idx="2"/>
          </p:nvPr>
        </p:nvGraphicFramePr>
        <p:xfrm>
          <a:off x="609600" y="1020763"/>
          <a:ext cx="8159750" cy="430212"/>
        </p:xfrm>
        <a:graphic>
          <a:graphicData uri="http://schemas.openxmlformats.org/presentationml/2006/ole">
            <mc:AlternateContent xmlns:mc="http://schemas.openxmlformats.org/markup-compatibility/2006">
              <mc:Choice xmlns:v="urn:schemas-microsoft-com:vml" Requires="v">
                <p:oleObj spid="_x0000_s68848" name="Visio" r:id="rId4" imgW="8253679" imgH="435559" progId="">
                  <p:embed/>
                </p:oleObj>
              </mc:Choice>
              <mc:Fallback>
                <p:oleObj name="Visio" r:id="rId4" imgW="8253679" imgH="435559" progId="">
                  <p:embed/>
                  <p:pic>
                    <p:nvPicPr>
                      <p:cNvPr id="0" name="Picture 10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20763"/>
                        <a:ext cx="81597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91" name="Rectangle 11"/>
          <p:cNvSpPr>
            <a:spLocks noChangeArrowheads="1"/>
          </p:cNvSpPr>
          <p:nvPr/>
        </p:nvSpPr>
        <p:spPr bwMode="auto">
          <a:xfrm>
            <a:off x="6064250" y="1336675"/>
            <a:ext cx="2808288" cy="1625600"/>
          </a:xfrm>
          <a:prstGeom prst="rect">
            <a:avLst/>
          </a:prstGeom>
          <a:solidFill>
            <a:srgbClr val="FF3300"/>
          </a:solidFill>
          <a:ln w="9525">
            <a:noFill/>
            <a:miter lim="800000"/>
            <a:headEnd/>
            <a:tailEnd/>
          </a:ln>
        </p:spPr>
        <p:txBody>
          <a:bodyPr wrap="none" anchor="ctr"/>
          <a:lstStyle/>
          <a:p>
            <a:endParaRPr lang="en-US" altLang="en-US" sz="2400" dirty="0">
              <a:latin typeface="Times New Roman" pitchFamily="18" charset="0"/>
            </a:endParaRPr>
          </a:p>
        </p:txBody>
      </p:sp>
      <p:sp>
        <p:nvSpPr>
          <p:cNvPr id="148483" name="Rectangle 3"/>
          <p:cNvSpPr>
            <a:spLocks noChangeArrowheads="1"/>
          </p:cNvSpPr>
          <p:nvPr/>
        </p:nvSpPr>
        <p:spPr bwMode="auto">
          <a:xfrm>
            <a:off x="4664075" y="1336675"/>
            <a:ext cx="1420813" cy="1625600"/>
          </a:xfrm>
          <a:prstGeom prst="rect">
            <a:avLst/>
          </a:prstGeom>
          <a:solidFill>
            <a:srgbClr val="FF3300"/>
          </a:solidFill>
          <a:ln w="9525">
            <a:noFill/>
            <a:miter lim="800000"/>
            <a:headEnd/>
            <a:tailEnd/>
          </a:ln>
        </p:spPr>
        <p:txBody>
          <a:bodyPr wrap="none" anchor="ctr"/>
          <a:lstStyle/>
          <a:p>
            <a:endParaRPr lang="en-US" altLang="en-US" sz="2400" dirty="0">
              <a:latin typeface="Times New Roman" pitchFamily="18" charset="0"/>
            </a:endParaRPr>
          </a:p>
        </p:txBody>
      </p:sp>
      <p:graphicFrame>
        <p:nvGraphicFramePr>
          <p:cNvPr id="68709" name="Object 101"/>
          <p:cNvGraphicFramePr>
            <a:graphicFrameLocks noGrp="1" noChangeAspect="1"/>
          </p:cNvGraphicFramePr>
          <p:nvPr>
            <p:ph sz="quarter" idx="3"/>
          </p:nvPr>
        </p:nvGraphicFramePr>
        <p:xfrm>
          <a:off x="609600" y="1450975"/>
          <a:ext cx="1246188" cy="1398588"/>
        </p:xfrm>
        <a:graphic>
          <a:graphicData uri="http://schemas.openxmlformats.org/presentationml/2006/ole">
            <mc:AlternateContent xmlns:mc="http://schemas.openxmlformats.org/markup-compatibility/2006">
              <mc:Choice xmlns:v="urn:schemas-microsoft-com:vml" Requires="v">
                <p:oleObj spid="_x0000_s68849" name="Visio" r:id="rId6" imgW="1246022" imgH="1398422" progId="">
                  <p:embed/>
                </p:oleObj>
              </mc:Choice>
              <mc:Fallback>
                <p:oleObj name="Visio" r:id="rId6" imgW="1246022" imgH="1398422" progId="">
                  <p:embed/>
                  <p:pic>
                    <p:nvPicPr>
                      <p:cNvPr id="0" name="Picture 10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450975"/>
                        <a:ext cx="1246188" cy="1398588"/>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710" name="Object 102"/>
          <p:cNvGraphicFramePr>
            <a:graphicFrameLocks noChangeAspect="1"/>
          </p:cNvGraphicFramePr>
          <p:nvPr/>
        </p:nvGraphicFramePr>
        <p:xfrm>
          <a:off x="1992313" y="1465263"/>
          <a:ext cx="1246187" cy="1398587"/>
        </p:xfrm>
        <a:graphic>
          <a:graphicData uri="http://schemas.openxmlformats.org/presentationml/2006/ole">
            <mc:AlternateContent xmlns:mc="http://schemas.openxmlformats.org/markup-compatibility/2006">
              <mc:Choice xmlns:v="urn:schemas-microsoft-com:vml" Requires="v">
                <p:oleObj spid="_x0000_s68850" name="Visio" r:id="rId8" imgW="1246022" imgH="1398422" progId="">
                  <p:embed/>
                </p:oleObj>
              </mc:Choice>
              <mc:Fallback>
                <p:oleObj name="Visio" r:id="rId8" imgW="1246022" imgH="1398422" progId="">
                  <p:embed/>
                  <p:pic>
                    <p:nvPicPr>
                      <p:cNvPr id="0" name="Picture 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231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711" name="Object 103"/>
          <p:cNvGraphicFramePr>
            <a:graphicFrameLocks noChangeAspect="1"/>
          </p:cNvGraphicFramePr>
          <p:nvPr/>
        </p:nvGraphicFramePr>
        <p:xfrm>
          <a:off x="3375025" y="1465263"/>
          <a:ext cx="1246188" cy="1398587"/>
        </p:xfrm>
        <a:graphic>
          <a:graphicData uri="http://schemas.openxmlformats.org/presentationml/2006/ole">
            <mc:AlternateContent xmlns:mc="http://schemas.openxmlformats.org/markup-compatibility/2006">
              <mc:Choice xmlns:v="urn:schemas-microsoft-com:vml" Requires="v">
                <p:oleObj spid="_x0000_s68851" name="Visio" r:id="rId10" imgW="1246022" imgH="1398422" progId="">
                  <p:embed/>
                </p:oleObj>
              </mc:Choice>
              <mc:Fallback>
                <p:oleObj name="Visio" r:id="rId10" imgW="1246022" imgH="1398422" progId="">
                  <p:embed/>
                  <p:pic>
                    <p:nvPicPr>
                      <p:cNvPr id="0" name="Picture 1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025"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712" name="Object 104"/>
          <p:cNvGraphicFramePr>
            <a:graphicFrameLocks noChangeAspect="1"/>
          </p:cNvGraphicFramePr>
          <p:nvPr/>
        </p:nvGraphicFramePr>
        <p:xfrm>
          <a:off x="4757738" y="1465263"/>
          <a:ext cx="1246187" cy="1398587"/>
        </p:xfrm>
        <a:graphic>
          <a:graphicData uri="http://schemas.openxmlformats.org/presentationml/2006/ole">
            <mc:AlternateContent xmlns:mc="http://schemas.openxmlformats.org/markup-compatibility/2006">
              <mc:Choice xmlns:v="urn:schemas-microsoft-com:vml" Requires="v">
                <p:oleObj spid="_x0000_s68852" name="Visio" r:id="rId12" imgW="1246022" imgH="1398422" progId="">
                  <p:embed/>
                </p:oleObj>
              </mc:Choice>
              <mc:Fallback>
                <p:oleObj name="Visio" r:id="rId12" imgW="1246022" imgH="1398422" progId="">
                  <p:embed/>
                  <p:pic>
                    <p:nvPicPr>
                      <p:cNvPr id="0" name="Picture 1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7738"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713" name="Object 105"/>
          <p:cNvGraphicFramePr>
            <a:graphicFrameLocks noChangeAspect="1"/>
          </p:cNvGraphicFramePr>
          <p:nvPr/>
        </p:nvGraphicFramePr>
        <p:xfrm>
          <a:off x="6140450" y="1465263"/>
          <a:ext cx="1246188" cy="1398587"/>
        </p:xfrm>
        <a:graphic>
          <a:graphicData uri="http://schemas.openxmlformats.org/presentationml/2006/ole">
            <mc:AlternateContent xmlns:mc="http://schemas.openxmlformats.org/markup-compatibility/2006">
              <mc:Choice xmlns:v="urn:schemas-microsoft-com:vml" Requires="v">
                <p:oleObj spid="_x0000_s68853" name="Visio" r:id="rId14" imgW="1246022" imgH="1398422" progId="">
                  <p:embed/>
                </p:oleObj>
              </mc:Choice>
              <mc:Fallback>
                <p:oleObj name="Visio" r:id="rId14" imgW="1246022" imgH="1398422" progId="">
                  <p:embed/>
                  <p:pic>
                    <p:nvPicPr>
                      <p:cNvPr id="0"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450" y="1465263"/>
                        <a:ext cx="1246188"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714" name="Object 106"/>
          <p:cNvGraphicFramePr>
            <a:graphicFrameLocks noChangeAspect="1"/>
          </p:cNvGraphicFramePr>
          <p:nvPr/>
        </p:nvGraphicFramePr>
        <p:xfrm>
          <a:off x="7523163" y="1465263"/>
          <a:ext cx="1246187" cy="1398587"/>
        </p:xfrm>
        <a:graphic>
          <a:graphicData uri="http://schemas.openxmlformats.org/presentationml/2006/ole">
            <mc:AlternateContent xmlns:mc="http://schemas.openxmlformats.org/markup-compatibility/2006">
              <mc:Choice xmlns:v="urn:schemas-microsoft-com:vml" Requires="v">
                <p:oleObj spid="_x0000_s68854" name="Visio" r:id="rId16" imgW="1246022" imgH="1398422" progId="">
                  <p:embed/>
                </p:oleObj>
              </mc:Choice>
              <mc:Fallback>
                <p:oleObj name="Visio" r:id="rId16" imgW="1246022" imgH="1398422" progId="">
                  <p:embed/>
                  <p:pic>
                    <p:nvPicPr>
                      <p:cNvPr id="0" name="Picture 10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3163" y="1465263"/>
                        <a:ext cx="1246187"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90" name="Rectangle 10"/>
          <p:cNvSpPr>
            <a:spLocks noGrp="1" noChangeArrowheads="1"/>
          </p:cNvSpPr>
          <p:nvPr>
            <p:ph type="body" sz="half" idx="1"/>
          </p:nvPr>
        </p:nvSpPr>
        <p:spPr>
          <a:xfrm>
            <a:off x="1476375" y="3076575"/>
            <a:ext cx="7396163" cy="3400425"/>
          </a:xfrm>
        </p:spPr>
        <p:txBody>
          <a:bodyPr/>
          <a:lstStyle/>
          <a:p>
            <a:pPr>
              <a:spcBef>
                <a:spcPct val="0"/>
              </a:spcBef>
            </a:pPr>
            <a:r>
              <a:rPr lang="en-US" altLang="en-US" dirty="0" smtClean="0">
                <a:solidFill>
                  <a:srgbClr val="000000"/>
                </a:solidFill>
                <a:latin typeface="Arial" charset="0"/>
              </a:rPr>
              <a:t>Audit requirements focus</a:t>
            </a:r>
          </a:p>
          <a:p>
            <a:pPr>
              <a:spcBef>
                <a:spcPct val="0"/>
              </a:spcBef>
            </a:pPr>
            <a:r>
              <a:rPr lang="en-US" altLang="en-US" dirty="0" smtClean="0">
                <a:solidFill>
                  <a:srgbClr val="000000"/>
                </a:solidFill>
                <a:latin typeface="Arial" charset="0"/>
              </a:rPr>
              <a:t>Demonstrate essential knowledge, skills and attitudes</a:t>
            </a:r>
          </a:p>
          <a:p>
            <a:pPr>
              <a:spcBef>
                <a:spcPct val="0"/>
              </a:spcBef>
            </a:pPr>
            <a:r>
              <a:rPr lang="en-US" altLang="en-US" dirty="0" smtClean="0">
                <a:solidFill>
                  <a:srgbClr val="000000"/>
                </a:solidFill>
                <a:latin typeface="Arial" charset="0"/>
              </a:rPr>
              <a:t>Assessor completes documentation in line with AQTF</a:t>
            </a:r>
          </a:p>
          <a:p>
            <a:pPr>
              <a:spcBef>
                <a:spcPct val="0"/>
              </a:spcBef>
            </a:pPr>
            <a:r>
              <a:rPr lang="en-US" altLang="en-US" dirty="0" smtClean="0">
                <a:solidFill>
                  <a:srgbClr val="000000"/>
                </a:solidFill>
                <a:latin typeface="Arial" charset="0"/>
              </a:rPr>
              <a:t>Evaluation (what worked, what would you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8483"/>
                                        </p:tgtEl>
                                        <p:attrNameLst>
                                          <p:attrName>style.visibility</p:attrName>
                                        </p:attrNameLst>
                                      </p:cBhvr>
                                      <p:to>
                                        <p:strVal val="visible"/>
                                      </p:to>
                                    </p:set>
                                  </p:childTnLst>
                                </p:cTn>
                              </p:par>
                            </p:childTnLst>
                          </p:cTn>
                        </p:par>
                        <p:par>
                          <p:cTn id="7" fill="hold" nodeType="afterGroup">
                            <p:stCondLst>
                              <p:cond delay="0"/>
                            </p:stCondLst>
                            <p:childTnLst>
                              <p:par>
                                <p:cTn id="8" presetID="63" presetClass="path" presetSubtype="0" accel="50000" decel="50000" fill="hold" grpId="1" nodeType="afterEffect">
                                  <p:stCondLst>
                                    <p:cond delay="1000"/>
                                  </p:stCondLst>
                                  <p:childTnLst>
                                    <p:animMotion origin="layout" path="M -3.61111E-6 -3.58382E-6 L 0.22657 -3.58382E-6 " pathEditMode="relative" rAng="0" ptsTypes="AA">
                                      <p:cBhvr>
                                        <p:cTn id="9" dur="2000" fill="hold"/>
                                        <p:tgtEl>
                                          <p:spTgt spid="148483"/>
                                        </p:tgtEl>
                                        <p:attrNameLst>
                                          <p:attrName>ppt_x</p:attrName>
                                          <p:attrName>ppt_y</p:attrName>
                                        </p:attrNameLst>
                                      </p:cBhvr>
                                      <p:rCtr x="11319" y="0"/>
                                    </p:animMotion>
                                  </p:childTnLst>
                                </p:cTn>
                              </p:par>
                            </p:childTnLst>
                          </p:cTn>
                        </p:par>
                        <p:par>
                          <p:cTn id="10" fill="hold" nodeType="afterGroup">
                            <p:stCondLst>
                              <p:cond delay="3000"/>
                            </p:stCondLst>
                            <p:childTnLst>
                              <p:par>
                                <p:cTn id="11" presetID="17" presetClass="entr" presetSubtype="10" fill="hold" grpId="0" nodeType="afterEffect">
                                  <p:stCondLst>
                                    <p:cond delay="0"/>
                                  </p:stCondLst>
                                  <p:childTnLst>
                                    <p:set>
                                      <p:cBhvr>
                                        <p:cTn id="12" dur="1" fill="hold">
                                          <p:stCondLst>
                                            <p:cond delay="0"/>
                                          </p:stCondLst>
                                        </p:cTn>
                                        <p:tgtEl>
                                          <p:spTgt spid="148491"/>
                                        </p:tgtEl>
                                        <p:attrNameLst>
                                          <p:attrName>style.visibility</p:attrName>
                                        </p:attrNameLst>
                                      </p:cBhvr>
                                      <p:to>
                                        <p:strVal val="visible"/>
                                      </p:to>
                                    </p:set>
                                    <p:anim calcmode="lin" valueType="num">
                                      <p:cBhvr>
                                        <p:cTn id="13" dur="500" fill="hold"/>
                                        <p:tgtEl>
                                          <p:spTgt spid="148491"/>
                                        </p:tgtEl>
                                        <p:attrNameLst>
                                          <p:attrName>ppt_w</p:attrName>
                                        </p:attrNameLst>
                                      </p:cBhvr>
                                      <p:tavLst>
                                        <p:tav tm="0">
                                          <p:val>
                                            <p:fltVal val="0"/>
                                          </p:val>
                                        </p:tav>
                                        <p:tav tm="100000">
                                          <p:val>
                                            <p:strVal val="#ppt_w"/>
                                          </p:val>
                                        </p:tav>
                                      </p:tavLst>
                                    </p:anim>
                                    <p:anim calcmode="lin" valueType="num">
                                      <p:cBhvr>
                                        <p:cTn id="14" dur="500" fill="hold"/>
                                        <p:tgtEl>
                                          <p:spTgt spid="148491"/>
                                        </p:tgtEl>
                                        <p:attrNameLst>
                                          <p:attrName>ppt_h</p:attrName>
                                        </p:attrNameLst>
                                      </p:cBhvr>
                                      <p:tavLst>
                                        <p:tav tm="0">
                                          <p:val>
                                            <p:strVal val="#ppt_h"/>
                                          </p:val>
                                        </p:tav>
                                        <p:tav tm="100000">
                                          <p:val>
                                            <p:strVal val="#ppt_h"/>
                                          </p:val>
                                        </p:tav>
                                      </p:tavLst>
                                    </p:anim>
                                  </p:childTnLst>
                                </p:cTn>
                              </p:par>
                              <p:par>
                                <p:cTn id="15" presetID="10" presetClass="exit" presetSubtype="0" fill="hold" grpId="2" nodeType="withEffect">
                                  <p:stCondLst>
                                    <p:cond delay="0"/>
                                  </p:stCondLst>
                                  <p:childTnLst>
                                    <p:animEffect transition="out" filter="fade">
                                      <p:cBhvr>
                                        <p:cTn id="16" dur="2000"/>
                                        <p:tgtEl>
                                          <p:spTgt spid="148483"/>
                                        </p:tgtEl>
                                      </p:cBhvr>
                                    </p:animEffect>
                                    <p:set>
                                      <p:cBhvr>
                                        <p:cTn id="17" dur="1" fill="hold">
                                          <p:stCondLst>
                                            <p:cond delay="1999"/>
                                          </p:stCondLst>
                                        </p:cTn>
                                        <p:tgtEl>
                                          <p:spTgt spid="148483"/>
                                        </p:tgtEl>
                                        <p:attrNameLst>
                                          <p:attrName>style.visibility</p:attrName>
                                        </p:attrNameLst>
                                      </p:cBhvr>
                                      <p:to>
                                        <p:strVal val="hidden"/>
                                      </p:to>
                                    </p:set>
                                  </p:childTnLst>
                                </p:cTn>
                              </p:par>
                            </p:childTnLst>
                          </p:cTn>
                        </p:par>
                        <p:par>
                          <p:cTn id="18" fill="hold" nodeType="afterGroup">
                            <p:stCondLst>
                              <p:cond delay="5000"/>
                            </p:stCondLst>
                            <p:childTnLst>
                              <p:par>
                                <p:cTn id="19" presetID="9" presetClass="entr" presetSubtype="0" fill="hold" grpId="0" nodeType="afterEffect">
                                  <p:stCondLst>
                                    <p:cond delay="0"/>
                                  </p:stCondLst>
                                  <p:childTnLst>
                                    <p:set>
                                      <p:cBhvr>
                                        <p:cTn id="20" dur="1" fill="hold">
                                          <p:stCondLst>
                                            <p:cond delay="0"/>
                                          </p:stCondLst>
                                        </p:cTn>
                                        <p:tgtEl>
                                          <p:spTgt spid="148490">
                                            <p:txEl>
                                              <p:pRg st="0" end="0"/>
                                            </p:txEl>
                                          </p:spTgt>
                                        </p:tgtEl>
                                        <p:attrNameLst>
                                          <p:attrName>style.visibility</p:attrName>
                                        </p:attrNameLst>
                                      </p:cBhvr>
                                      <p:to>
                                        <p:strVal val="visible"/>
                                      </p:to>
                                    </p:set>
                                    <p:animEffect transition="in" filter="dissolve">
                                      <p:cBhvr>
                                        <p:cTn id="21" dur="500"/>
                                        <p:tgtEl>
                                          <p:spTgt spid="148490">
                                            <p:txEl>
                                              <p:pRg st="0" end="0"/>
                                            </p:txEl>
                                          </p:spTgt>
                                        </p:tgtEl>
                                      </p:cBhvr>
                                    </p:animEffect>
                                  </p:childTnLst>
                                </p:cTn>
                              </p:par>
                            </p:childTnLst>
                          </p:cTn>
                        </p:par>
                        <p:par>
                          <p:cTn id="22" fill="hold" nodeType="afterGroup">
                            <p:stCondLst>
                              <p:cond delay="5500"/>
                            </p:stCondLst>
                            <p:childTnLst>
                              <p:par>
                                <p:cTn id="23" presetID="9" presetClass="entr" presetSubtype="0" fill="hold" grpId="0" nodeType="afterEffect">
                                  <p:stCondLst>
                                    <p:cond delay="0"/>
                                  </p:stCondLst>
                                  <p:childTnLst>
                                    <p:set>
                                      <p:cBhvr>
                                        <p:cTn id="24" dur="1" fill="hold">
                                          <p:stCondLst>
                                            <p:cond delay="0"/>
                                          </p:stCondLst>
                                        </p:cTn>
                                        <p:tgtEl>
                                          <p:spTgt spid="148490">
                                            <p:txEl>
                                              <p:pRg st="1" end="1"/>
                                            </p:txEl>
                                          </p:spTgt>
                                        </p:tgtEl>
                                        <p:attrNameLst>
                                          <p:attrName>style.visibility</p:attrName>
                                        </p:attrNameLst>
                                      </p:cBhvr>
                                      <p:to>
                                        <p:strVal val="visible"/>
                                      </p:to>
                                    </p:set>
                                    <p:animEffect transition="in" filter="dissolve">
                                      <p:cBhvr>
                                        <p:cTn id="25" dur="500"/>
                                        <p:tgtEl>
                                          <p:spTgt spid="148490">
                                            <p:txEl>
                                              <p:pRg st="1" end="1"/>
                                            </p:txEl>
                                          </p:spTgt>
                                        </p:tgtEl>
                                      </p:cBhvr>
                                    </p:animEffect>
                                  </p:childTnLst>
                                </p:cTn>
                              </p:par>
                            </p:childTnLst>
                          </p:cTn>
                        </p:par>
                        <p:par>
                          <p:cTn id="26" fill="hold" nodeType="afterGroup">
                            <p:stCondLst>
                              <p:cond delay="6000"/>
                            </p:stCondLst>
                            <p:childTnLst>
                              <p:par>
                                <p:cTn id="27" presetID="9" presetClass="entr" presetSubtype="0" fill="hold" grpId="0" nodeType="afterEffect">
                                  <p:stCondLst>
                                    <p:cond delay="0"/>
                                  </p:stCondLst>
                                  <p:childTnLst>
                                    <p:set>
                                      <p:cBhvr>
                                        <p:cTn id="28" dur="1" fill="hold">
                                          <p:stCondLst>
                                            <p:cond delay="0"/>
                                          </p:stCondLst>
                                        </p:cTn>
                                        <p:tgtEl>
                                          <p:spTgt spid="148490">
                                            <p:txEl>
                                              <p:pRg st="2" end="2"/>
                                            </p:txEl>
                                          </p:spTgt>
                                        </p:tgtEl>
                                        <p:attrNameLst>
                                          <p:attrName>style.visibility</p:attrName>
                                        </p:attrNameLst>
                                      </p:cBhvr>
                                      <p:to>
                                        <p:strVal val="visible"/>
                                      </p:to>
                                    </p:set>
                                    <p:animEffect transition="in" filter="dissolve">
                                      <p:cBhvr>
                                        <p:cTn id="29" dur="500"/>
                                        <p:tgtEl>
                                          <p:spTgt spid="148490">
                                            <p:txEl>
                                              <p:pRg st="2" end="2"/>
                                            </p:txEl>
                                          </p:spTgt>
                                        </p:tgtEl>
                                      </p:cBhvr>
                                    </p:animEffect>
                                  </p:childTnLst>
                                </p:cTn>
                              </p:par>
                            </p:childTnLst>
                          </p:cTn>
                        </p:par>
                        <p:par>
                          <p:cTn id="30" fill="hold" nodeType="afterGroup">
                            <p:stCondLst>
                              <p:cond delay="6500"/>
                            </p:stCondLst>
                            <p:childTnLst>
                              <p:par>
                                <p:cTn id="31" presetID="9" presetClass="entr" presetSubtype="0" fill="hold" grpId="0" nodeType="afterEffect">
                                  <p:stCondLst>
                                    <p:cond delay="0"/>
                                  </p:stCondLst>
                                  <p:childTnLst>
                                    <p:set>
                                      <p:cBhvr>
                                        <p:cTn id="32" dur="1" fill="hold">
                                          <p:stCondLst>
                                            <p:cond delay="0"/>
                                          </p:stCondLst>
                                        </p:cTn>
                                        <p:tgtEl>
                                          <p:spTgt spid="148490">
                                            <p:txEl>
                                              <p:pRg st="3" end="3"/>
                                            </p:txEl>
                                          </p:spTgt>
                                        </p:tgtEl>
                                        <p:attrNameLst>
                                          <p:attrName>style.visibility</p:attrName>
                                        </p:attrNameLst>
                                      </p:cBhvr>
                                      <p:to>
                                        <p:strVal val="visible"/>
                                      </p:to>
                                    </p:set>
                                    <p:animEffect transition="in" filter="dissolve">
                                      <p:cBhvr>
                                        <p:cTn id="33" dur="500"/>
                                        <p:tgtEl>
                                          <p:spTgt spid="1484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1" grpId="0" animBg="1"/>
      <p:bldP spid="148483" grpId="0" animBg="1"/>
      <p:bldP spid="148483" grpId="1" animBg="1"/>
      <p:bldP spid="148483" grpId="2" animBg="1"/>
      <p:bldP spid="148490"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1042988" y="188913"/>
            <a:ext cx="7578725" cy="1143000"/>
          </a:xfrm>
        </p:spPr>
        <p:txBody>
          <a:bodyPr/>
          <a:lstStyle/>
          <a:p>
            <a:r>
              <a:rPr lang="en-AU" dirty="0" smtClean="0"/>
              <a:t>Electronic portfolio</a:t>
            </a:r>
          </a:p>
        </p:txBody>
      </p:sp>
      <p:graphicFrame>
        <p:nvGraphicFramePr>
          <p:cNvPr id="6" name="Table 5"/>
          <p:cNvGraphicFramePr>
            <a:graphicFrameLocks noGrp="1"/>
          </p:cNvGraphicFramePr>
          <p:nvPr>
            <p:extLst>
              <p:ext uri="{D42A27DB-BD31-4B8C-83A1-F6EECF244321}">
                <p14:modId xmlns:p14="http://schemas.microsoft.com/office/powerpoint/2010/main" val="2968073269"/>
              </p:ext>
            </p:extLst>
          </p:nvPr>
        </p:nvGraphicFramePr>
        <p:xfrm>
          <a:off x="395288" y="2243138"/>
          <a:ext cx="8569325" cy="3556318"/>
        </p:xfrm>
        <a:graphic>
          <a:graphicData uri="http://schemas.openxmlformats.org/drawingml/2006/table">
            <a:tbl>
              <a:tblPr/>
              <a:tblGrid>
                <a:gridCol w="439737"/>
                <a:gridCol w="1098550"/>
                <a:gridCol w="1978025"/>
                <a:gridCol w="549275"/>
                <a:gridCol w="1500188"/>
                <a:gridCol w="1491257"/>
                <a:gridCol w="792088"/>
                <a:gridCol w="720205"/>
              </a:tblGrid>
              <a:tr h="139700">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dirty="0" smtClean="0">
                          <a:ln>
                            <a:noFill/>
                          </a:ln>
                          <a:solidFill>
                            <a:srgbClr val="000000"/>
                          </a:solidFill>
                          <a:effectLst/>
                          <a:latin typeface="Candara" pitchFamily="34" charset="0"/>
                        </a:rPr>
                        <a:t>Unit 1: BSBWOR501A  Manage Personal Work Priorities and Professional Development</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1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 </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Elements of </a:t>
                      </a:r>
                      <a:endParaRPr kumimoji="0" lang="en-AU" sz="1400" b="0" i="0" u="none" strike="noStrike" cap="none" normalizeH="0" baseline="0" dirty="0" smtClean="0">
                        <a:ln>
                          <a:noFill/>
                        </a:ln>
                        <a:solidFill>
                          <a:srgbClr val="000000"/>
                        </a:solidFill>
                        <a:effectLst/>
                        <a:latin typeface="Candar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Competency</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Performance Criteria</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71438"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Screenings </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Student Comments</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Evidence provided</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Assessors comments</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Signed &amp; dated:</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r>
              <a:tr h="28019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rgbClr val="000000"/>
                          </a:solidFill>
                          <a:effectLst/>
                          <a:latin typeface="Candara" pitchFamily="34" charset="0"/>
                        </a:rPr>
                        <a:t>1.1</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rgbClr val="000000"/>
                          </a:solidFill>
                          <a:effectLst/>
                          <a:latin typeface="Candara" pitchFamily="34" charset="0"/>
                        </a:rPr>
                        <a:t>Establish personal work goals</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0" algn="l" defTabSz="914400" rtl="0" eaLnBrk="1" fontAlgn="base" latinLnBrk="0" hangingPunct="1">
                        <a:lnSpc>
                          <a:spcPts val="1400"/>
                        </a:lnSpc>
                        <a:spcBef>
                          <a:spcPct val="0"/>
                        </a:spcBef>
                        <a:spcAft>
                          <a:spcPts val="600"/>
                        </a:spcAft>
                        <a:buClrTx/>
                        <a:buSzTx/>
                        <a:buFontTx/>
                        <a:buNone/>
                        <a:tabLst>
                          <a:tab pos="457200" algn="l"/>
                        </a:tabLst>
                      </a:pPr>
                      <a:r>
                        <a:rPr kumimoji="0" lang="en-AU" sz="1000" b="0" i="0" u="none" strike="noStrike" cap="none" normalizeH="0" baseline="0" dirty="0" smtClean="0">
                          <a:ln>
                            <a:noFill/>
                          </a:ln>
                          <a:solidFill>
                            <a:srgbClr val="000000"/>
                          </a:solidFill>
                          <a:effectLst/>
                          <a:latin typeface="Candara" pitchFamily="34" charset="0"/>
                        </a:rPr>
                        <a:t>1.1  Serve as a positive role model in the workplace through personal work planning and organisation</a:t>
                      </a:r>
                      <a:endParaRPr kumimoji="0" lang="en-AU" sz="1400" b="0" i="0" u="none" strike="noStrike" cap="none" normalizeH="0" baseline="0" dirty="0" smtClean="0">
                        <a:ln>
                          <a:noFill/>
                        </a:ln>
                        <a:solidFill>
                          <a:srgbClr val="000000"/>
                        </a:solidFill>
                        <a:effectLst/>
                        <a:latin typeface="Candara" pitchFamily="34" charset="0"/>
                      </a:endParaRPr>
                    </a:p>
                    <a:p>
                      <a:pPr marL="0" marR="0" lvl="0" indent="0" algn="l" defTabSz="914400" rtl="0" eaLnBrk="1" fontAlgn="base" latinLnBrk="0" hangingPunct="1">
                        <a:lnSpc>
                          <a:spcPts val="1400"/>
                        </a:lnSpc>
                        <a:spcBef>
                          <a:spcPct val="0"/>
                        </a:spcBef>
                        <a:spcAft>
                          <a:spcPts val="600"/>
                        </a:spcAft>
                        <a:buClrTx/>
                        <a:buSzTx/>
                        <a:buFontTx/>
                        <a:buNone/>
                        <a:tabLst>
                          <a:tab pos="457200" algn="l"/>
                        </a:tabLst>
                      </a:pPr>
                      <a:r>
                        <a:rPr kumimoji="0" lang="en-AU" sz="1000" b="0" i="0" u="none" strike="noStrike" cap="none" normalizeH="0" baseline="0" dirty="0" smtClean="0">
                          <a:ln>
                            <a:noFill/>
                          </a:ln>
                          <a:solidFill>
                            <a:srgbClr val="000000"/>
                          </a:solidFill>
                          <a:effectLst/>
                          <a:latin typeface="Candara" pitchFamily="34" charset="0"/>
                        </a:rPr>
                        <a:t>1.2  Ensure personal work goals, plans and activities reflect the organisation’s plans, and own responsibilities and accountabilities</a:t>
                      </a:r>
                      <a:endParaRPr kumimoji="0" lang="en-AU" sz="1400" b="0" i="0" u="none" strike="noStrike" cap="none" normalizeH="0" baseline="0" dirty="0" smtClean="0">
                        <a:ln>
                          <a:noFill/>
                        </a:ln>
                        <a:solidFill>
                          <a:srgbClr val="000000"/>
                        </a:solidFill>
                        <a:effectLst/>
                        <a:latin typeface="Candar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AU" sz="1000" b="0" i="0" u="none" strike="noStrike" cap="none" normalizeH="0" baseline="0" dirty="0" smtClean="0">
                          <a:ln>
                            <a:noFill/>
                          </a:ln>
                          <a:solidFill>
                            <a:srgbClr val="000000"/>
                          </a:solidFill>
                          <a:effectLst/>
                          <a:latin typeface="Candara" pitchFamily="34" charset="0"/>
                        </a:rPr>
                        <a:t>1.3  Measure and maintain personal performance in varying work conditions, work contexts and contingencies</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68263"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 </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none" strike="noStrike" cap="none" normalizeH="0" baseline="0" dirty="0" smtClean="0">
                          <a:ln>
                            <a:noFill/>
                          </a:ln>
                          <a:solidFill>
                            <a:srgbClr val="000000"/>
                          </a:solidFill>
                          <a:effectLst/>
                          <a:latin typeface="Candara" pitchFamily="34" charset="0"/>
                        </a:rPr>
                        <a:t>work plan as used in previous job</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none" strike="noStrike" cap="none" normalizeH="0" baseline="0" dirty="0" smtClean="0">
                          <a:ln>
                            <a:noFill/>
                          </a:ln>
                          <a:solidFill>
                            <a:srgbClr val="000000"/>
                          </a:solidFill>
                          <a:effectLst/>
                          <a:latin typeface="Candara" pitchFamily="34" charset="0"/>
                        </a:rPr>
                        <a:t>CV</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none" strike="noStrike" cap="none" normalizeH="0" baseline="0" dirty="0" smtClean="0">
                          <a:ln>
                            <a:noFill/>
                          </a:ln>
                          <a:solidFill>
                            <a:srgbClr val="000000"/>
                          </a:solidFill>
                          <a:effectLst/>
                          <a:latin typeface="Candara" pitchFamily="34" charset="0"/>
                        </a:rPr>
                        <a:t>Position description developed for Training Team</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none" strike="noStrike" cap="none" normalizeH="0" baseline="0" dirty="0" smtClean="0">
                          <a:ln>
                            <a:noFill/>
                          </a:ln>
                          <a:solidFill>
                            <a:srgbClr val="000000"/>
                          </a:solidFill>
                          <a:effectLst/>
                          <a:latin typeface="Candara" pitchFamily="34" charset="0"/>
                        </a:rPr>
                        <a:t>Stress Man Training program I delivered</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none" strike="noStrike" cap="none" normalizeH="0" baseline="0" dirty="0" smtClean="0">
                          <a:ln>
                            <a:noFill/>
                          </a:ln>
                          <a:solidFill>
                            <a:srgbClr val="000000"/>
                          </a:solidFill>
                          <a:effectLst/>
                          <a:latin typeface="Candara" pitchFamily="34" charset="0"/>
                        </a:rPr>
                        <a:t>Personal reference</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none" strike="noStrike" cap="none" normalizeH="0" baseline="0" dirty="0" smtClean="0">
                          <a:ln>
                            <a:noFill/>
                          </a:ln>
                          <a:solidFill>
                            <a:srgbClr val="000000"/>
                          </a:solidFill>
                          <a:effectLst/>
                          <a:latin typeface="Candara" pitchFamily="34" charset="0"/>
                        </a:rPr>
                        <a:t>Team work plans developed at CECFW</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none" strike="noStrike" cap="none" normalizeH="0" baseline="0" dirty="0" smtClean="0">
                          <a:ln>
                            <a:noFill/>
                          </a:ln>
                          <a:solidFill>
                            <a:srgbClr val="000000"/>
                          </a:solidFill>
                          <a:effectLst/>
                          <a:latin typeface="Candara" pitchFamily="34" charset="0"/>
                        </a:rPr>
                        <a:t>CSHITB Operational Plan</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sng" strike="noStrike" cap="none" normalizeH="0" baseline="0" dirty="0" smtClean="0">
                          <a:ln>
                            <a:noFill/>
                          </a:ln>
                          <a:solidFill>
                            <a:srgbClr val="000000"/>
                          </a:solidFill>
                          <a:effectLst/>
                          <a:latin typeface="Candara" pitchFamily="34" charset="0"/>
                          <a:hlinkClick r:id="rId3" action="ppaction://hlinkfile"/>
                        </a:rPr>
                        <a:t>Business plan MW</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sng" strike="noStrike" cap="none" normalizeH="0" baseline="0" dirty="0" smtClean="0">
                          <a:ln>
                            <a:noFill/>
                          </a:ln>
                          <a:solidFill>
                            <a:srgbClr val="000000"/>
                          </a:solidFill>
                          <a:effectLst/>
                          <a:latin typeface="Candara" pitchFamily="34" charset="0"/>
                          <a:hlinkClick r:id="rId4" action="ppaction://hlinkfile"/>
                        </a:rPr>
                        <a:t>CV MWhite</a:t>
                      </a:r>
                      <a:r>
                        <a:rPr kumimoji="0" lang="en-AU" sz="1100" b="0" i="0" u="none" strike="noStrike" cap="none" normalizeH="0" baseline="0" dirty="0" smtClean="0">
                          <a:ln>
                            <a:noFill/>
                          </a:ln>
                          <a:solidFill>
                            <a:srgbClr val="000000"/>
                          </a:solidFill>
                          <a:effectLst/>
                          <a:latin typeface="Candara" pitchFamily="34" charset="0"/>
                          <a:hlinkClick r:id="rId4" action="ppaction://hlinkfile"/>
                        </a:rPr>
                        <a:t> </a:t>
                      </a:r>
                      <a:r>
                        <a:rPr kumimoji="0" lang="en-AU" sz="1100" b="0" i="0" u="none" strike="noStrike" cap="none" normalizeH="0" baseline="0" dirty="0" smtClean="0">
                          <a:ln>
                            <a:noFill/>
                          </a:ln>
                          <a:solidFill>
                            <a:srgbClr val="000000"/>
                          </a:solidFill>
                          <a:effectLst/>
                          <a:latin typeface="Candara" pitchFamily="34" charset="0"/>
                        </a:rPr>
                        <a:t>2008</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sng" strike="noStrike" cap="none" normalizeH="0" baseline="0" dirty="0" smtClean="0">
                          <a:ln>
                            <a:noFill/>
                          </a:ln>
                          <a:solidFill>
                            <a:srgbClr val="000000"/>
                          </a:solidFill>
                          <a:effectLst/>
                          <a:latin typeface="Candara" pitchFamily="34" charset="0"/>
                          <a:hlinkClick r:id="rId5"/>
                        </a:rPr>
                        <a:t>FLM RPL 2008 resources\position descriptions</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sng" strike="noStrike" cap="none" normalizeH="0" baseline="0" dirty="0" smtClean="0">
                          <a:ln>
                            <a:noFill/>
                          </a:ln>
                          <a:solidFill>
                            <a:srgbClr val="000000"/>
                          </a:solidFill>
                          <a:effectLst/>
                          <a:latin typeface="Candara" pitchFamily="34" charset="0"/>
                          <a:hlinkClick r:id="rId6"/>
                        </a:rPr>
                        <a:t>FLM RPL 2008 resources\Stress Management.pdf</a:t>
                      </a:r>
                      <a:endParaRPr kumimoji="0" lang="en-AU" sz="1100" b="0" i="0" u="sng"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sng" strike="noStrike" cap="none" normalizeH="0" baseline="0" dirty="0" smtClean="0">
                          <a:ln>
                            <a:noFill/>
                          </a:ln>
                          <a:solidFill>
                            <a:srgbClr val="000000"/>
                          </a:solidFill>
                          <a:effectLst/>
                          <a:latin typeface="Candara" pitchFamily="34" charset="0"/>
                        </a:rPr>
                        <a:t> </a:t>
                      </a:r>
                      <a:r>
                        <a:rPr kumimoji="0" lang="en-AU" sz="1100" b="0" i="0" u="sng" strike="noStrike" cap="none" normalizeH="0" baseline="0" dirty="0" smtClean="0">
                          <a:ln>
                            <a:noFill/>
                          </a:ln>
                          <a:solidFill>
                            <a:srgbClr val="000000"/>
                          </a:solidFill>
                          <a:effectLst/>
                          <a:latin typeface="Candara" pitchFamily="34" charset="0"/>
                          <a:hlinkClick r:id="rId7"/>
                        </a:rPr>
                        <a:t>Personal reference.pdf</a:t>
                      </a:r>
                      <a:endParaRPr kumimoji="0" lang="en-AU" sz="1100" b="0" i="0" u="sng"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sng" strike="noStrike" cap="none" normalizeH="0" baseline="0" dirty="0" smtClean="0">
                          <a:ln>
                            <a:noFill/>
                          </a:ln>
                          <a:solidFill>
                            <a:srgbClr val="000000"/>
                          </a:solidFill>
                          <a:effectLst/>
                          <a:latin typeface="Candara" pitchFamily="34" charset="0"/>
                          <a:hlinkClick r:id="rId8"/>
                        </a:rPr>
                        <a:t>team work plans</a:t>
                      </a:r>
                      <a:r>
                        <a:rPr kumimoji="0" lang="en-AU" sz="1100" b="0" i="0" u="sng" strike="noStrike" cap="none" normalizeH="0" baseline="0" dirty="0" smtClean="0">
                          <a:ln>
                            <a:noFill/>
                          </a:ln>
                          <a:solidFill>
                            <a:srgbClr val="000000"/>
                          </a:solidFill>
                          <a:effectLst/>
                          <a:latin typeface="Candara" pitchFamily="34" charset="0"/>
                        </a:rPr>
                        <a:t> </a:t>
                      </a:r>
                      <a:r>
                        <a:rPr kumimoji="0" lang="en-AU" sz="1100" b="0" i="0" u="none" strike="noStrike" cap="none" normalizeH="0" baseline="0" dirty="0" smtClean="0">
                          <a:ln>
                            <a:noFill/>
                          </a:ln>
                          <a:solidFill>
                            <a:srgbClr val="000000"/>
                          </a:solidFill>
                          <a:effectLst/>
                          <a:latin typeface="Candara" pitchFamily="34" charset="0"/>
                        </a:rPr>
                        <a:t>CECFW</a:t>
                      </a:r>
                      <a:endParaRPr kumimoji="0" lang="en-AU" sz="1400" b="0" i="0" u="none" strike="noStrike" cap="none" normalizeH="0" baseline="0" dirty="0" smtClean="0">
                        <a:ln>
                          <a:noFill/>
                        </a:ln>
                        <a:solidFill>
                          <a:srgbClr val="000000"/>
                        </a:solidFill>
                        <a:effectLst/>
                        <a:latin typeface="Candara" pitchFamily="34" charset="0"/>
                      </a:endParaRPr>
                    </a:p>
                    <a:p>
                      <a:pPr marL="180975" marR="0" lvl="0" indent="-180975" algn="l" defTabSz="914400" rtl="0" eaLnBrk="1" fontAlgn="base" latinLnBrk="0" hangingPunct="1">
                        <a:lnSpc>
                          <a:spcPct val="100000"/>
                        </a:lnSpc>
                        <a:spcBef>
                          <a:spcPct val="0"/>
                        </a:spcBef>
                        <a:spcAft>
                          <a:spcPct val="0"/>
                        </a:spcAft>
                        <a:buClrTx/>
                        <a:buSzTx/>
                        <a:buFont typeface="Symbol" pitchFamily="18" charset="2"/>
                        <a:buChar char=""/>
                        <a:tabLst>
                          <a:tab pos="158750" algn="l"/>
                        </a:tabLst>
                      </a:pPr>
                      <a:r>
                        <a:rPr kumimoji="0" lang="en-AU" sz="1100" b="0" i="0" u="sng" strike="noStrike" cap="none" normalizeH="0" baseline="0" dirty="0" smtClean="0">
                          <a:ln>
                            <a:noFill/>
                          </a:ln>
                          <a:solidFill>
                            <a:srgbClr val="000000"/>
                          </a:solidFill>
                          <a:effectLst/>
                          <a:latin typeface="Candara" pitchFamily="34" charset="0"/>
                          <a:hlinkClick r:id="rId9"/>
                        </a:rPr>
                        <a:t>FLM RPL 2008 resources\Final OPPlan with $08-09.doc</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68263"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 </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c>
                  <a:txBody>
                    <a:bodyPr/>
                    <a:lstStyle/>
                    <a:p>
                      <a:pPr marL="0" marR="0" lvl="0" indent="68263" algn="l"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dirty="0" smtClean="0">
                          <a:ln>
                            <a:noFill/>
                          </a:ln>
                          <a:solidFill>
                            <a:srgbClr val="000000"/>
                          </a:solidFill>
                          <a:effectLst/>
                          <a:latin typeface="Candara" pitchFamily="34" charset="0"/>
                        </a:rPr>
                        <a:t> </a:t>
                      </a:r>
                      <a:endParaRPr kumimoji="0" lang="en-A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6771" marR="567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FF"/>
                    </a:solidFill>
                  </a:tcPr>
                </a:tc>
              </a:tr>
            </a:tbl>
          </a:graphicData>
        </a:graphic>
      </p:graphicFrame>
      <p:sp>
        <p:nvSpPr>
          <p:cNvPr id="163873" name="Rectangle 9"/>
          <p:cNvSpPr>
            <a:spLocks noChangeArrowheads="1"/>
          </p:cNvSpPr>
          <p:nvPr/>
        </p:nvSpPr>
        <p:spPr bwMode="auto">
          <a:xfrm>
            <a:off x="892175" y="2014538"/>
            <a:ext cx="9144000" cy="457200"/>
          </a:xfrm>
          <a:prstGeom prst="rect">
            <a:avLst/>
          </a:prstGeom>
          <a:noFill/>
          <a:ln w="9525">
            <a:noFill/>
            <a:miter lim="800000"/>
            <a:headEnd/>
            <a:tailEnd/>
          </a:ln>
        </p:spPr>
        <p:txBody>
          <a:bodyPr wrap="none" anchor="ctr">
            <a:spAutoFit/>
          </a:bodyPr>
          <a:lstStyle/>
          <a:p>
            <a:endParaRPr lang="en-AU" dirty="0"/>
          </a:p>
        </p:txBody>
      </p:sp>
      <p:sp>
        <p:nvSpPr>
          <p:cNvPr id="163874" name="Rectangle 11"/>
          <p:cNvSpPr>
            <a:spLocks noChangeArrowheads="1"/>
          </p:cNvSpPr>
          <p:nvPr/>
        </p:nvSpPr>
        <p:spPr bwMode="auto">
          <a:xfrm>
            <a:off x="250825" y="1289442"/>
            <a:ext cx="8713788" cy="477054"/>
          </a:xfrm>
          <a:prstGeom prst="rect">
            <a:avLst/>
          </a:prstGeom>
          <a:noFill/>
          <a:ln w="9525">
            <a:noFill/>
            <a:miter lim="800000"/>
            <a:headEnd/>
            <a:tailEnd/>
          </a:ln>
        </p:spPr>
        <p:txBody>
          <a:bodyPr lIns="-571320" bIns="0" anchor="ctr">
            <a:spAutoFit/>
          </a:bodyPr>
          <a:lstStyle/>
          <a:p>
            <a:pPr marL="627063" indent="68263">
              <a:tabLst>
                <a:tab pos="160338" algn="l"/>
              </a:tabLst>
            </a:pPr>
            <a:r>
              <a:rPr lang="en-US" altLang="en-US" sz="1400" b="1" dirty="0">
                <a:solidFill>
                  <a:srgbClr val="990033"/>
                </a:solidFill>
                <a:latin typeface="Verdana" pitchFamily="34" charset="0"/>
                <a:ea typeface="Times New Roman" pitchFamily="18" charset="0"/>
                <a:cs typeface="Arial" charset="0"/>
              </a:rPr>
              <a:t>Section Nine - Assessment Matrix - Unit of Competency and evidence collection table  </a:t>
            </a:r>
            <a:endParaRPr lang="en-US" altLang="en-US" sz="1200" b="1" dirty="0">
              <a:ea typeface="Times New Roman" pitchFamily="18" charset="0"/>
              <a:cs typeface="Arial" charset="0"/>
            </a:endParaRPr>
          </a:p>
          <a:p>
            <a:pPr marL="627063" indent="68263" eaLnBrk="0" hangingPunct="0">
              <a:tabLst>
                <a:tab pos="160338" algn="l"/>
              </a:tabLst>
            </a:pPr>
            <a:r>
              <a:rPr lang="en-US" altLang="en-US" sz="1200" b="1" dirty="0">
                <a:ea typeface="Times New Roman" pitchFamily="18" charset="0"/>
                <a:cs typeface="Arial" charset="0"/>
              </a:rPr>
              <a:t>BSB 51107 Diploma of Management     </a:t>
            </a:r>
            <a:r>
              <a:rPr lang="en-US" altLang="en-US" sz="1400" b="1" dirty="0" smtClean="0">
                <a:ea typeface="Times New Roman" pitchFamily="18" charset="0"/>
                <a:cs typeface="Arial" charset="0"/>
              </a:rPr>
              <a:t>Student</a:t>
            </a:r>
            <a:r>
              <a:rPr lang="en-US" altLang="en-US" sz="1400" b="1" dirty="0">
                <a:ea typeface="Times New Roman" pitchFamily="18" charset="0"/>
                <a:cs typeface="Arial" charset="0"/>
              </a:rPr>
              <a:t>:</a:t>
            </a:r>
            <a:r>
              <a:rPr lang="en-US" altLang="en-US" sz="1200" b="1" dirty="0">
                <a:ea typeface="Times New Roman" pitchFamily="18" charset="0"/>
                <a:cs typeface="Arial" charset="0"/>
              </a:rPr>
              <a:t> Michael White</a:t>
            </a:r>
            <a:endParaRPr lang="en-US" altLang="en-US" dirty="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628775"/>
            <a:ext cx="7408862" cy="4497388"/>
          </a:xfrm>
        </p:spPr>
        <p:txBody>
          <a:bodyPr>
            <a:normAutofit fontScale="92500" lnSpcReduction="10000"/>
          </a:bodyPr>
          <a:lstStyle/>
          <a:p>
            <a:pPr>
              <a:defRPr/>
            </a:pPr>
            <a:r>
              <a:rPr lang="en-AU" dirty="0" smtClean="0"/>
              <a:t>In 2012 NCETA undertook research resulting in a report, ‘Trainers Talking Training: An examination of vocational education and Training for the Alcohol and other Drug sector in Australia’ [1]</a:t>
            </a:r>
          </a:p>
          <a:p>
            <a:pPr marL="0" indent="0">
              <a:buFont typeface="Symbol" pitchFamily="18" charset="2"/>
              <a:buNone/>
              <a:defRPr/>
            </a:pPr>
            <a:endParaRPr lang="en-AU" dirty="0" smtClean="0"/>
          </a:p>
          <a:p>
            <a:pPr>
              <a:defRPr/>
            </a:pPr>
            <a:r>
              <a:rPr lang="en-AU" dirty="0" smtClean="0"/>
              <a:t>This report identified, along with a number of other issues, that whilst cannabis was the most popularly used illicit drug, and after alcohol and tobacco, the most common drug of concern for clients presenting at AOD services few training providers specifically:</a:t>
            </a:r>
          </a:p>
          <a:p>
            <a:pPr lvl="1">
              <a:defRPr/>
            </a:pPr>
            <a:r>
              <a:rPr lang="en-AU" dirty="0" smtClean="0"/>
              <a:t>focused on cannabis in training</a:t>
            </a:r>
          </a:p>
          <a:p>
            <a:pPr lvl="1">
              <a:defRPr/>
            </a:pPr>
            <a:r>
              <a:rPr lang="en-AU" dirty="0" smtClean="0"/>
              <a:t>addressed </a:t>
            </a:r>
            <a:r>
              <a:rPr lang="en-AU" dirty="0"/>
              <a:t>cannabis </a:t>
            </a:r>
            <a:r>
              <a:rPr lang="en-AU" dirty="0" smtClean="0"/>
              <a:t>in assessment strategies</a:t>
            </a:r>
          </a:p>
          <a:p>
            <a:pPr lvl="1">
              <a:defRPr/>
            </a:pPr>
            <a:r>
              <a:rPr lang="en-AU" dirty="0"/>
              <a:t>addressed </a:t>
            </a:r>
            <a:r>
              <a:rPr lang="en-AU" dirty="0" smtClean="0"/>
              <a:t>cannabis in recognition of prior learning </a:t>
            </a:r>
            <a:endParaRPr lang="en-AU" dirty="0"/>
          </a:p>
        </p:txBody>
      </p:sp>
      <p:sp>
        <p:nvSpPr>
          <p:cNvPr id="29698" name="Title 2"/>
          <p:cNvSpPr>
            <a:spLocks noGrp="1"/>
          </p:cNvSpPr>
          <p:nvPr>
            <p:ph type="title"/>
          </p:nvPr>
        </p:nvSpPr>
        <p:spPr/>
        <p:txBody>
          <a:bodyPr/>
          <a:lstStyle/>
          <a:p>
            <a:r>
              <a:rPr lang="en-AU" dirty="0" smtClean="0"/>
              <a:t>Why is cannabis content an issue?</a:t>
            </a:r>
          </a:p>
        </p:txBody>
      </p:sp>
      <p:sp>
        <p:nvSpPr>
          <p:cNvPr id="4" name="Slide Number Placeholder 3"/>
          <p:cNvSpPr>
            <a:spLocks noGrp="1"/>
          </p:cNvSpPr>
          <p:nvPr>
            <p:ph type="sldNum" sz="quarter" idx="11"/>
          </p:nvPr>
        </p:nvSpPr>
        <p:spPr/>
        <p:txBody>
          <a:bodyPr/>
          <a:lstStyle/>
          <a:p>
            <a:pPr>
              <a:defRPr/>
            </a:pPr>
            <a:fld id="{6E9487AE-131C-4C03-B075-BA1C00EB7004}" type="slidenum">
              <a:rPr lang="en-AU" smtClean="0"/>
              <a:pPr>
                <a:defRPr/>
              </a:pPr>
              <a:t>8</a:t>
            </a:fld>
            <a:endParaRPr lang="en-AU"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2"/>
          <p:cNvSpPr>
            <a:spLocks noGrp="1"/>
          </p:cNvSpPr>
          <p:nvPr>
            <p:ph type="title"/>
          </p:nvPr>
        </p:nvSpPr>
        <p:spPr>
          <a:xfrm>
            <a:off x="690563" y="2463800"/>
            <a:ext cx="7772400" cy="1524000"/>
          </a:xfrm>
        </p:spPr>
        <p:txBody>
          <a:bodyPr/>
          <a:lstStyle/>
          <a:p>
            <a:r>
              <a:rPr lang="en-US" sz="3600" dirty="0" smtClean="0"/>
              <a:t>Moderation and continuous improvement </a:t>
            </a:r>
            <a:endParaRPr lang="en-AU" sz="3600" dirty="0" smtClean="0"/>
          </a:p>
        </p:txBody>
      </p:sp>
      <p:sp>
        <p:nvSpPr>
          <p:cNvPr id="164866" name="Text Placeholder 5"/>
          <p:cNvSpPr>
            <a:spLocks noGrp="1"/>
          </p:cNvSpPr>
          <p:nvPr>
            <p:ph type="body" idx="1"/>
          </p:nvPr>
        </p:nvSpPr>
        <p:spPr>
          <a:xfrm>
            <a:off x="1366838" y="1436688"/>
            <a:ext cx="6418262" cy="939800"/>
          </a:xfrm>
        </p:spPr>
        <p:txBody>
          <a:bodyPr/>
          <a:lstStyle/>
          <a:p>
            <a:endParaRPr lang="en-AU" dirty="0" smtClean="0"/>
          </a:p>
        </p:txBody>
      </p:sp>
      <p:sp>
        <p:nvSpPr>
          <p:cNvPr id="4" name="Slide Number Placeholder 3"/>
          <p:cNvSpPr>
            <a:spLocks noGrp="1"/>
          </p:cNvSpPr>
          <p:nvPr>
            <p:ph type="sldNum" sz="quarter" idx="12"/>
          </p:nvPr>
        </p:nvSpPr>
        <p:spPr/>
        <p:txBody>
          <a:bodyPr/>
          <a:lstStyle/>
          <a:p>
            <a:pPr>
              <a:defRPr/>
            </a:pPr>
            <a:fld id="{942FA8D6-A1F0-40A3-BC99-9916AB37E211}" type="slidenum">
              <a:rPr lang="en-AU" smtClean="0"/>
              <a:pPr>
                <a:defRPr/>
              </a:pPr>
              <a:t>80</a:t>
            </a:fld>
            <a:endParaRPr lang="en-AU"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p:cNvSpPr>
          <p:nvPr>
            <p:ph type="title" idx="4294967295"/>
          </p:nvPr>
        </p:nvSpPr>
        <p:spPr/>
        <p:txBody>
          <a:bodyPr/>
          <a:lstStyle/>
          <a:p>
            <a:r>
              <a:rPr lang="en-AU" dirty="0" smtClean="0"/>
              <a:t>Moderation</a:t>
            </a:r>
          </a:p>
        </p:txBody>
      </p:sp>
      <p:sp>
        <p:nvSpPr>
          <p:cNvPr id="166914" name="Rectangle 3"/>
          <p:cNvSpPr>
            <a:spLocks noGrp="1"/>
          </p:cNvSpPr>
          <p:nvPr>
            <p:ph type="body" idx="4294967295"/>
          </p:nvPr>
        </p:nvSpPr>
        <p:spPr>
          <a:xfrm>
            <a:off x="611188" y="1916113"/>
            <a:ext cx="8064500" cy="4105275"/>
          </a:xfrm>
        </p:spPr>
        <p:txBody>
          <a:bodyPr/>
          <a:lstStyle/>
          <a:p>
            <a:r>
              <a:rPr lang="en-AU" dirty="0" smtClean="0"/>
              <a:t>Moderation refers to a process of comparing assessment judgments in relation to the same learning outcomes of different assessors in a variety of different contexts. </a:t>
            </a:r>
          </a:p>
          <a:p>
            <a:r>
              <a:rPr lang="en-AU" dirty="0" smtClean="0"/>
              <a:t>The purpose of moderation is to ensure comparability of assessment. </a:t>
            </a:r>
          </a:p>
          <a:p>
            <a:r>
              <a:rPr lang="en-AU" dirty="0" smtClean="0"/>
              <a:t>Actively addresses important issue of consistency of interpretation and implementation of competency standards (both content and assessment) in VET.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2"/>
          <p:cNvSpPr>
            <a:spLocks noGrp="1"/>
          </p:cNvSpPr>
          <p:nvPr>
            <p:ph type="title"/>
          </p:nvPr>
        </p:nvSpPr>
        <p:spPr/>
        <p:txBody>
          <a:bodyPr/>
          <a:lstStyle/>
          <a:p>
            <a:r>
              <a:rPr lang="en-AU" dirty="0" smtClean="0">
                <a:solidFill>
                  <a:schemeClr val="bg1"/>
                </a:solidFill>
              </a:rPr>
              <a:t>Discussion</a:t>
            </a:r>
          </a:p>
        </p:txBody>
      </p:sp>
      <p:sp>
        <p:nvSpPr>
          <p:cNvPr id="4" name="Slide Number Placeholder 3"/>
          <p:cNvSpPr>
            <a:spLocks noGrp="1"/>
          </p:cNvSpPr>
          <p:nvPr>
            <p:ph type="sldNum" sz="quarter" idx="11"/>
          </p:nvPr>
        </p:nvSpPr>
        <p:spPr/>
        <p:txBody>
          <a:bodyPr/>
          <a:lstStyle/>
          <a:p>
            <a:pPr>
              <a:defRPr/>
            </a:pPr>
            <a:fld id="{31A64393-DEF4-4902-8D19-0A558BF59F34}" type="slidenum">
              <a:rPr lang="en-AU" smtClean="0"/>
              <a:pPr>
                <a:defRPr/>
              </a:pPr>
              <a:t>82</a:t>
            </a:fld>
            <a:endParaRPr lang="en-AU" dirty="0"/>
          </a:p>
        </p:txBody>
      </p:sp>
      <p:sp>
        <p:nvSpPr>
          <p:cNvPr id="86020" name="Rectangle 4"/>
          <p:cNvSpPr>
            <a:spLocks noChangeArrowheads="1"/>
          </p:cNvSpPr>
          <p:nvPr/>
        </p:nvSpPr>
        <p:spPr bwMode="auto">
          <a:xfrm>
            <a:off x="539750" y="1773238"/>
            <a:ext cx="8064500" cy="4475162"/>
          </a:xfrm>
          <a:prstGeom prst="rect">
            <a:avLst/>
          </a:prstGeom>
          <a:noFill/>
          <a:ln w="9525">
            <a:noFill/>
            <a:miter lim="800000"/>
            <a:headEnd/>
            <a:tailEnd/>
          </a:ln>
          <a:effectLst/>
        </p:spPr>
        <p:txBody>
          <a:bodyPr anchor="ctr">
            <a:spAutoFit/>
          </a:bodyPr>
          <a:lstStyle/>
          <a:p>
            <a:pPr marL="273050" indent="-273050" eaLnBrk="0" hangingPunct="0">
              <a:spcBef>
                <a:spcPct val="20000"/>
              </a:spcBef>
              <a:buClr>
                <a:schemeClr val="accent1"/>
              </a:buClr>
              <a:buSzPct val="100000"/>
              <a:buFont typeface="Symbol" pitchFamily="18" charset="2"/>
              <a:buChar char=""/>
              <a:defRPr/>
            </a:pPr>
            <a:r>
              <a:rPr lang="en-AU" sz="2400" dirty="0">
                <a:solidFill>
                  <a:schemeClr val="tx2"/>
                </a:solidFill>
                <a:latin typeface="+mn-lt"/>
              </a:rPr>
              <a:t>What is your current process for moderating materials/assessments?</a:t>
            </a:r>
          </a:p>
          <a:p>
            <a:pPr marL="273050" indent="-273050" eaLnBrk="0" hangingPunct="0">
              <a:spcBef>
                <a:spcPct val="20000"/>
              </a:spcBef>
              <a:buClr>
                <a:schemeClr val="accent1"/>
              </a:buClr>
              <a:buSzPct val="100000"/>
              <a:buFont typeface="Symbol" pitchFamily="18" charset="2"/>
              <a:buChar char=""/>
              <a:defRPr/>
            </a:pPr>
            <a:endParaRPr lang="en-AU" sz="2400" dirty="0">
              <a:solidFill>
                <a:schemeClr val="tx2"/>
              </a:solidFill>
              <a:latin typeface="+mn-lt"/>
            </a:endParaRPr>
          </a:p>
          <a:p>
            <a:pPr marL="273050" indent="-273050" eaLnBrk="0" hangingPunct="0">
              <a:spcBef>
                <a:spcPct val="20000"/>
              </a:spcBef>
              <a:buClr>
                <a:schemeClr val="accent1"/>
              </a:buClr>
              <a:buSzPct val="100000"/>
              <a:buFont typeface="Symbol" pitchFamily="18" charset="2"/>
              <a:buChar char=""/>
              <a:defRPr/>
            </a:pPr>
            <a:r>
              <a:rPr lang="en-AU" sz="2400" dirty="0">
                <a:solidFill>
                  <a:schemeClr val="tx2"/>
                </a:solidFill>
                <a:latin typeface="+mn-lt"/>
              </a:rPr>
              <a:t>Do you undertake internal and/or external moderation?</a:t>
            </a:r>
          </a:p>
          <a:p>
            <a:pPr marL="273050" indent="-273050" eaLnBrk="0" hangingPunct="0">
              <a:spcBef>
                <a:spcPct val="20000"/>
              </a:spcBef>
              <a:buClr>
                <a:schemeClr val="accent1"/>
              </a:buClr>
              <a:buSzPct val="100000"/>
              <a:buFont typeface="Symbol" pitchFamily="18" charset="2"/>
              <a:buChar char=""/>
              <a:defRPr/>
            </a:pPr>
            <a:endParaRPr lang="en-AU" sz="2400" dirty="0">
              <a:solidFill>
                <a:schemeClr val="tx2"/>
              </a:solidFill>
              <a:latin typeface="+mn-lt"/>
            </a:endParaRPr>
          </a:p>
          <a:p>
            <a:pPr marL="273050" indent="-273050" eaLnBrk="0" hangingPunct="0">
              <a:spcBef>
                <a:spcPct val="20000"/>
              </a:spcBef>
              <a:buClr>
                <a:schemeClr val="accent1"/>
              </a:buClr>
              <a:buSzPct val="100000"/>
              <a:buFont typeface="Symbol" pitchFamily="18" charset="2"/>
              <a:buChar char=""/>
              <a:defRPr/>
            </a:pPr>
            <a:r>
              <a:rPr lang="en-AU" sz="2400" dirty="0">
                <a:solidFill>
                  <a:schemeClr val="tx2"/>
                </a:solidFill>
                <a:latin typeface="+mn-lt"/>
              </a:rPr>
              <a:t>What would help with external moderation?</a:t>
            </a:r>
          </a:p>
          <a:p>
            <a:pPr marL="273050" indent="-273050" eaLnBrk="0" hangingPunct="0">
              <a:spcBef>
                <a:spcPct val="20000"/>
              </a:spcBef>
              <a:buClr>
                <a:schemeClr val="accent1"/>
              </a:buClr>
              <a:buSzPct val="100000"/>
              <a:buFont typeface="Symbol" pitchFamily="18" charset="2"/>
              <a:buChar char=""/>
              <a:defRPr/>
            </a:pPr>
            <a:endParaRPr lang="en-AU" sz="2400" dirty="0">
              <a:solidFill>
                <a:schemeClr val="tx2"/>
              </a:solidFill>
              <a:latin typeface="+mn-lt"/>
            </a:endParaRPr>
          </a:p>
          <a:p>
            <a:pPr marL="273050" indent="-273050" eaLnBrk="0" hangingPunct="0">
              <a:spcBef>
                <a:spcPct val="20000"/>
              </a:spcBef>
              <a:buClr>
                <a:schemeClr val="accent1"/>
              </a:buClr>
              <a:buSzPct val="100000"/>
              <a:buFont typeface="Symbol" pitchFamily="18" charset="2"/>
              <a:buChar char=""/>
              <a:defRPr/>
            </a:pPr>
            <a:r>
              <a:rPr lang="en-AU" sz="2400" dirty="0">
                <a:solidFill>
                  <a:schemeClr val="tx2"/>
                </a:solidFill>
                <a:latin typeface="+mn-lt"/>
              </a:rPr>
              <a:t>What strategies have you implemented in relation to ongoing improvement of you content and assessments?</a:t>
            </a:r>
          </a:p>
          <a:p>
            <a:pPr>
              <a:buFontTx/>
              <a:buChar char="•"/>
              <a:defRPr/>
            </a:pPr>
            <a:endParaRPr lang="en-AU" sz="3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2"/>
          <p:cNvSpPr>
            <a:spLocks noGrp="1"/>
          </p:cNvSpPr>
          <p:nvPr>
            <p:ph type="title"/>
          </p:nvPr>
        </p:nvSpPr>
        <p:spPr>
          <a:xfrm>
            <a:off x="690563" y="2463800"/>
            <a:ext cx="7772400" cy="1524000"/>
          </a:xfrm>
        </p:spPr>
        <p:txBody>
          <a:bodyPr/>
          <a:lstStyle/>
          <a:p>
            <a:r>
              <a:rPr lang="en-US" sz="3600" dirty="0" smtClean="0"/>
              <a:t>Review, questions and feedback</a:t>
            </a:r>
            <a:endParaRPr lang="en-AU" sz="3600" dirty="0" smtClean="0"/>
          </a:p>
        </p:txBody>
      </p:sp>
      <p:sp>
        <p:nvSpPr>
          <p:cNvPr id="4" name="Slide Number Placeholder 3"/>
          <p:cNvSpPr>
            <a:spLocks noGrp="1"/>
          </p:cNvSpPr>
          <p:nvPr>
            <p:ph type="sldNum" sz="quarter" idx="12"/>
          </p:nvPr>
        </p:nvSpPr>
        <p:spPr/>
        <p:txBody>
          <a:bodyPr/>
          <a:lstStyle/>
          <a:p>
            <a:pPr>
              <a:defRPr/>
            </a:pPr>
            <a:fld id="{2C869FEF-B777-4531-904C-4B25CB885317}" type="slidenum">
              <a:rPr lang="en-AU" smtClean="0"/>
              <a:pPr>
                <a:defRPr/>
              </a:pPr>
              <a:t>83</a:t>
            </a:fld>
            <a:endParaRPr lang="en-A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3BE6AEA-16D5-405E-9E9F-7A6AB42F9793}" type="slidenum">
              <a:rPr lang="en-AU" smtClean="0"/>
              <a:pPr>
                <a:defRPr/>
              </a:pPr>
              <a:t>84</a:t>
            </a:fld>
            <a:endParaRPr lang="en-AU" dirty="0"/>
          </a:p>
        </p:txBody>
      </p:sp>
      <p:sp>
        <p:nvSpPr>
          <p:cNvPr id="3" name="Rectangle 2"/>
          <p:cNvSpPr/>
          <p:nvPr/>
        </p:nvSpPr>
        <p:spPr>
          <a:xfrm>
            <a:off x="1259632" y="6165304"/>
            <a:ext cx="7200800" cy="369332"/>
          </a:xfrm>
          <a:prstGeom prst="rect">
            <a:avLst/>
          </a:prstGeom>
        </p:spPr>
        <p:txBody>
          <a:bodyPr wrap="square">
            <a:spAutoFit/>
          </a:bodyPr>
          <a:lstStyle/>
          <a:p>
            <a:r>
              <a:rPr lang="en-AU" dirty="0">
                <a:hlinkClick r:id="rId2"/>
              </a:rPr>
              <a:t>https://</a:t>
            </a:r>
            <a:r>
              <a:rPr lang="en-AU" dirty="0" smtClean="0">
                <a:hlinkClick r:id="rId2"/>
              </a:rPr>
              <a:t>plus.google.com/u/0/communities/109081727783576106446</a:t>
            </a:r>
            <a:r>
              <a:rPr lang="en-AU" dirty="0" smtClean="0"/>
              <a:t> </a:t>
            </a:r>
            <a:endParaRPr lang="en-A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 y="836712"/>
            <a:ext cx="9141294" cy="516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251937"/>
            <a:ext cx="6408712" cy="584775"/>
          </a:xfrm>
          <a:prstGeom prst="rect">
            <a:avLst/>
          </a:prstGeom>
          <a:noFill/>
        </p:spPr>
        <p:txBody>
          <a:bodyPr wrap="square" rtlCol="0">
            <a:spAutoFit/>
          </a:bodyPr>
          <a:lstStyle/>
          <a:p>
            <a:pPr algn="ctr"/>
            <a:r>
              <a:rPr lang="en-AU" sz="3200" dirty="0" smtClean="0">
                <a:solidFill>
                  <a:schemeClr val="bg1"/>
                </a:solidFill>
              </a:rPr>
              <a:t>Google Group for Trainers</a:t>
            </a:r>
            <a:endParaRPr lang="en-AU" sz="3200" dirty="0">
              <a:solidFill>
                <a:schemeClr val="bg1"/>
              </a:solidFill>
            </a:endParaRPr>
          </a:p>
        </p:txBody>
      </p:sp>
    </p:spTree>
    <p:extLst>
      <p:ext uri="{BB962C8B-B14F-4D97-AF65-F5344CB8AC3E}">
        <p14:creationId xmlns:p14="http://schemas.microsoft.com/office/powerpoint/2010/main" val="1230725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TextBox 4"/>
          <p:cNvSpPr txBox="1">
            <a:spLocks noChangeArrowheads="1"/>
          </p:cNvSpPr>
          <p:nvPr/>
        </p:nvSpPr>
        <p:spPr bwMode="auto">
          <a:xfrm>
            <a:off x="395288" y="3070225"/>
            <a:ext cx="8497887" cy="1108075"/>
          </a:xfrm>
          <a:prstGeom prst="rect">
            <a:avLst/>
          </a:prstGeom>
          <a:noFill/>
          <a:ln w="9525">
            <a:noFill/>
            <a:miter lim="800000"/>
            <a:headEnd/>
            <a:tailEnd/>
          </a:ln>
        </p:spPr>
        <p:txBody>
          <a:bodyPr>
            <a:spAutoFit/>
          </a:bodyPr>
          <a:lstStyle/>
          <a:p>
            <a:pPr algn="ctr">
              <a:defRPr/>
            </a:pPr>
            <a:r>
              <a:rPr lang="en-US" sz="6600" b="1" dirty="0">
                <a:solidFill>
                  <a:schemeClr val="accent1">
                    <a:lumMod val="75000"/>
                  </a:schemeClr>
                </a:solidFill>
              </a:rPr>
              <a:t>Thank you</a:t>
            </a:r>
            <a:endParaRPr lang="en-US" sz="2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1"/>
          <p:cNvSpPr>
            <a:spLocks noGrp="1"/>
          </p:cNvSpPr>
          <p:nvPr>
            <p:ph idx="1"/>
          </p:nvPr>
        </p:nvSpPr>
        <p:spPr>
          <a:xfrm>
            <a:off x="467544" y="1556792"/>
            <a:ext cx="8280920" cy="4569371"/>
          </a:xfrm>
        </p:spPr>
        <p:txBody>
          <a:bodyPr>
            <a:normAutofit fontScale="92500"/>
          </a:bodyPr>
          <a:lstStyle/>
          <a:p>
            <a:pPr>
              <a:buFont typeface="+mj-lt"/>
              <a:buAutoNum type="arabicPeriod"/>
              <a:defRPr/>
            </a:pPr>
            <a:r>
              <a:rPr lang="en-AU" sz="1200" b="1" dirty="0" smtClean="0">
                <a:solidFill>
                  <a:srgbClr val="000000"/>
                </a:solidFill>
                <a:latin typeface="helvetica"/>
              </a:rPr>
              <a:t>Anthony</a:t>
            </a:r>
            <a:r>
              <a:rPr lang="en-AU" sz="1200" b="1" dirty="0">
                <a:solidFill>
                  <a:srgbClr val="000000"/>
                </a:solidFill>
                <a:latin typeface="helvetica"/>
              </a:rPr>
              <a:t>, J., Warner, L. &amp; Kessler, R.</a:t>
            </a:r>
            <a:r>
              <a:rPr lang="en-AU" sz="1200" dirty="0">
                <a:solidFill>
                  <a:srgbClr val="000000"/>
                </a:solidFill>
                <a:latin typeface="helvetica"/>
              </a:rPr>
              <a:t> (1994). Comparative epidemiology of dependence on tobacco, alcohol, controlled substance and inhalants: Basic findings from the National Comorbidity Survey. </a:t>
            </a:r>
            <a:r>
              <a:rPr lang="en-AU" sz="1200" i="1" dirty="0">
                <a:solidFill>
                  <a:srgbClr val="000000"/>
                </a:solidFill>
                <a:latin typeface="helvetica"/>
              </a:rPr>
              <a:t>Experimental and Clinical Psychopharmacology 2</a:t>
            </a:r>
            <a:r>
              <a:rPr lang="en-AU" sz="1200" dirty="0">
                <a:solidFill>
                  <a:srgbClr val="000000"/>
                </a:solidFill>
                <a:latin typeface="helvetica"/>
              </a:rPr>
              <a:t>, 244-268.</a:t>
            </a:r>
          </a:p>
          <a:p>
            <a:pPr>
              <a:buFont typeface="+mj-lt"/>
              <a:buAutoNum type="arabicPeriod"/>
              <a:defRPr/>
            </a:pPr>
            <a:r>
              <a:rPr lang="en-AU" sz="1200" b="1" dirty="0">
                <a:solidFill>
                  <a:srgbClr val="000000"/>
                </a:solidFill>
                <a:latin typeface="helvetica"/>
              </a:rPr>
              <a:t>Swift, W., Hall, W. &amp; Teesson, M.</a:t>
            </a:r>
            <a:r>
              <a:rPr lang="en-AU" sz="1200" dirty="0">
                <a:solidFill>
                  <a:srgbClr val="000000"/>
                </a:solidFill>
                <a:latin typeface="helvetica"/>
              </a:rPr>
              <a:t> (2001). Cannabis use and dependence among Australian adults: Results from the National Survey of Mental Health and Wellbeing. </a:t>
            </a:r>
            <a:r>
              <a:rPr lang="en-AU" sz="1200" i="1" dirty="0">
                <a:solidFill>
                  <a:srgbClr val="000000"/>
                </a:solidFill>
                <a:latin typeface="helvetica"/>
              </a:rPr>
              <a:t>Addiction 96</a:t>
            </a:r>
            <a:r>
              <a:rPr lang="en-AU" sz="1200" dirty="0">
                <a:solidFill>
                  <a:srgbClr val="000000"/>
                </a:solidFill>
                <a:latin typeface="helvetica"/>
              </a:rPr>
              <a:t>, 737-748.</a:t>
            </a:r>
          </a:p>
          <a:p>
            <a:pPr>
              <a:buFont typeface="+mj-lt"/>
              <a:buAutoNum type="arabicPeriod"/>
              <a:defRPr/>
            </a:pPr>
            <a:r>
              <a:rPr lang="en-AU" sz="1200" b="1" dirty="0">
                <a:solidFill>
                  <a:srgbClr val="000000"/>
                </a:solidFill>
                <a:latin typeface="helvetica"/>
              </a:rPr>
              <a:t>Anthony, J.C. &amp; Helzer, J.E.</a:t>
            </a:r>
            <a:r>
              <a:rPr lang="en-AU" sz="1200" dirty="0">
                <a:solidFill>
                  <a:srgbClr val="000000"/>
                </a:solidFill>
                <a:latin typeface="helvetica"/>
              </a:rPr>
              <a:t> (1991). Syndromes of drug abuse and dependence. In. </a:t>
            </a:r>
            <a:r>
              <a:rPr lang="en-AU" sz="1200" b="1" dirty="0">
                <a:solidFill>
                  <a:srgbClr val="000000"/>
                </a:solidFill>
                <a:latin typeface="helvetica"/>
              </a:rPr>
              <a:t>L.N. Robins &amp; D.A. Regier.</a:t>
            </a:r>
            <a:r>
              <a:rPr lang="en-AU" sz="1200" dirty="0">
                <a:solidFill>
                  <a:srgbClr val="000000"/>
                </a:solidFill>
                <a:latin typeface="helvetica"/>
              </a:rPr>
              <a:t> (Eds.). </a:t>
            </a:r>
            <a:r>
              <a:rPr lang="en-AU" sz="1200" i="1" dirty="0">
                <a:solidFill>
                  <a:srgbClr val="000000"/>
                </a:solidFill>
                <a:latin typeface="helvetica"/>
              </a:rPr>
              <a:t>Psychiatric disorders in America: The Epidemiological Catchment Area Study</a:t>
            </a:r>
            <a:r>
              <a:rPr lang="en-AU" sz="1200" dirty="0">
                <a:solidFill>
                  <a:srgbClr val="000000"/>
                </a:solidFill>
                <a:latin typeface="helvetica"/>
              </a:rPr>
              <a:t>, pp. 116-154. New York: The Free Press.</a:t>
            </a:r>
          </a:p>
          <a:p>
            <a:pPr>
              <a:buFont typeface="+mj-lt"/>
              <a:buAutoNum type="arabicPeriod"/>
              <a:defRPr/>
            </a:pPr>
            <a:r>
              <a:rPr lang="en-AU" sz="1200" b="1" dirty="0">
                <a:solidFill>
                  <a:srgbClr val="000000"/>
                </a:solidFill>
                <a:latin typeface="helvetica"/>
              </a:rPr>
              <a:t>Bierut, L.J., Dinwiddie, S.H., Begleiter, H., Crowe, R.R., Hesselbrock, V., Nurnberger, J.I. Jr., Porjesz, B., Schuckit, M.A., &amp; Reich, T.</a:t>
            </a:r>
            <a:r>
              <a:rPr lang="en-AU" sz="1200" dirty="0">
                <a:solidFill>
                  <a:srgbClr val="000000"/>
                </a:solidFill>
                <a:latin typeface="helvetica"/>
              </a:rPr>
              <a:t> (1998). Familial transmission of substance dependence: Alcohol, marijuana, cocaine, and habitual smoking: A report from the Collaborative Study on the Genetics of Alcoholism. </a:t>
            </a:r>
            <a:r>
              <a:rPr lang="en-AU" sz="1200" i="1" dirty="0">
                <a:solidFill>
                  <a:srgbClr val="000000"/>
                </a:solidFill>
                <a:latin typeface="helvetica"/>
              </a:rPr>
              <a:t>Archives of General Psychiatry 55</a:t>
            </a:r>
            <a:r>
              <a:rPr lang="en-AU" sz="1200" dirty="0">
                <a:solidFill>
                  <a:srgbClr val="000000"/>
                </a:solidFill>
                <a:latin typeface="helvetica"/>
              </a:rPr>
              <a:t>, 982-988.</a:t>
            </a:r>
          </a:p>
          <a:p>
            <a:pPr>
              <a:buFont typeface="+mj-lt"/>
              <a:buAutoNum type="arabicPeriod"/>
              <a:defRPr/>
            </a:pPr>
            <a:r>
              <a:rPr lang="en-AU" sz="1200" b="1" dirty="0">
                <a:solidFill>
                  <a:srgbClr val="000000"/>
                </a:solidFill>
                <a:latin typeface="helvetica"/>
              </a:rPr>
              <a:t>Grant, B.F. &amp; Pickering, R.</a:t>
            </a:r>
            <a:r>
              <a:rPr lang="en-AU" sz="1200" dirty="0">
                <a:solidFill>
                  <a:srgbClr val="000000"/>
                </a:solidFill>
                <a:latin typeface="helvetica"/>
              </a:rPr>
              <a:t> (1998). The relationship between cannabis use and DSM-IV cannabis abuse and dependence: Results from the National Longitudinal Alcohol Epidemiologic Survey.</a:t>
            </a:r>
            <a:r>
              <a:rPr lang="en-AU" sz="1200" i="1" dirty="0">
                <a:solidFill>
                  <a:srgbClr val="000000"/>
                </a:solidFill>
                <a:latin typeface="helvetica"/>
              </a:rPr>
              <a:t>Journal of Substance Abuse 10</a:t>
            </a:r>
            <a:r>
              <a:rPr lang="en-AU" sz="1200" dirty="0">
                <a:solidFill>
                  <a:srgbClr val="000000"/>
                </a:solidFill>
                <a:latin typeface="helvetica"/>
              </a:rPr>
              <a:t>, 255-264.</a:t>
            </a:r>
          </a:p>
          <a:p>
            <a:pPr>
              <a:buFont typeface="+mj-lt"/>
              <a:buAutoNum type="arabicPeriod"/>
              <a:defRPr/>
            </a:pPr>
            <a:r>
              <a:rPr lang="en-AU" sz="1200" b="1" dirty="0">
                <a:solidFill>
                  <a:srgbClr val="000000"/>
                </a:solidFill>
                <a:latin typeface="helvetica"/>
              </a:rPr>
              <a:t>Young, S.E., Corley, R.P., Stallings, M.C., Rhee, S.H., Crowley, T.J., &amp; Hewitt, J.K. </a:t>
            </a:r>
            <a:r>
              <a:rPr lang="en-AU" sz="1200" dirty="0">
                <a:solidFill>
                  <a:srgbClr val="000000"/>
                </a:solidFill>
                <a:latin typeface="helvetica"/>
              </a:rPr>
              <a:t>(2002). Substance use, abuse and dependence in adolescence: Prevalence, symptom profiles and correlates. </a:t>
            </a:r>
            <a:r>
              <a:rPr lang="en-AU" sz="1200" i="1" dirty="0">
                <a:solidFill>
                  <a:srgbClr val="000000"/>
                </a:solidFill>
                <a:latin typeface="helvetica"/>
              </a:rPr>
              <a:t>Drug and Alcohol Dependence 68</a:t>
            </a:r>
            <a:r>
              <a:rPr lang="en-AU" sz="1200" dirty="0">
                <a:solidFill>
                  <a:srgbClr val="000000"/>
                </a:solidFill>
                <a:latin typeface="helvetica"/>
              </a:rPr>
              <a:t>, 309-322.</a:t>
            </a:r>
          </a:p>
          <a:p>
            <a:pPr>
              <a:buFont typeface="+mj-lt"/>
              <a:buAutoNum type="arabicPeriod"/>
              <a:defRPr/>
            </a:pPr>
            <a:r>
              <a:rPr lang="en-AU" sz="1200" b="1" dirty="0">
                <a:solidFill>
                  <a:srgbClr val="000000"/>
                </a:solidFill>
                <a:latin typeface="helvetica"/>
              </a:rPr>
              <a:t>Copeland, J., Rees, V. &amp; Swift, W.</a:t>
            </a:r>
            <a:r>
              <a:rPr lang="en-AU" sz="1200" dirty="0">
                <a:solidFill>
                  <a:srgbClr val="000000"/>
                </a:solidFill>
                <a:latin typeface="helvetica"/>
              </a:rPr>
              <a:t> (1999). Health concerns and help-seeking among a sample entering treatment for cannabis dependence. </a:t>
            </a:r>
            <a:r>
              <a:rPr lang="en-AU" sz="1200" i="1" dirty="0">
                <a:solidFill>
                  <a:srgbClr val="000000"/>
                </a:solidFill>
                <a:latin typeface="helvetica"/>
              </a:rPr>
              <a:t>Australian Family Physician 28</a:t>
            </a:r>
            <a:r>
              <a:rPr lang="en-AU" sz="1200" dirty="0">
                <a:solidFill>
                  <a:srgbClr val="000000"/>
                </a:solidFill>
                <a:latin typeface="helvetica"/>
              </a:rPr>
              <a:t>, 540-541.</a:t>
            </a:r>
          </a:p>
          <a:p>
            <a:pPr>
              <a:buFont typeface="+mj-lt"/>
              <a:buAutoNum type="arabicPeriod"/>
              <a:defRPr/>
            </a:pPr>
            <a:r>
              <a:rPr lang="en-AU" sz="1200" b="1" dirty="0">
                <a:solidFill>
                  <a:srgbClr val="000000"/>
                </a:solidFill>
                <a:latin typeface="helvetica"/>
              </a:rPr>
              <a:t>Substance Abuse and Mental Health Services Administration, Office of Applied Studies.</a:t>
            </a:r>
            <a:r>
              <a:rPr lang="en-AU" sz="1200" dirty="0">
                <a:solidFill>
                  <a:srgbClr val="000000"/>
                </a:solidFill>
                <a:latin typeface="helvetica"/>
              </a:rPr>
              <a:t>(2003). </a:t>
            </a:r>
            <a:r>
              <a:rPr lang="en-AU" sz="1200" i="1" dirty="0">
                <a:solidFill>
                  <a:srgbClr val="000000"/>
                </a:solidFill>
                <a:latin typeface="helvetica"/>
              </a:rPr>
              <a:t>Emergency department trends from the drug abuse warning network, final estimates 1995–2002</a:t>
            </a:r>
            <a:r>
              <a:rPr lang="en-AU" sz="1200" dirty="0">
                <a:solidFill>
                  <a:srgbClr val="000000"/>
                </a:solidFill>
                <a:latin typeface="helvetica"/>
              </a:rPr>
              <a:t>, DAWN Series: D</a:t>
            </a:r>
            <a:r>
              <a:rPr lang="en-AU" sz="1200" strike="sngStrike" dirty="0">
                <a:solidFill>
                  <a:srgbClr val="000000"/>
                </a:solidFill>
                <a:latin typeface="helvetica"/>
              </a:rPr>
              <a:t>24, DHHS Publication No. (SMA) 03</a:t>
            </a:r>
            <a:r>
              <a:rPr lang="en-AU" sz="1200" dirty="0">
                <a:solidFill>
                  <a:srgbClr val="000000"/>
                </a:solidFill>
                <a:latin typeface="helvetica"/>
              </a:rPr>
              <a:t>3780. Rockville, MD: Substance Abuse and Mental Health Services Administration, Office of Applied Studies.</a:t>
            </a:r>
          </a:p>
          <a:p>
            <a:pPr>
              <a:buFont typeface="+mj-lt"/>
              <a:buAutoNum type="arabicPeriod"/>
              <a:defRPr/>
            </a:pPr>
            <a:r>
              <a:rPr lang="en-AU" sz="1200" b="1" dirty="0">
                <a:solidFill>
                  <a:srgbClr val="000000"/>
                </a:solidFill>
                <a:latin typeface="helvetica"/>
              </a:rPr>
              <a:t>Hart, C., Haney, M., Ward, A., Fischman, M.W., &amp; Foltin, R.W.</a:t>
            </a:r>
            <a:r>
              <a:rPr lang="en-AU" sz="1200" dirty="0">
                <a:solidFill>
                  <a:srgbClr val="000000"/>
                </a:solidFill>
                <a:latin typeface="helvetica"/>
              </a:rPr>
              <a:t> (2002). Effects of oral THC maintenance on smoked marijuana self-administration. </a:t>
            </a:r>
            <a:r>
              <a:rPr lang="en-AU" sz="1200" i="1" dirty="0">
                <a:solidFill>
                  <a:srgbClr val="000000"/>
                </a:solidFill>
                <a:latin typeface="helvetica"/>
              </a:rPr>
              <a:t>Drug and Alcohol Dependence 67</a:t>
            </a:r>
            <a:r>
              <a:rPr lang="en-AU" sz="1200" dirty="0">
                <a:solidFill>
                  <a:srgbClr val="000000"/>
                </a:solidFill>
                <a:latin typeface="helvetica"/>
              </a:rPr>
              <a:t>, 301-399.</a:t>
            </a:r>
          </a:p>
          <a:p>
            <a:pPr>
              <a:buFont typeface="+mj-lt"/>
              <a:buAutoNum type="arabicPeriod"/>
              <a:defRPr/>
            </a:pPr>
            <a:r>
              <a:rPr lang="en-AU" sz="1200" b="1" dirty="0">
                <a:solidFill>
                  <a:srgbClr val="000000"/>
                </a:solidFill>
                <a:latin typeface="helvetica"/>
              </a:rPr>
              <a:t>Haney, M., Hart, C., Vosburg, S., Nasser, J., Bennett, A., &amp; Zubaran, C., et al.</a:t>
            </a:r>
            <a:r>
              <a:rPr lang="en-AU" sz="1200" dirty="0">
                <a:solidFill>
                  <a:srgbClr val="000000"/>
                </a:solidFill>
                <a:latin typeface="helvetica"/>
              </a:rPr>
              <a:t> (2004). Marijuana withdrawal in humans: Effects of oral THC or divalproex. </a:t>
            </a:r>
            <a:r>
              <a:rPr lang="en-AU" sz="1200" i="1" dirty="0">
                <a:solidFill>
                  <a:srgbClr val="000000"/>
                </a:solidFill>
                <a:latin typeface="helvetica"/>
              </a:rPr>
              <a:t>Neuropsychopharmacology 29</a:t>
            </a:r>
            <a:r>
              <a:rPr lang="en-AU" sz="1200" dirty="0">
                <a:solidFill>
                  <a:srgbClr val="000000"/>
                </a:solidFill>
                <a:latin typeface="helvetica"/>
              </a:rPr>
              <a:t>, 158-170.</a:t>
            </a:r>
          </a:p>
          <a:p>
            <a:pPr>
              <a:defRPr/>
            </a:pPr>
            <a:endParaRPr lang="en-AU" sz="1200" dirty="0" smtClean="0"/>
          </a:p>
          <a:p>
            <a:pPr>
              <a:defRPr/>
            </a:pPr>
            <a:endParaRPr lang="en-AU" dirty="0" smtClean="0"/>
          </a:p>
        </p:txBody>
      </p:sp>
      <p:sp>
        <p:nvSpPr>
          <p:cNvPr id="176130" name="Title 2"/>
          <p:cNvSpPr>
            <a:spLocks noGrp="1"/>
          </p:cNvSpPr>
          <p:nvPr>
            <p:ph type="title"/>
          </p:nvPr>
        </p:nvSpPr>
        <p:spPr/>
        <p:txBody>
          <a:bodyPr/>
          <a:lstStyle/>
          <a:p>
            <a:r>
              <a:rPr lang="en-AU" dirty="0" smtClean="0"/>
              <a:t>Key References</a:t>
            </a:r>
          </a:p>
        </p:txBody>
      </p:sp>
      <p:sp>
        <p:nvSpPr>
          <p:cNvPr id="4" name="Slide Number Placeholder 3"/>
          <p:cNvSpPr>
            <a:spLocks noGrp="1"/>
          </p:cNvSpPr>
          <p:nvPr>
            <p:ph type="sldNum" sz="quarter" idx="11"/>
          </p:nvPr>
        </p:nvSpPr>
        <p:spPr/>
        <p:txBody>
          <a:bodyPr/>
          <a:lstStyle/>
          <a:p>
            <a:pPr>
              <a:defRPr/>
            </a:pPr>
            <a:fld id="{3E395990-C63D-4C54-A239-7C3C0B7D798E}" type="slidenum">
              <a:rPr lang="en-AU" smtClean="0"/>
              <a:pPr>
                <a:defRPr/>
              </a:pPr>
              <a:t>86</a:t>
            </a:fld>
            <a:endParaRPr lang="en-AU"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556792"/>
            <a:ext cx="8136903" cy="4569371"/>
          </a:xfrm>
        </p:spPr>
        <p:txBody>
          <a:bodyPr>
            <a:normAutofit lnSpcReduction="10000"/>
          </a:bodyPr>
          <a:lstStyle/>
          <a:p>
            <a:pPr>
              <a:buClr>
                <a:srgbClr val="31B6FD"/>
              </a:buClr>
              <a:buFont typeface="+mj-lt"/>
              <a:buAutoNum type="arabicPeriod" startAt="11"/>
              <a:defRPr/>
            </a:pPr>
            <a:r>
              <a:rPr lang="en-AU" sz="1000" b="1" dirty="0">
                <a:solidFill>
                  <a:srgbClr val="000000"/>
                </a:solidFill>
                <a:latin typeface="helvetica"/>
              </a:rPr>
              <a:t>Frewen, A., Baillie, A. &amp; Rea, F.</a:t>
            </a:r>
            <a:r>
              <a:rPr lang="en-AU" sz="1000" dirty="0">
                <a:solidFill>
                  <a:srgbClr val="000000"/>
                </a:solidFill>
                <a:latin typeface="helvetica"/>
              </a:rPr>
              <a:t> (2007, June). </a:t>
            </a:r>
            <a:r>
              <a:rPr lang="en-AU" sz="1000" i="1" dirty="0">
                <a:solidFill>
                  <a:srgbClr val="000000"/>
                </a:solidFill>
                <a:latin typeface="helvetica"/>
              </a:rPr>
              <a:t>The role of mirtazapine in cannabis withdrawal</a:t>
            </a:r>
            <a:r>
              <a:rPr lang="en-AU" sz="1000" dirty="0">
                <a:solidFill>
                  <a:srgbClr val="000000"/>
                </a:solidFill>
                <a:latin typeface="helvetica"/>
              </a:rPr>
              <a:t>. Paper contributed to the College on Problems of Drug Dependence. Quebec, Canada. Retrieved on September 8, 2008, from http://www.cpdd.vcu.edu/Pages/Meetings/Meetings_PDFs/2007programbooknew.pdf</a:t>
            </a:r>
          </a:p>
          <a:p>
            <a:pPr>
              <a:buClr>
                <a:srgbClr val="31B6FD"/>
              </a:buClr>
              <a:buFont typeface="+mj-lt"/>
              <a:buAutoNum type="arabicPeriod" startAt="11"/>
              <a:defRPr/>
            </a:pPr>
            <a:r>
              <a:rPr lang="en-AU" sz="1000" b="1" dirty="0">
                <a:solidFill>
                  <a:srgbClr val="000000"/>
                </a:solidFill>
                <a:latin typeface="helvetica"/>
              </a:rPr>
              <a:t>Shu-Sen, C., Bowen, R.C., Gu, G.B., Hannesson, D.K., Yu, P.H., &amp; Zhang, X.</a:t>
            </a:r>
            <a:r>
              <a:rPr lang="en-AU" sz="1000" dirty="0">
                <a:solidFill>
                  <a:srgbClr val="000000"/>
                </a:solidFill>
                <a:latin typeface="helvetica"/>
              </a:rPr>
              <a:t> (2001). Prevention of cannabinoid withdrawal syndrome by lithium: Involvement of oxytocinergic neuronal activity. </a:t>
            </a:r>
            <a:r>
              <a:rPr lang="en-AU" sz="1000" i="1" dirty="0">
                <a:solidFill>
                  <a:srgbClr val="000000"/>
                </a:solidFill>
                <a:latin typeface="helvetica"/>
              </a:rPr>
              <a:t>Journal of Neuroscience 21</a:t>
            </a:r>
            <a:r>
              <a:rPr lang="en-AU" sz="1000" dirty="0">
                <a:solidFill>
                  <a:srgbClr val="000000"/>
                </a:solidFill>
                <a:latin typeface="helvetica"/>
              </a:rPr>
              <a:t>, 9867-9876.</a:t>
            </a:r>
          </a:p>
          <a:p>
            <a:pPr>
              <a:buClr>
                <a:srgbClr val="31B6FD"/>
              </a:buClr>
              <a:buFont typeface="+mj-lt"/>
              <a:buAutoNum type="arabicPeriod" startAt="11"/>
              <a:defRPr/>
            </a:pPr>
            <a:r>
              <a:rPr lang="en-AU" sz="1000" b="1" dirty="0">
                <a:solidFill>
                  <a:srgbClr val="000000"/>
                </a:solidFill>
                <a:latin typeface="helvetica"/>
              </a:rPr>
              <a:t>Heustis, M.A., Gorelick, D.A., Heishman, S.J., Preston, K.L., Nelson, R.A., &amp; Moolchan, E.T.</a:t>
            </a:r>
            <a:r>
              <a:rPr lang="en-AU" sz="1000" dirty="0">
                <a:solidFill>
                  <a:srgbClr val="000000"/>
                </a:solidFill>
                <a:latin typeface="helvetica"/>
              </a:rPr>
              <a:t>(2001). Blockade effects of smoked marijuana by the CB1-selective cannabinoid receptor antagonist SR141716. </a:t>
            </a:r>
            <a:r>
              <a:rPr lang="en-AU" sz="1000" i="1" dirty="0">
                <a:solidFill>
                  <a:srgbClr val="000000"/>
                </a:solidFill>
                <a:latin typeface="helvetica"/>
              </a:rPr>
              <a:t>Archives of General Psychiatry 58</a:t>
            </a:r>
            <a:r>
              <a:rPr lang="en-AU" sz="1000" dirty="0">
                <a:solidFill>
                  <a:srgbClr val="000000"/>
                </a:solidFill>
                <a:latin typeface="helvetica"/>
              </a:rPr>
              <a:t>, 322-328.</a:t>
            </a:r>
          </a:p>
          <a:p>
            <a:pPr>
              <a:buClr>
                <a:srgbClr val="31B6FD"/>
              </a:buClr>
              <a:buFont typeface="+mj-lt"/>
              <a:buAutoNum type="arabicPeriod" startAt="11"/>
              <a:defRPr/>
            </a:pPr>
            <a:r>
              <a:rPr lang="en-AU" sz="1000" b="1" dirty="0">
                <a:solidFill>
                  <a:srgbClr val="000000"/>
                </a:solidFill>
                <a:latin typeface="helvetica"/>
              </a:rPr>
              <a:t>McRae, A.L., Brady, K.T. &amp; Carter, R.E.</a:t>
            </a:r>
            <a:r>
              <a:rPr lang="en-AU" sz="1000" dirty="0">
                <a:solidFill>
                  <a:srgbClr val="000000"/>
                </a:solidFill>
                <a:latin typeface="helvetica"/>
              </a:rPr>
              <a:t> (2006). Buspirone for treatment of marijuana dependence: A pilot study. </a:t>
            </a:r>
            <a:r>
              <a:rPr lang="en-AU" sz="1000" i="1" dirty="0">
                <a:solidFill>
                  <a:srgbClr val="000000"/>
                </a:solidFill>
                <a:latin typeface="helvetica"/>
              </a:rPr>
              <a:t>American Journal on Addictions 15</a:t>
            </a:r>
            <a:r>
              <a:rPr lang="en-AU" sz="1000" dirty="0">
                <a:solidFill>
                  <a:srgbClr val="000000"/>
                </a:solidFill>
                <a:latin typeface="helvetica"/>
              </a:rPr>
              <a:t>, 404.</a:t>
            </a:r>
          </a:p>
          <a:p>
            <a:pPr>
              <a:buClr>
                <a:srgbClr val="31B6FD"/>
              </a:buClr>
              <a:buFont typeface="+mj-lt"/>
              <a:buAutoNum type="arabicPeriod" startAt="11"/>
              <a:defRPr/>
            </a:pPr>
            <a:r>
              <a:rPr lang="en-AU" sz="1000" b="1" dirty="0">
                <a:solidFill>
                  <a:srgbClr val="000000"/>
                </a:solidFill>
                <a:latin typeface="helvetica"/>
              </a:rPr>
              <a:t>Haney, M., Ward, A.S., Comer, S.D., Hart, C.L., Foltin, R.W., &amp; Fischman, M.W.</a:t>
            </a:r>
            <a:r>
              <a:rPr lang="en-AU" sz="1000" dirty="0">
                <a:solidFill>
                  <a:srgbClr val="000000"/>
                </a:solidFill>
                <a:latin typeface="helvetica"/>
              </a:rPr>
              <a:t> (2001). Buproprion SR worsens mood during marijuana withdrawal in humans. </a:t>
            </a:r>
            <a:r>
              <a:rPr lang="en-AU" sz="1000" i="1" dirty="0">
                <a:solidFill>
                  <a:srgbClr val="000000"/>
                </a:solidFill>
                <a:latin typeface="helvetica"/>
              </a:rPr>
              <a:t>Psychopharmacology 155</a:t>
            </a:r>
            <a:r>
              <a:rPr lang="en-AU" sz="1000" dirty="0">
                <a:solidFill>
                  <a:srgbClr val="000000"/>
                </a:solidFill>
                <a:latin typeface="helvetica"/>
              </a:rPr>
              <a:t>, 171-179.</a:t>
            </a:r>
          </a:p>
          <a:p>
            <a:pPr>
              <a:buClr>
                <a:srgbClr val="31B6FD"/>
              </a:buClr>
              <a:buFont typeface="+mj-lt"/>
              <a:buAutoNum type="arabicPeriod" startAt="11"/>
              <a:defRPr/>
            </a:pPr>
            <a:r>
              <a:rPr lang="en-AU" sz="1000" b="1" dirty="0">
                <a:solidFill>
                  <a:srgbClr val="000000"/>
                </a:solidFill>
                <a:latin typeface="helvetica"/>
              </a:rPr>
              <a:t>Haney, M., Hart, C., Ward, A., &amp; Foltin, R.W.</a:t>
            </a:r>
            <a:r>
              <a:rPr lang="en-AU" sz="1000" dirty="0">
                <a:solidFill>
                  <a:srgbClr val="000000"/>
                </a:solidFill>
                <a:latin typeface="helvetica"/>
              </a:rPr>
              <a:t> (2003). Nefazodone decreases anxiety during marijuana withdrawal in humans. </a:t>
            </a:r>
            <a:r>
              <a:rPr lang="en-AU" sz="1000" i="1" dirty="0">
                <a:solidFill>
                  <a:srgbClr val="000000"/>
                </a:solidFill>
                <a:latin typeface="helvetica"/>
              </a:rPr>
              <a:t>Psychopharmacology 165</a:t>
            </a:r>
            <a:r>
              <a:rPr lang="en-AU" sz="1000" dirty="0">
                <a:solidFill>
                  <a:srgbClr val="000000"/>
                </a:solidFill>
                <a:latin typeface="helvetica"/>
              </a:rPr>
              <a:t>, 157-165.</a:t>
            </a:r>
          </a:p>
          <a:p>
            <a:pPr>
              <a:buClr>
                <a:srgbClr val="31B6FD"/>
              </a:buClr>
              <a:buFont typeface="+mj-lt"/>
              <a:buAutoNum type="arabicPeriod" startAt="11"/>
              <a:defRPr/>
            </a:pPr>
            <a:r>
              <a:rPr lang="en-AU" sz="1000" b="1" dirty="0">
                <a:solidFill>
                  <a:srgbClr val="000000"/>
                </a:solidFill>
                <a:latin typeface="helvetica"/>
              </a:rPr>
              <a:t>Levin, F.R., McDowell, D., Evans, S.M., Nunes, E., Akerele, E., &amp; Donovan, S. et al.</a:t>
            </a:r>
            <a:r>
              <a:rPr lang="en-AU" sz="1000" dirty="0">
                <a:solidFill>
                  <a:srgbClr val="000000"/>
                </a:solidFill>
                <a:latin typeface="helvetica"/>
              </a:rPr>
              <a:t> (2004). Pharmacotherapy for marijuana dependence: A double</a:t>
            </a:r>
            <a:r>
              <a:rPr lang="en-AU" sz="1000" strike="sngStrike" dirty="0">
                <a:solidFill>
                  <a:srgbClr val="000000"/>
                </a:solidFill>
                <a:latin typeface="helvetica"/>
              </a:rPr>
              <a:t>blind, placebo</a:t>
            </a:r>
            <a:r>
              <a:rPr lang="en-AU" sz="1000" dirty="0">
                <a:solidFill>
                  <a:srgbClr val="000000"/>
                </a:solidFill>
                <a:latin typeface="helvetica"/>
              </a:rPr>
              <a:t>controlled pilot study of divalproex sodium. </a:t>
            </a:r>
            <a:r>
              <a:rPr lang="en-AU" sz="1000" i="1" dirty="0">
                <a:solidFill>
                  <a:srgbClr val="000000"/>
                </a:solidFill>
                <a:latin typeface="helvetica"/>
              </a:rPr>
              <a:t>American Journal on Addictions 13</a:t>
            </a:r>
            <a:r>
              <a:rPr lang="en-AU" sz="1000" dirty="0">
                <a:solidFill>
                  <a:srgbClr val="000000"/>
                </a:solidFill>
                <a:latin typeface="helvetica"/>
              </a:rPr>
              <a:t>, 21-32.</a:t>
            </a:r>
          </a:p>
          <a:p>
            <a:pPr>
              <a:buClr>
                <a:srgbClr val="31B6FD"/>
              </a:buClr>
              <a:buFont typeface="+mj-lt"/>
              <a:buAutoNum type="arabicPeriod" startAt="11"/>
              <a:defRPr/>
            </a:pPr>
            <a:r>
              <a:rPr lang="en-AU" sz="1000" b="1" dirty="0">
                <a:solidFill>
                  <a:srgbClr val="000000"/>
                </a:solidFill>
                <a:latin typeface="helvetica"/>
              </a:rPr>
              <a:t>Haney, M., Bisaga, A. &amp; Foltin, R.W.</a:t>
            </a:r>
            <a:r>
              <a:rPr lang="en-AU" sz="1000" dirty="0">
                <a:solidFill>
                  <a:srgbClr val="000000"/>
                </a:solidFill>
                <a:latin typeface="helvetica"/>
              </a:rPr>
              <a:t> (2003). Interaction between naltrexone and oral THC in heavy marijuana smokers. </a:t>
            </a:r>
            <a:r>
              <a:rPr lang="en-AU" sz="1000" i="1" dirty="0">
                <a:solidFill>
                  <a:srgbClr val="000000"/>
                </a:solidFill>
                <a:latin typeface="helvetica"/>
              </a:rPr>
              <a:t>Psychopharmacology 166</a:t>
            </a:r>
            <a:r>
              <a:rPr lang="en-AU" sz="1000" dirty="0">
                <a:solidFill>
                  <a:srgbClr val="000000"/>
                </a:solidFill>
                <a:latin typeface="helvetica"/>
              </a:rPr>
              <a:t>, 77-85.</a:t>
            </a:r>
          </a:p>
          <a:p>
            <a:pPr>
              <a:buClr>
                <a:srgbClr val="31B6FD"/>
              </a:buClr>
              <a:buFont typeface="+mj-lt"/>
              <a:buAutoNum type="arabicPeriod" startAt="11"/>
              <a:defRPr/>
            </a:pPr>
            <a:r>
              <a:rPr lang="en-AU" sz="1000" b="1" dirty="0">
                <a:solidFill>
                  <a:srgbClr val="000000"/>
                </a:solidFill>
                <a:latin typeface="helvetica"/>
              </a:rPr>
              <a:t>Tirado, C.F., Goldman, M., Kampman, K.M., &amp; O’Brien, C.P.</a:t>
            </a:r>
            <a:r>
              <a:rPr lang="en-AU" sz="1000" dirty="0">
                <a:solidFill>
                  <a:srgbClr val="000000"/>
                </a:solidFill>
                <a:latin typeface="helvetica"/>
              </a:rPr>
              <a:t> (2007, June). </a:t>
            </a:r>
            <a:r>
              <a:rPr lang="en-AU" sz="1000" i="1" dirty="0">
                <a:solidFill>
                  <a:srgbClr val="000000"/>
                </a:solidFill>
                <a:latin typeface="helvetica"/>
              </a:rPr>
              <a:t>Atomoxetine for treatment of marijuana dependence: A report on the efficacy and high incidence of gastrointestinal adverse events in a pilot study</a:t>
            </a:r>
            <a:r>
              <a:rPr lang="en-AU" sz="1000" dirty="0">
                <a:solidFill>
                  <a:srgbClr val="000000"/>
                </a:solidFill>
                <a:latin typeface="helvetica"/>
              </a:rPr>
              <a:t>. Paper contributed to the College on Problems of Drug Dependence. Quebec, Canada. Retrieved on September 8, 2008, from http://www.cpdd.vcu.edu/Pages/Meetings/Meetings_PDFs/2007programbooknew.pdf</a:t>
            </a:r>
          </a:p>
          <a:p>
            <a:pPr>
              <a:buClr>
                <a:srgbClr val="31B6FD"/>
              </a:buClr>
              <a:buFont typeface="+mj-lt"/>
              <a:buAutoNum type="arabicPeriod" startAt="11"/>
              <a:defRPr/>
            </a:pPr>
            <a:r>
              <a:rPr lang="en-AU" sz="1000" b="1" dirty="0">
                <a:solidFill>
                  <a:srgbClr val="000000"/>
                </a:solidFill>
                <a:latin typeface="helvetica"/>
              </a:rPr>
              <a:t>Stephens, R., Roffman, R. &amp; Curtin, L. </a:t>
            </a:r>
            <a:r>
              <a:rPr lang="en-AU" sz="1000" dirty="0">
                <a:solidFill>
                  <a:srgbClr val="000000"/>
                </a:solidFill>
                <a:latin typeface="helvetica"/>
              </a:rPr>
              <a:t>(2000). Comparison of extended versus brief treatments for marijuana use. </a:t>
            </a:r>
            <a:r>
              <a:rPr lang="en-AU" sz="1000" i="1" dirty="0">
                <a:solidFill>
                  <a:srgbClr val="000000"/>
                </a:solidFill>
                <a:latin typeface="helvetica"/>
              </a:rPr>
              <a:t>Journal of Consulting and Clinical Psychology 68</a:t>
            </a:r>
            <a:r>
              <a:rPr lang="en-AU" sz="1000" dirty="0">
                <a:solidFill>
                  <a:srgbClr val="000000"/>
                </a:solidFill>
                <a:latin typeface="helvetica"/>
              </a:rPr>
              <a:t>, 898-908.</a:t>
            </a:r>
          </a:p>
          <a:p>
            <a:pPr>
              <a:buClr>
                <a:srgbClr val="31B6FD"/>
              </a:buClr>
              <a:buFont typeface="+mj-lt"/>
              <a:buAutoNum type="arabicPeriod" startAt="11"/>
              <a:defRPr/>
            </a:pPr>
            <a:r>
              <a:rPr lang="en-AU" sz="1000" b="1" dirty="0">
                <a:solidFill>
                  <a:srgbClr val="000000"/>
                </a:solidFill>
                <a:latin typeface="helvetica"/>
              </a:rPr>
              <a:t>Copeland, J., Swift, W., Roffman, R., &amp; Stephens, R.</a:t>
            </a:r>
            <a:r>
              <a:rPr lang="en-AU" sz="1000" dirty="0">
                <a:solidFill>
                  <a:srgbClr val="000000"/>
                </a:solidFill>
                <a:latin typeface="helvetica"/>
              </a:rPr>
              <a:t> (2001). A randomised controlled trial of brief interventions for cannabis use disorder. </a:t>
            </a:r>
            <a:r>
              <a:rPr lang="en-AU" sz="1000" i="1" dirty="0">
                <a:solidFill>
                  <a:srgbClr val="000000"/>
                </a:solidFill>
                <a:latin typeface="helvetica"/>
              </a:rPr>
              <a:t>Journal of Substance Abuse Treatment 21</a:t>
            </a:r>
            <a:r>
              <a:rPr lang="en-AU" sz="1000" dirty="0">
                <a:solidFill>
                  <a:srgbClr val="000000"/>
                </a:solidFill>
                <a:latin typeface="helvetica"/>
              </a:rPr>
              <a:t>, 55-64.</a:t>
            </a:r>
          </a:p>
          <a:p>
            <a:pPr>
              <a:buClr>
                <a:srgbClr val="31B6FD"/>
              </a:buClr>
              <a:buFont typeface="+mj-lt"/>
              <a:buAutoNum type="arabicPeriod" startAt="11"/>
              <a:defRPr/>
            </a:pPr>
            <a:r>
              <a:rPr lang="en-AU" sz="1000" b="1" dirty="0">
                <a:solidFill>
                  <a:srgbClr val="000000"/>
                </a:solidFill>
                <a:latin typeface="helvetica"/>
              </a:rPr>
              <a:t>Babor, T., Carroll, K., Christiansen, K., Donaldson, J., Herrell, J., &amp; Kadden, R. et al.</a:t>
            </a:r>
            <a:r>
              <a:rPr lang="en-AU" sz="1000" dirty="0">
                <a:solidFill>
                  <a:srgbClr val="000000"/>
                </a:solidFill>
                <a:latin typeface="helvetica"/>
              </a:rPr>
              <a:t>(2004). Brief treatments for cannabis dependence: Findings from a randomised multi-site trial.</a:t>
            </a:r>
            <a:r>
              <a:rPr lang="en-AU" sz="1000" i="1" dirty="0">
                <a:solidFill>
                  <a:srgbClr val="000000"/>
                </a:solidFill>
                <a:latin typeface="helvetica"/>
              </a:rPr>
              <a:t>Journal of Consulting and Clinical Psychology 72</a:t>
            </a:r>
            <a:r>
              <a:rPr lang="en-AU" sz="1000" dirty="0">
                <a:solidFill>
                  <a:srgbClr val="000000"/>
                </a:solidFill>
                <a:latin typeface="helvetica"/>
              </a:rPr>
              <a:t>, 455-466.</a:t>
            </a:r>
          </a:p>
          <a:p>
            <a:pPr>
              <a:buClr>
                <a:srgbClr val="31B6FD"/>
              </a:buClr>
              <a:buFont typeface="+mj-lt"/>
              <a:buAutoNum type="arabicPeriod" startAt="11"/>
              <a:defRPr/>
            </a:pPr>
            <a:r>
              <a:rPr lang="en-AU" sz="1000" b="1" dirty="0">
                <a:solidFill>
                  <a:srgbClr val="000000"/>
                </a:solidFill>
                <a:latin typeface="helvetica"/>
              </a:rPr>
              <a:t>Stephens, R., Roffman, R. &amp; Simpson, E.</a:t>
            </a:r>
            <a:r>
              <a:rPr lang="en-AU" sz="1000" dirty="0">
                <a:solidFill>
                  <a:srgbClr val="000000"/>
                </a:solidFill>
                <a:latin typeface="helvetica"/>
              </a:rPr>
              <a:t> (1994). Treating adult marijuana dependence: A test of the relapse prevention model. </a:t>
            </a:r>
            <a:r>
              <a:rPr lang="en-AU" sz="1000" i="1" dirty="0">
                <a:solidFill>
                  <a:srgbClr val="000000"/>
                </a:solidFill>
                <a:latin typeface="helvetica"/>
              </a:rPr>
              <a:t>Journal of Consulting and Clinical Psychology 62</a:t>
            </a:r>
            <a:r>
              <a:rPr lang="en-AU" sz="1000" dirty="0">
                <a:solidFill>
                  <a:srgbClr val="000000"/>
                </a:solidFill>
                <a:latin typeface="helvetica"/>
              </a:rPr>
              <a:t>, 92-99.</a:t>
            </a:r>
          </a:p>
          <a:p>
            <a:pPr>
              <a:defRPr/>
            </a:pPr>
            <a:endParaRPr lang="en-AU" dirty="0"/>
          </a:p>
        </p:txBody>
      </p:sp>
      <p:sp>
        <p:nvSpPr>
          <p:cNvPr id="177154" name="Title 2"/>
          <p:cNvSpPr>
            <a:spLocks noGrp="1"/>
          </p:cNvSpPr>
          <p:nvPr>
            <p:ph type="title"/>
          </p:nvPr>
        </p:nvSpPr>
        <p:spPr/>
        <p:txBody>
          <a:bodyPr/>
          <a:lstStyle/>
          <a:p>
            <a:r>
              <a:rPr lang="en-AU" dirty="0" smtClean="0"/>
              <a:t>References</a:t>
            </a:r>
          </a:p>
        </p:txBody>
      </p:sp>
      <p:sp>
        <p:nvSpPr>
          <p:cNvPr id="4" name="Slide Number Placeholder 3"/>
          <p:cNvSpPr>
            <a:spLocks noGrp="1"/>
          </p:cNvSpPr>
          <p:nvPr>
            <p:ph type="sldNum" sz="quarter" idx="11"/>
          </p:nvPr>
        </p:nvSpPr>
        <p:spPr/>
        <p:txBody>
          <a:bodyPr/>
          <a:lstStyle/>
          <a:p>
            <a:pPr>
              <a:defRPr/>
            </a:pPr>
            <a:fld id="{AFDED04C-53BB-41E4-9E19-031D9539BC63}" type="slidenum">
              <a:rPr lang="en-AU" smtClean="0"/>
              <a:pPr>
                <a:defRPr/>
              </a:pPr>
              <a:t>87</a:t>
            </a:fld>
            <a:endParaRPr lang="en-AU"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7" y="1628800"/>
            <a:ext cx="8280920" cy="4752528"/>
          </a:xfrm>
        </p:spPr>
        <p:txBody>
          <a:bodyPr>
            <a:normAutofit fontScale="92500" lnSpcReduction="20000"/>
          </a:bodyPr>
          <a:lstStyle/>
          <a:p>
            <a:pPr>
              <a:buClr>
                <a:srgbClr val="31B6FD"/>
              </a:buClr>
              <a:buFont typeface="+mj-lt"/>
              <a:buAutoNum type="arabicPeriod" startAt="24"/>
              <a:defRPr/>
            </a:pPr>
            <a:r>
              <a:rPr lang="en-AU" sz="1050" b="1" dirty="0">
                <a:solidFill>
                  <a:srgbClr val="000000"/>
                </a:solidFill>
                <a:latin typeface="helvetica"/>
              </a:rPr>
              <a:t>Budney, A., Higgins, S., Radanovich, K., &amp; Novy, P.</a:t>
            </a:r>
            <a:r>
              <a:rPr lang="en-AU" sz="1050" dirty="0">
                <a:solidFill>
                  <a:srgbClr val="000000"/>
                </a:solidFill>
                <a:latin typeface="helvetica"/>
              </a:rPr>
              <a:t> (2000). Adding voucher-based incentives to coping skills and motivational enhancement improves outcomes during treatment for marijuana dependence. </a:t>
            </a:r>
            <a:r>
              <a:rPr lang="en-AU" sz="1050" i="1" dirty="0">
                <a:solidFill>
                  <a:srgbClr val="000000"/>
                </a:solidFill>
                <a:latin typeface="helvetica"/>
              </a:rPr>
              <a:t>Journal of Consulting and Clinical Psychology 68</a:t>
            </a:r>
            <a:r>
              <a:rPr lang="en-AU" sz="1050" dirty="0">
                <a:solidFill>
                  <a:srgbClr val="000000"/>
                </a:solidFill>
                <a:latin typeface="helvetica"/>
              </a:rPr>
              <a:t>, 1051-1061.</a:t>
            </a:r>
          </a:p>
          <a:p>
            <a:pPr>
              <a:buClr>
                <a:srgbClr val="31B6FD"/>
              </a:buClr>
              <a:buFont typeface="+mj-lt"/>
              <a:buAutoNum type="arabicPeriod" startAt="24"/>
              <a:defRPr/>
            </a:pPr>
            <a:r>
              <a:rPr lang="en-AU" sz="1050" b="1" dirty="0">
                <a:solidFill>
                  <a:srgbClr val="000000"/>
                </a:solidFill>
                <a:latin typeface="helvetica"/>
              </a:rPr>
              <a:t>Budney, A.J., Moore, B.A., Rocha, H.L., &amp; Higgins, S.T.</a:t>
            </a:r>
            <a:r>
              <a:rPr lang="en-AU" sz="1050" dirty="0">
                <a:solidFill>
                  <a:srgbClr val="000000"/>
                </a:solidFill>
                <a:latin typeface="helvetica"/>
              </a:rPr>
              <a:t> (2006). Clinical trial of abstinence-based vouchers and cognitive behavioral therapy for cannabis dependence. </a:t>
            </a:r>
            <a:r>
              <a:rPr lang="en-AU" sz="1050" i="1" dirty="0">
                <a:solidFill>
                  <a:srgbClr val="000000"/>
                </a:solidFill>
                <a:latin typeface="helvetica"/>
              </a:rPr>
              <a:t>Journal of Consulting and Clinical Psychology 74</a:t>
            </a:r>
            <a:r>
              <a:rPr lang="en-AU" sz="1050" dirty="0">
                <a:solidFill>
                  <a:srgbClr val="000000"/>
                </a:solidFill>
                <a:latin typeface="helvetica"/>
              </a:rPr>
              <a:t>, 307-316.</a:t>
            </a:r>
          </a:p>
          <a:p>
            <a:pPr>
              <a:buClr>
                <a:srgbClr val="31B6FD"/>
              </a:buClr>
              <a:buFont typeface="+mj-lt"/>
              <a:buAutoNum type="arabicPeriod" startAt="24"/>
              <a:defRPr/>
            </a:pPr>
            <a:r>
              <a:rPr lang="en-AU" sz="1050" b="1" dirty="0">
                <a:solidFill>
                  <a:srgbClr val="000000"/>
                </a:solidFill>
                <a:latin typeface="helvetica"/>
              </a:rPr>
              <a:t>Kadden, R.M., Litt, M.D., Kabela-Cormier, E., &amp; Petry, N.M.</a:t>
            </a:r>
            <a:r>
              <a:rPr lang="en-AU" sz="1050" dirty="0">
                <a:solidFill>
                  <a:srgbClr val="000000"/>
                </a:solidFill>
                <a:latin typeface="helvetica"/>
              </a:rPr>
              <a:t> (2007). Abstinence rates following behavioral treatments for marijuana dependence. </a:t>
            </a:r>
            <a:r>
              <a:rPr lang="en-AU" sz="1050" i="1" dirty="0">
                <a:solidFill>
                  <a:srgbClr val="000000"/>
                </a:solidFill>
                <a:latin typeface="helvetica"/>
              </a:rPr>
              <a:t>Addictive Behaviours 32</a:t>
            </a:r>
            <a:r>
              <a:rPr lang="en-AU" sz="1050" dirty="0">
                <a:solidFill>
                  <a:srgbClr val="000000"/>
                </a:solidFill>
                <a:latin typeface="helvetica"/>
              </a:rPr>
              <a:t>, 1220-1236.</a:t>
            </a:r>
          </a:p>
          <a:p>
            <a:pPr>
              <a:buClr>
                <a:srgbClr val="31B6FD"/>
              </a:buClr>
              <a:buFont typeface="+mj-lt"/>
              <a:buAutoNum type="arabicPeriod" startAt="24"/>
              <a:defRPr/>
            </a:pPr>
            <a:r>
              <a:rPr lang="en-AU" sz="1050" b="1" dirty="0">
                <a:solidFill>
                  <a:srgbClr val="000000"/>
                </a:solidFill>
                <a:latin typeface="helvetica"/>
              </a:rPr>
              <a:t>Stephens, R.S., Roffman, R.A., Fearer, S.A., Williams, C., &amp; Burke, R.S. </a:t>
            </a:r>
            <a:r>
              <a:rPr lang="en-AU" sz="1050" dirty="0">
                <a:solidFill>
                  <a:srgbClr val="000000"/>
                </a:solidFill>
                <a:latin typeface="helvetica"/>
              </a:rPr>
              <a:t>(2007). The marijuana check-up: Promoting change in ambivalent marijuana users. </a:t>
            </a:r>
            <a:r>
              <a:rPr lang="en-AU" sz="1050" i="1" dirty="0">
                <a:solidFill>
                  <a:srgbClr val="000000"/>
                </a:solidFill>
                <a:latin typeface="helvetica"/>
              </a:rPr>
              <a:t>Addiction 102</a:t>
            </a:r>
            <a:r>
              <a:rPr lang="en-AU" sz="1050" dirty="0">
                <a:solidFill>
                  <a:srgbClr val="000000"/>
                </a:solidFill>
                <a:latin typeface="helvetica"/>
              </a:rPr>
              <a:t>, 947-957.</a:t>
            </a:r>
          </a:p>
          <a:p>
            <a:pPr>
              <a:buClr>
                <a:srgbClr val="31B6FD"/>
              </a:buClr>
              <a:buFont typeface="+mj-lt"/>
              <a:buAutoNum type="arabicPeriod" startAt="24"/>
              <a:defRPr/>
            </a:pPr>
            <a:r>
              <a:rPr lang="en-AU" sz="1050" b="1" dirty="0">
                <a:solidFill>
                  <a:srgbClr val="000000"/>
                </a:solidFill>
                <a:latin typeface="helvetica"/>
              </a:rPr>
              <a:t>Sinha, R., Easton, C. &amp; Kemp, K.</a:t>
            </a:r>
            <a:r>
              <a:rPr lang="en-AU" sz="1050" dirty="0">
                <a:solidFill>
                  <a:srgbClr val="000000"/>
                </a:solidFill>
                <a:latin typeface="helvetica"/>
              </a:rPr>
              <a:t> (2003). Substance abuse treatment characteristics of probation</a:t>
            </a:r>
            <a:r>
              <a:rPr lang="en-AU" sz="1050" strike="sngStrike" dirty="0">
                <a:solidFill>
                  <a:srgbClr val="000000"/>
                </a:solidFill>
                <a:latin typeface="helvetica"/>
              </a:rPr>
              <a:t>referred young adults in a community</a:t>
            </a:r>
            <a:r>
              <a:rPr lang="en-AU" sz="1050" dirty="0">
                <a:solidFill>
                  <a:srgbClr val="000000"/>
                </a:solidFill>
                <a:latin typeface="helvetica"/>
              </a:rPr>
              <a:t>based outpatient program. </a:t>
            </a:r>
            <a:r>
              <a:rPr lang="en-AU" sz="1050" i="1" dirty="0">
                <a:solidFill>
                  <a:srgbClr val="000000"/>
                </a:solidFill>
                <a:latin typeface="helvetica"/>
              </a:rPr>
              <a:t>American Journal of Drug and Alcohol Abuse 29</a:t>
            </a:r>
            <a:r>
              <a:rPr lang="en-AU" sz="1050" dirty="0">
                <a:solidFill>
                  <a:srgbClr val="000000"/>
                </a:solidFill>
                <a:latin typeface="helvetica"/>
              </a:rPr>
              <a:t>, 585-597.</a:t>
            </a:r>
          </a:p>
          <a:p>
            <a:pPr>
              <a:buClr>
                <a:srgbClr val="31B6FD"/>
              </a:buClr>
              <a:buFont typeface="+mj-lt"/>
              <a:buAutoNum type="arabicPeriod" startAt="24"/>
              <a:defRPr/>
            </a:pPr>
            <a:r>
              <a:rPr lang="en-AU" sz="1050" b="1" dirty="0">
                <a:solidFill>
                  <a:srgbClr val="000000"/>
                </a:solidFill>
                <a:latin typeface="helvetica"/>
              </a:rPr>
              <a:t>Carroll, K.M., Easton, C.J., Nich, C., Hunkele, K.A., Neavins, T.M., &amp; Sinha, R. et al.</a:t>
            </a:r>
            <a:r>
              <a:rPr lang="en-AU" sz="1050" dirty="0">
                <a:solidFill>
                  <a:srgbClr val="000000"/>
                </a:solidFill>
                <a:latin typeface="helvetica"/>
              </a:rPr>
              <a:t> (2006). The use of contingency management and motivational/skills-building therapy to treat young adults with marijuana dependence. </a:t>
            </a:r>
            <a:r>
              <a:rPr lang="en-AU" sz="1050" i="1" dirty="0">
                <a:solidFill>
                  <a:srgbClr val="000000"/>
                </a:solidFill>
                <a:latin typeface="helvetica"/>
              </a:rPr>
              <a:t>Journal of Consulting and Clinical Psychology 74</a:t>
            </a:r>
            <a:r>
              <a:rPr lang="en-AU" sz="1050" dirty="0">
                <a:solidFill>
                  <a:srgbClr val="000000"/>
                </a:solidFill>
                <a:latin typeface="helvetica"/>
              </a:rPr>
              <a:t>, 955-966.</a:t>
            </a:r>
          </a:p>
          <a:p>
            <a:pPr>
              <a:buClr>
                <a:srgbClr val="31B6FD"/>
              </a:buClr>
              <a:buFont typeface="+mj-lt"/>
              <a:buAutoNum type="arabicPeriod" startAt="24"/>
              <a:defRPr/>
            </a:pPr>
            <a:r>
              <a:rPr lang="en-AU" sz="1050" b="1" dirty="0">
                <a:solidFill>
                  <a:srgbClr val="000000"/>
                </a:solidFill>
                <a:latin typeface="helvetica"/>
              </a:rPr>
              <a:t>Martin, G. &amp; Copeland, J. </a:t>
            </a:r>
            <a:r>
              <a:rPr lang="en-AU" sz="1050" dirty="0">
                <a:solidFill>
                  <a:srgbClr val="000000"/>
                </a:solidFill>
                <a:latin typeface="helvetica"/>
              </a:rPr>
              <a:t>(2008). The adolescent cannabis check-up: Randomised trial of a brief intervention for young cannabis users. </a:t>
            </a:r>
            <a:r>
              <a:rPr lang="en-AU" sz="1050" i="1" dirty="0">
                <a:solidFill>
                  <a:srgbClr val="000000"/>
                </a:solidFill>
                <a:latin typeface="helvetica"/>
              </a:rPr>
              <a:t>Journal of Substance Abuse Treatment 34</a:t>
            </a:r>
            <a:r>
              <a:rPr lang="en-AU" sz="1050" dirty="0">
                <a:solidFill>
                  <a:srgbClr val="000000"/>
                </a:solidFill>
                <a:latin typeface="helvetica"/>
              </a:rPr>
              <a:t>, 407-414.</a:t>
            </a:r>
          </a:p>
          <a:p>
            <a:pPr>
              <a:buClr>
                <a:srgbClr val="31B6FD"/>
              </a:buClr>
              <a:buFont typeface="+mj-lt"/>
              <a:buAutoNum type="arabicPeriod" startAt="24"/>
              <a:defRPr/>
            </a:pPr>
            <a:r>
              <a:rPr lang="en-AU" sz="1050" b="1" dirty="0">
                <a:solidFill>
                  <a:srgbClr val="000000"/>
                </a:solidFill>
                <a:latin typeface="helvetica"/>
              </a:rPr>
              <a:t>Walker, D.D., Roffman, R.A., Stephens, R.S., Wakana, K., Berghuis, J., &amp; Kim, W.</a:t>
            </a:r>
            <a:r>
              <a:rPr lang="en-AU" sz="1050" dirty="0">
                <a:solidFill>
                  <a:srgbClr val="000000"/>
                </a:solidFill>
                <a:latin typeface="helvetica"/>
              </a:rPr>
              <a:t> (2006). Motivational enhancement therapy for adolescent marijuana users: A preliminary randomised trial.</a:t>
            </a:r>
            <a:r>
              <a:rPr lang="en-AU" sz="1050" i="1" dirty="0">
                <a:solidFill>
                  <a:srgbClr val="000000"/>
                </a:solidFill>
                <a:latin typeface="helvetica"/>
              </a:rPr>
              <a:t>Journal of Consulting and Clinical Psychology 74</a:t>
            </a:r>
            <a:r>
              <a:rPr lang="en-AU" sz="1050" dirty="0">
                <a:solidFill>
                  <a:srgbClr val="000000"/>
                </a:solidFill>
                <a:latin typeface="helvetica"/>
              </a:rPr>
              <a:t>, 628-632.</a:t>
            </a:r>
          </a:p>
          <a:p>
            <a:pPr>
              <a:buClr>
                <a:srgbClr val="31B6FD"/>
              </a:buClr>
              <a:buFont typeface="+mj-lt"/>
              <a:buAutoNum type="arabicPeriod" startAt="24"/>
              <a:defRPr/>
            </a:pPr>
            <a:r>
              <a:rPr lang="en-AU" sz="1050" b="1" dirty="0">
                <a:solidFill>
                  <a:srgbClr val="000000"/>
                </a:solidFill>
                <a:latin typeface="helvetica"/>
              </a:rPr>
              <a:t>Dennis, M., Godley, S.H., Diamond, G., Tims, F.M., Babor, T., &amp; Donaldson, J. et al.</a:t>
            </a:r>
            <a:r>
              <a:rPr lang="en-AU" sz="1050" dirty="0">
                <a:solidFill>
                  <a:srgbClr val="000000"/>
                </a:solidFill>
                <a:latin typeface="helvetica"/>
              </a:rPr>
              <a:t> (2004). The Cannabis Youth Treatment (CYT) study: Main findings from two randomised trials. </a:t>
            </a:r>
            <a:r>
              <a:rPr lang="en-AU" sz="1050" i="1" dirty="0">
                <a:solidFill>
                  <a:srgbClr val="000000"/>
                </a:solidFill>
                <a:latin typeface="helvetica"/>
              </a:rPr>
              <a:t>Journal of Substance Abuse Treatment 27</a:t>
            </a:r>
            <a:r>
              <a:rPr lang="en-AU" sz="1050" dirty="0">
                <a:solidFill>
                  <a:srgbClr val="000000"/>
                </a:solidFill>
                <a:latin typeface="helvetica"/>
              </a:rPr>
              <a:t>, 197-213.</a:t>
            </a:r>
          </a:p>
          <a:p>
            <a:pPr>
              <a:buClr>
                <a:srgbClr val="31B6FD"/>
              </a:buClr>
              <a:buFont typeface="+mj-lt"/>
              <a:buAutoNum type="arabicPeriod" startAt="24"/>
              <a:defRPr/>
            </a:pPr>
            <a:r>
              <a:rPr lang="en-AU" sz="1050" b="1" dirty="0">
                <a:solidFill>
                  <a:srgbClr val="000000"/>
                </a:solidFill>
                <a:latin typeface="helvetica"/>
              </a:rPr>
              <a:t>Sinha, R., Easton, C., Renee-Aubin, L., &amp; Carroll, K.</a:t>
            </a:r>
            <a:r>
              <a:rPr lang="en-AU" sz="1050" dirty="0">
                <a:solidFill>
                  <a:srgbClr val="000000"/>
                </a:solidFill>
                <a:latin typeface="helvetica"/>
              </a:rPr>
              <a:t> (2003). Engaging young probation-referred marijuana abusing individuals in treatment: A pilot trial. </a:t>
            </a:r>
            <a:r>
              <a:rPr lang="en-AU" sz="1050" i="1" dirty="0">
                <a:solidFill>
                  <a:srgbClr val="000000"/>
                </a:solidFill>
                <a:latin typeface="helvetica"/>
              </a:rPr>
              <a:t>American Journal on Addictions 12</a:t>
            </a:r>
            <a:r>
              <a:rPr lang="en-AU" sz="1050" dirty="0">
                <a:solidFill>
                  <a:srgbClr val="000000"/>
                </a:solidFill>
                <a:latin typeface="helvetica"/>
              </a:rPr>
              <a:t>, 314-323.</a:t>
            </a:r>
          </a:p>
          <a:p>
            <a:pPr>
              <a:buClr>
                <a:srgbClr val="31B6FD"/>
              </a:buClr>
              <a:buFont typeface="+mj-lt"/>
              <a:buAutoNum type="arabicPeriod" startAt="24"/>
              <a:defRPr/>
            </a:pPr>
            <a:r>
              <a:rPr lang="en-AU" sz="1050" b="1" dirty="0">
                <a:solidFill>
                  <a:srgbClr val="000000"/>
                </a:solidFill>
                <a:latin typeface="helvetica"/>
              </a:rPr>
              <a:t>Baker, A., Bucci, S., Lewin, T.J., Kay-Lambkin, F., Constable, P.M., &amp; Carr, V.J.</a:t>
            </a:r>
            <a:r>
              <a:rPr lang="en-AU" sz="1050" dirty="0">
                <a:solidFill>
                  <a:srgbClr val="000000"/>
                </a:solidFill>
                <a:latin typeface="helvetica"/>
              </a:rPr>
              <a:t> (2006). Cognitive-behavioural therapy for substance use disorders in people with psychotic disorders</a:t>
            </a:r>
            <a:r>
              <a:rPr lang="en-AU" sz="1050" dirty="0" smtClean="0">
                <a:solidFill>
                  <a:srgbClr val="000000"/>
                </a:solidFill>
                <a:latin typeface="helvetica"/>
              </a:rPr>
              <a:t>. </a:t>
            </a:r>
            <a:r>
              <a:rPr lang="en-AU" sz="1050" i="1" dirty="0" smtClean="0">
                <a:solidFill>
                  <a:srgbClr val="000000"/>
                </a:solidFill>
                <a:latin typeface="helvetica"/>
              </a:rPr>
              <a:t>British </a:t>
            </a:r>
            <a:r>
              <a:rPr lang="en-AU" sz="1050" i="1" dirty="0">
                <a:solidFill>
                  <a:srgbClr val="000000"/>
                </a:solidFill>
                <a:latin typeface="helvetica"/>
              </a:rPr>
              <a:t>Journal of Psychiatry 188</a:t>
            </a:r>
            <a:r>
              <a:rPr lang="en-AU" sz="1050" dirty="0">
                <a:solidFill>
                  <a:srgbClr val="000000"/>
                </a:solidFill>
                <a:latin typeface="helvetica"/>
              </a:rPr>
              <a:t>, 439-448.</a:t>
            </a:r>
          </a:p>
          <a:p>
            <a:pPr>
              <a:buClr>
                <a:srgbClr val="31B6FD"/>
              </a:buClr>
              <a:buFont typeface="+mj-lt"/>
              <a:buAutoNum type="arabicPeriod" startAt="24"/>
              <a:defRPr/>
            </a:pPr>
            <a:r>
              <a:rPr lang="en-AU" sz="1050" b="1" dirty="0">
                <a:solidFill>
                  <a:srgbClr val="000000"/>
                </a:solidFill>
                <a:latin typeface="helvetica"/>
              </a:rPr>
              <a:t>Drake, R., Essock, S. &amp; Shaner, A.</a:t>
            </a:r>
            <a:r>
              <a:rPr lang="en-AU" sz="1050" dirty="0">
                <a:solidFill>
                  <a:srgbClr val="000000"/>
                </a:solidFill>
                <a:latin typeface="helvetica"/>
              </a:rPr>
              <a:t> (2001). Implementing dual diagnosis services for clients with severe mental illness. </a:t>
            </a:r>
            <a:r>
              <a:rPr lang="en-AU" sz="1050" i="1" dirty="0">
                <a:solidFill>
                  <a:srgbClr val="000000"/>
                </a:solidFill>
                <a:latin typeface="helvetica"/>
              </a:rPr>
              <a:t>Psychiatric Services 52</a:t>
            </a:r>
            <a:r>
              <a:rPr lang="en-AU" sz="1050" dirty="0">
                <a:solidFill>
                  <a:srgbClr val="000000"/>
                </a:solidFill>
                <a:latin typeface="helvetica"/>
              </a:rPr>
              <a:t>, 469-476.</a:t>
            </a:r>
          </a:p>
          <a:p>
            <a:pPr>
              <a:buClr>
                <a:srgbClr val="31B6FD"/>
              </a:buClr>
              <a:buFont typeface="+mj-lt"/>
              <a:buAutoNum type="arabicPeriod" startAt="24"/>
              <a:defRPr/>
            </a:pPr>
            <a:r>
              <a:rPr lang="en-AU" sz="1050" b="1" dirty="0">
                <a:solidFill>
                  <a:srgbClr val="000000"/>
                </a:solidFill>
                <a:latin typeface="helvetica"/>
              </a:rPr>
              <a:t>Carey, K., Purnine, D., Maisto, S., Carey, M.P., &amp; Simons, J.S.</a:t>
            </a:r>
            <a:r>
              <a:rPr lang="en-AU" sz="1050" dirty="0">
                <a:solidFill>
                  <a:srgbClr val="000000"/>
                </a:solidFill>
                <a:latin typeface="helvetica"/>
              </a:rPr>
              <a:t> (2000). Treating substance abuse in the context of severe and persistent mental illness clinician’s perspectives. </a:t>
            </a:r>
            <a:r>
              <a:rPr lang="en-AU" sz="1050" i="1" dirty="0">
                <a:solidFill>
                  <a:srgbClr val="000000"/>
                </a:solidFill>
                <a:latin typeface="helvetica"/>
              </a:rPr>
              <a:t>Journal of Substance Abuse Treatment 19</a:t>
            </a:r>
            <a:r>
              <a:rPr lang="en-AU" sz="1050" dirty="0">
                <a:solidFill>
                  <a:srgbClr val="000000"/>
                </a:solidFill>
                <a:latin typeface="helvetica"/>
              </a:rPr>
              <a:t>, 189-198</a:t>
            </a:r>
            <a:r>
              <a:rPr lang="en-AU" sz="1050" dirty="0" smtClean="0">
                <a:solidFill>
                  <a:srgbClr val="000000"/>
                </a:solidFill>
                <a:latin typeface="helvetica"/>
              </a:rPr>
              <a:t>.</a:t>
            </a:r>
          </a:p>
          <a:p>
            <a:pPr>
              <a:buClr>
                <a:srgbClr val="31B6FD"/>
              </a:buClr>
              <a:buFont typeface="+mj-lt"/>
              <a:buAutoNum type="arabicPeriod" startAt="24"/>
              <a:defRPr/>
            </a:pPr>
            <a:r>
              <a:rPr lang="en-AU" sz="1050" dirty="0"/>
              <a:t>Illicit Drug Use among Older Adults. NSDUH Report, Substance Abuse and Mental Health Services Administration (SAMHSA), September 1, 2011, </a:t>
            </a:r>
            <a:r>
              <a:rPr lang="en-AU" sz="1050" dirty="0">
                <a:hlinkClick r:id="rId2"/>
              </a:rPr>
              <a:t>http://</a:t>
            </a:r>
            <a:r>
              <a:rPr lang="en-AU" sz="1050" dirty="0" smtClean="0">
                <a:hlinkClick r:id="rId2"/>
              </a:rPr>
              <a:t>oas.samhsa.gov/2k11/013/WEB_SR_013_HTML.pdf</a:t>
            </a:r>
            <a:endParaRPr lang="en-AU" sz="1050" dirty="0" smtClean="0"/>
          </a:p>
          <a:p>
            <a:pPr>
              <a:buClr>
                <a:srgbClr val="31B6FD"/>
              </a:buClr>
              <a:buFont typeface="+mj-lt"/>
              <a:buAutoNum type="arabicPeriod" startAt="24"/>
              <a:defRPr/>
            </a:pPr>
            <a:r>
              <a:rPr lang="en-US" sz="1050" dirty="0"/>
              <a:t>Australian Institute of Health and Welfare 2012. Alcohol and Other Drug Treatment Services National Minimum Data Set 2012–13: Specifications and collection manual. Drug Treatment Series number 17. </a:t>
            </a:r>
            <a:r>
              <a:rPr lang="pt-BR" sz="1050" dirty="0"/>
              <a:t>Cat. no. HSE 123. Canberra: AIHW.</a:t>
            </a:r>
          </a:p>
          <a:p>
            <a:pPr>
              <a:buClr>
                <a:srgbClr val="31B6FD"/>
              </a:buClr>
              <a:buFont typeface="+mj-lt"/>
              <a:buAutoNum type="arabicPeriod" startAt="24"/>
              <a:defRPr/>
            </a:pPr>
            <a:endParaRPr lang="en-AU" sz="1050" dirty="0"/>
          </a:p>
          <a:p>
            <a:pPr>
              <a:buClr>
                <a:srgbClr val="31B6FD"/>
              </a:buClr>
              <a:buFont typeface="+mj-lt"/>
              <a:buAutoNum type="arabicPeriod" startAt="24"/>
              <a:defRPr/>
            </a:pPr>
            <a:endParaRPr lang="en-AU" sz="1050" dirty="0">
              <a:solidFill>
                <a:srgbClr val="000000"/>
              </a:solidFill>
              <a:latin typeface="helvetica"/>
            </a:endParaRPr>
          </a:p>
          <a:p>
            <a:pPr>
              <a:defRPr/>
            </a:pPr>
            <a:endParaRPr lang="en-AU" dirty="0"/>
          </a:p>
        </p:txBody>
      </p:sp>
      <p:sp>
        <p:nvSpPr>
          <p:cNvPr id="178178" name="Title 2"/>
          <p:cNvSpPr>
            <a:spLocks noGrp="1"/>
          </p:cNvSpPr>
          <p:nvPr>
            <p:ph type="title"/>
          </p:nvPr>
        </p:nvSpPr>
        <p:spPr/>
        <p:txBody>
          <a:bodyPr/>
          <a:lstStyle/>
          <a:p>
            <a:endParaRPr lang="en-AU" dirty="0" smtClean="0"/>
          </a:p>
        </p:txBody>
      </p:sp>
      <p:sp>
        <p:nvSpPr>
          <p:cNvPr id="4" name="Slide Number Placeholder 3"/>
          <p:cNvSpPr>
            <a:spLocks noGrp="1"/>
          </p:cNvSpPr>
          <p:nvPr>
            <p:ph type="sldNum" sz="quarter" idx="11"/>
          </p:nvPr>
        </p:nvSpPr>
        <p:spPr/>
        <p:txBody>
          <a:bodyPr/>
          <a:lstStyle/>
          <a:p>
            <a:pPr>
              <a:defRPr/>
            </a:pPr>
            <a:fld id="{A5797F7F-14DC-4296-BA73-2F294FACD396}" type="slidenum">
              <a:rPr lang="en-AU" smtClean="0"/>
              <a:pPr>
                <a:defRPr/>
              </a:pPr>
              <a:t>88</a:t>
            </a:fld>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a:xfrm>
            <a:off x="468313" y="1628775"/>
            <a:ext cx="8207375" cy="4537075"/>
          </a:xfrm>
        </p:spPr>
        <p:txBody>
          <a:bodyPr/>
          <a:lstStyle/>
          <a:p>
            <a:pPr marL="0" indent="0">
              <a:buFont typeface="Symbol" pitchFamily="18" charset="2"/>
              <a:buNone/>
            </a:pPr>
            <a:r>
              <a:rPr lang="en-AU" sz="2800" dirty="0" smtClean="0"/>
              <a:t>Whilst the majority (96%) of respondents believed that it was very important that cannabis was addressed in training, they identified a number of significant barriers:</a:t>
            </a:r>
          </a:p>
          <a:p>
            <a:pPr lvl="1"/>
            <a:r>
              <a:rPr lang="en-AU" sz="2400" dirty="0" smtClean="0"/>
              <a:t>Limited student interest </a:t>
            </a:r>
          </a:p>
          <a:p>
            <a:pPr lvl="1"/>
            <a:r>
              <a:rPr lang="en-AU" sz="2400" dirty="0" smtClean="0"/>
              <a:t>Myths and misperceptions held by some students, trainers and AOD workers e.g., cannabis was a ‘soft’ or ‘natural’ drug</a:t>
            </a:r>
          </a:p>
          <a:p>
            <a:pPr lvl="1"/>
            <a:r>
              <a:rPr lang="en-AU" sz="2400" dirty="0" smtClean="0"/>
              <a:t>Community acceptance of cannabis use</a:t>
            </a:r>
          </a:p>
          <a:p>
            <a:pPr lvl="1"/>
            <a:r>
              <a:rPr lang="en-AU" sz="2400" dirty="0" smtClean="0"/>
              <a:t>Some students and trainers personal experience of use.</a:t>
            </a:r>
          </a:p>
          <a:p>
            <a:pPr lvl="1"/>
            <a:endParaRPr lang="en-AU" dirty="0" smtClean="0"/>
          </a:p>
        </p:txBody>
      </p:sp>
      <p:sp>
        <p:nvSpPr>
          <p:cNvPr id="31746" name="Title 2"/>
          <p:cNvSpPr>
            <a:spLocks noGrp="1"/>
          </p:cNvSpPr>
          <p:nvPr>
            <p:ph type="title"/>
          </p:nvPr>
        </p:nvSpPr>
        <p:spPr/>
        <p:txBody>
          <a:bodyPr/>
          <a:lstStyle/>
          <a:p>
            <a:r>
              <a:rPr lang="en-AU" sz="3600" dirty="0" smtClean="0"/>
              <a:t>Why cannabis ‘fails to make the grade’</a:t>
            </a:r>
            <a:br>
              <a:rPr lang="en-AU" sz="3600" dirty="0" smtClean="0"/>
            </a:br>
            <a:r>
              <a:rPr lang="en-AU" sz="2000" dirty="0" smtClean="0"/>
              <a:t>(findings from Trainers Talking Training)</a:t>
            </a:r>
            <a:endParaRPr lang="en-AU" sz="3600" dirty="0" smtClean="0"/>
          </a:p>
        </p:txBody>
      </p:sp>
      <p:sp>
        <p:nvSpPr>
          <p:cNvPr id="4" name="Slide Number Placeholder 3"/>
          <p:cNvSpPr>
            <a:spLocks noGrp="1"/>
          </p:cNvSpPr>
          <p:nvPr>
            <p:ph type="sldNum" sz="quarter" idx="11"/>
          </p:nvPr>
        </p:nvSpPr>
        <p:spPr/>
        <p:txBody>
          <a:bodyPr/>
          <a:lstStyle/>
          <a:p>
            <a:pPr>
              <a:defRPr/>
            </a:pPr>
            <a:fld id="{1C88C725-56A3-4E3B-A2A6-33D10B93A806}" type="slidenum">
              <a:rPr lang="en-AU" smtClean="0"/>
              <a:pPr>
                <a:defRPr/>
              </a:pPr>
              <a:t>9</a:t>
            </a:fld>
            <a:endParaRPr lang="en-A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3093281</TotalTime>
  <Words>7033</Words>
  <Application>Microsoft Office PowerPoint</Application>
  <PresentationFormat>On-screen Show (4:3)</PresentationFormat>
  <Paragraphs>1103</Paragraphs>
  <Slides>88</Slides>
  <Notes>84</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1" baseType="lpstr">
      <vt:lpstr>Waveform</vt:lpstr>
      <vt:lpstr>Chart</vt:lpstr>
      <vt:lpstr>Visio</vt:lpstr>
      <vt:lpstr>PowerPoint Presentation</vt:lpstr>
      <vt:lpstr>Forum Outline</vt:lpstr>
      <vt:lpstr>NCETA’s Roles</vt:lpstr>
      <vt:lpstr>NCETA’s Activities</vt:lpstr>
      <vt:lpstr>NCPIC’s Key Goals</vt:lpstr>
      <vt:lpstr>Icebreaker - 3 things - 1 lie</vt:lpstr>
      <vt:lpstr>Workshop purpose</vt:lpstr>
      <vt:lpstr>Why is cannabis content an issue?</vt:lpstr>
      <vt:lpstr>Why cannabis ‘fails to make the grade’ (findings from Trainers Talking Training)</vt:lpstr>
      <vt:lpstr>Cannabis - the essentials</vt:lpstr>
      <vt:lpstr>Pop quiz</vt:lpstr>
      <vt:lpstr>Pop quiz</vt:lpstr>
      <vt:lpstr>Cannabis: Properties</vt:lpstr>
      <vt:lpstr>Cannabis Forms</vt:lpstr>
      <vt:lpstr>PowerPoint Presentation</vt:lpstr>
      <vt:lpstr>Recent drug use 14+ (%) (NHDS, 2010)</vt:lpstr>
      <vt:lpstr>Cannabis prevalence (NHDS, 2010/2013)</vt:lpstr>
      <vt:lpstr>Prevalence rates around the country (NHDS, 2010)</vt:lpstr>
      <vt:lpstr>Proportion (%) of general population reporting  poly-drug use</vt:lpstr>
      <vt:lpstr>Treatment episodes (AIHW, 2012)</vt:lpstr>
      <vt:lpstr>Route of administration </vt:lpstr>
      <vt:lpstr>What it costs…</vt:lpstr>
      <vt:lpstr>Effects of cannabis</vt:lpstr>
      <vt:lpstr>Short Term, High-dose Effects</vt:lpstr>
      <vt:lpstr>Cannabis: Acute Effects</vt:lpstr>
      <vt:lpstr>Cannabis: Heavy Use</vt:lpstr>
      <vt:lpstr>Long-term Effects</vt:lpstr>
      <vt:lpstr>PowerPoint Presentation</vt:lpstr>
      <vt:lpstr>PowerPoint Presentation</vt:lpstr>
      <vt:lpstr>PowerPoint Presentation</vt:lpstr>
      <vt:lpstr>Its only boring if…  (engaging students) </vt:lpstr>
      <vt:lpstr>Discussion</vt:lpstr>
      <vt:lpstr>Finding cannabis in the competencies</vt:lpstr>
      <vt:lpstr>Thorley's Model of Harm</vt:lpstr>
      <vt:lpstr>Engaging student’s interest (NHDS 2010)</vt:lpstr>
      <vt:lpstr>The Framework</vt:lpstr>
      <vt:lpstr>Triaging the training</vt:lpstr>
      <vt:lpstr>Discussion</vt:lpstr>
      <vt:lpstr>Aboriginal and Torres Strait Islander cannabis use</vt:lpstr>
      <vt:lpstr>Aboriginal and Torres Strait Islander peoples’ cannabis use</vt:lpstr>
      <vt:lpstr>Aboriginal and Torres Strait Islander Students</vt:lpstr>
      <vt:lpstr>Video</vt:lpstr>
      <vt:lpstr>Sources of Indigenous Worker Stress</vt:lpstr>
      <vt:lpstr>PowerPoint Presentation</vt:lpstr>
      <vt:lpstr>PowerPoint Presentation</vt:lpstr>
      <vt:lpstr>Older adults </vt:lpstr>
      <vt:lpstr>PowerPoint Presentation</vt:lpstr>
      <vt:lpstr>Incorporating new evidence </vt:lpstr>
      <vt:lpstr>Legalisation debate </vt:lpstr>
      <vt:lpstr>Evidence </vt:lpstr>
      <vt:lpstr>Finding evidence informed training and assessment materials</vt:lpstr>
      <vt:lpstr>NCPIC’s Key Activities</vt:lpstr>
      <vt:lpstr>Evidence based interventions</vt:lpstr>
      <vt:lpstr>NCPIC website www. ncpic.org.au Cannabis Information and Helpline 1800 30 40 50</vt:lpstr>
      <vt:lpstr>Pharmacological interventions</vt:lpstr>
      <vt:lpstr>Psychological interventions</vt:lpstr>
      <vt:lpstr>Adolescent and psychiatric populations</vt:lpstr>
      <vt:lpstr>Psychiatric populations</vt:lpstr>
      <vt:lpstr>Evidence based interventions – key messages</vt:lpstr>
      <vt:lpstr>“Cannabis competency”</vt:lpstr>
      <vt:lpstr>“Cannabis Competency”</vt:lpstr>
      <vt:lpstr>What constitutes ‘cannabis competence’?</vt:lpstr>
      <vt:lpstr>Cannabis competency</vt:lpstr>
      <vt:lpstr>Cannabis competencies</vt:lpstr>
      <vt:lpstr>Discussion</vt:lpstr>
      <vt:lpstr>Assessing cannabis competency</vt:lpstr>
      <vt:lpstr>Assessment Activity</vt:lpstr>
      <vt:lpstr>RPL strategies</vt:lpstr>
      <vt:lpstr>RPL issues in AOD</vt:lpstr>
      <vt:lpstr>PowerPoint Presentation</vt:lpstr>
      <vt:lpstr>PowerPoint Presentation</vt:lpstr>
      <vt:lpstr>Six Steps to Recognition (CSHITB)</vt:lpstr>
      <vt:lpstr>PowerPoint Presentation</vt:lpstr>
      <vt:lpstr>PowerPoint Presentation</vt:lpstr>
      <vt:lpstr>PowerPoint Presentation</vt:lpstr>
      <vt:lpstr>PowerPoint Presentation</vt:lpstr>
      <vt:lpstr>PowerPoint Presentation</vt:lpstr>
      <vt:lpstr>PowerPoint Presentation</vt:lpstr>
      <vt:lpstr>Electronic portfolio</vt:lpstr>
      <vt:lpstr>Moderation and continuous improvement </vt:lpstr>
      <vt:lpstr>Moderation</vt:lpstr>
      <vt:lpstr>Discussion</vt:lpstr>
      <vt:lpstr>Review, questions and feedback</vt:lpstr>
      <vt:lpstr>PowerPoint Presentation</vt:lpstr>
      <vt:lpstr>PowerPoint Presentation</vt:lpstr>
      <vt:lpstr>Key References</vt:lpstr>
      <vt:lpstr>References</vt:lpstr>
      <vt:lpstr>PowerPoint Presentation</vt:lpstr>
    </vt:vector>
  </TitlesOfParts>
  <Company>Flinders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and family inclusive practice, an idea whose time has come</dc:title>
  <dc:creator>Michael White</dc:creator>
  <cp:lastModifiedBy>Amanda McDonald</cp:lastModifiedBy>
  <cp:revision>342</cp:revision>
  <cp:lastPrinted>2014-06-10T05:33:17Z</cp:lastPrinted>
  <dcterms:created xsi:type="dcterms:W3CDTF">2012-06-06T01:40:14Z</dcterms:created>
  <dcterms:modified xsi:type="dcterms:W3CDTF">2015-02-18T23:13:15Z</dcterms:modified>
</cp:coreProperties>
</file>